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4"/>
  </p:notesMasterIdLst>
  <p:sldIdLst>
    <p:sldId id="256" r:id="rId4"/>
    <p:sldId id="258" r:id="rId5"/>
    <p:sldId id="278" r:id="rId6"/>
    <p:sldId id="279" r:id="rId7"/>
    <p:sldId id="286" r:id="rId8"/>
    <p:sldId id="281" r:id="rId9"/>
    <p:sldId id="283" r:id="rId10"/>
    <p:sldId id="285" r:id="rId11"/>
    <p:sldId id="290" r:id="rId12"/>
    <p:sldId id="292" r:id="rId13"/>
    <p:sldId id="291" r:id="rId14"/>
    <p:sldId id="294" r:id="rId15"/>
    <p:sldId id="295" r:id="rId16"/>
    <p:sldId id="287" r:id="rId17"/>
    <p:sldId id="288" r:id="rId18"/>
    <p:sldId id="293" r:id="rId19"/>
    <p:sldId id="280" r:id="rId20"/>
    <p:sldId id="260" r:id="rId21"/>
    <p:sldId id="261" r:id="rId22"/>
    <p:sldId id="263" r:id="rId23"/>
    <p:sldId id="284" r:id="rId24"/>
    <p:sldId id="265" r:id="rId25"/>
    <p:sldId id="267" r:id="rId26"/>
    <p:sldId id="268" r:id="rId27"/>
    <p:sldId id="275" r:id="rId28"/>
    <p:sldId id="270" r:id="rId29"/>
    <p:sldId id="272" r:id="rId30"/>
    <p:sldId id="274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3737-91CF-4E7D-8308-770759E97BAF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09074-D699-4DD2-AF45-82E6FF2F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61">
              <a:defRPr>
                <a:solidFill>
                  <a:schemeClr val="tx1"/>
                </a:solidFill>
                <a:latin typeface="Arial" charset="0"/>
              </a:defRPr>
            </a:lvl1pPr>
            <a:lvl2pPr marL="702738" indent="-270283" defTabSz="914461">
              <a:defRPr>
                <a:solidFill>
                  <a:schemeClr val="tx1"/>
                </a:solidFill>
                <a:latin typeface="Arial" charset="0"/>
              </a:defRPr>
            </a:lvl2pPr>
            <a:lvl3pPr marL="1081135" indent="-216227" defTabSz="914461">
              <a:defRPr>
                <a:solidFill>
                  <a:schemeClr val="tx1"/>
                </a:solidFill>
                <a:latin typeface="Arial" charset="0"/>
              </a:defRPr>
            </a:lvl3pPr>
            <a:lvl4pPr marL="1513590" indent="-216227" defTabSz="914461">
              <a:defRPr>
                <a:solidFill>
                  <a:schemeClr val="tx1"/>
                </a:solidFill>
                <a:latin typeface="Arial" charset="0"/>
              </a:defRPr>
            </a:lvl4pPr>
            <a:lvl5pPr marL="1946044" indent="-216227" defTabSz="914461">
              <a:defRPr>
                <a:solidFill>
                  <a:schemeClr val="tx1"/>
                </a:solidFill>
                <a:latin typeface="Arial" charset="0"/>
              </a:defRPr>
            </a:lvl5pPr>
            <a:lvl6pPr marL="2378498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952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06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860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B26D4-2616-40AD-8574-858274779F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2051" cy="3430511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8" cy="4114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949C9-6D8E-4F8D-B3FC-82C09B3D03F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73F77-F820-423B-A3B6-4B8DA691C235}" type="slidenum">
              <a:rPr lang="en-US"/>
              <a:pPr/>
              <a:t>30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2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7C133-8308-449E-9026-78C4C9D2C7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4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87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9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0940-BD2D-47DE-B539-703CE4A4BD44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0413" y="100013"/>
            <a:ext cx="5684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367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6" descr="DOE-NE LOGO (Vertital) 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53" name="Line 17"/>
          <p:cNvSpPr>
            <a:spLocks noChangeShapeType="1"/>
          </p:cNvSpPr>
          <p:nvPr userDrawn="1"/>
        </p:nvSpPr>
        <p:spPr bwMode="auto">
          <a:xfrm>
            <a:off x="390525" y="133667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500754" name="Line 18"/>
          <p:cNvSpPr>
            <a:spLocks noChangeShapeType="1"/>
          </p:cNvSpPr>
          <p:nvPr userDrawn="1"/>
        </p:nvSpPr>
        <p:spPr bwMode="auto">
          <a:xfrm>
            <a:off x="542925" y="139065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rgbClr val="1B5527"/>
        </a:buClr>
        <a:buFont typeface="Wingdings" pitchFamily="2" charset="2"/>
        <a:buChar char="n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33413" indent="-236538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2pPr>
      <a:lvl3pPr marL="914400" indent="-1143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-"/>
        <a:defRPr sz="1200" i="1">
          <a:solidFill>
            <a:srgbClr val="000000"/>
          </a:solidFill>
          <a:latin typeface="+mn-lt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–"/>
        <a:defRPr sz="1600">
          <a:solidFill>
            <a:srgbClr val="000000"/>
          </a:solidFill>
          <a:latin typeface="+mn-lt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0413" y="100013"/>
            <a:ext cx="5684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367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6" descr="DOE-NE LOGO (Vertital) 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53" name="Line 17"/>
          <p:cNvSpPr>
            <a:spLocks noChangeShapeType="1"/>
          </p:cNvSpPr>
          <p:nvPr userDrawn="1"/>
        </p:nvSpPr>
        <p:spPr bwMode="auto">
          <a:xfrm>
            <a:off x="390525" y="133667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500754" name="Line 18"/>
          <p:cNvSpPr>
            <a:spLocks noChangeShapeType="1"/>
          </p:cNvSpPr>
          <p:nvPr userDrawn="1"/>
        </p:nvSpPr>
        <p:spPr bwMode="auto">
          <a:xfrm>
            <a:off x="542925" y="139065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rgbClr val="1B5527"/>
        </a:buClr>
        <a:buFont typeface="Wingdings" pitchFamily="2" charset="2"/>
        <a:buChar char="n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33413" indent="-236538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2pPr>
      <a:lvl3pPr marL="914400" indent="-1143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pitchFamily="34" charset="0"/>
        <a:buChar char="-"/>
        <a:defRPr sz="1200" i="1">
          <a:solidFill>
            <a:srgbClr val="000000"/>
          </a:solidFill>
          <a:latin typeface="+mn-lt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–"/>
        <a:defRPr sz="1600">
          <a:solidFill>
            <a:srgbClr val="000000"/>
          </a:solidFill>
          <a:latin typeface="+mn-lt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rgbClr val="2461AA"/>
        </a:buClr>
        <a:buFont typeface="Times" pitchFamily="18" charset="0"/>
        <a:buChar char="•"/>
        <a:defRPr sz="1600" i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PROGRESS IN THE DEVELOPMENT OF NANO-STRUCTURED STEELS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41910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A.F.ROWCLIFFE  (ORNL)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ARIES PROJECT MEETING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GERMANTOWN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MAY 21st-22nd 2013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42366"/>
            <a:ext cx="8193024" cy="55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 MICROSTRUCTURE OF Fe-Cr-Si-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-C  SUPER BAINITIC                 STRUCTURAL STEEL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8229600" cy="11430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ALTERNATING PLATELETS OF AUSTENITE AND FERRITE PRODUCED BY CONTINUOUS –COOLING TRANSFORMATION FROM  AUSTENITE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INTERPHASE INTERFACIAL AREA PER UNIT VOLUME IS EXTREMELY HIGH AND COMPARABLE TO THAT OF NFA-14YWT </a:t>
            </a:r>
            <a:endParaRPr lang="en-US" sz="1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387"/>
          <a:stretch>
            <a:fillRect/>
          </a:stretch>
        </p:blipFill>
        <p:spPr bwMode="auto">
          <a:xfrm>
            <a:off x="1828800" y="10668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9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CHARACTERISTICS OF NANOSTRUCTURED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BAINITIC STEEL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TYPICAL COMPOSITION WT.% :    Fe-1.5Si-1.9Mn-0.2Mo-1.0Cr-0.8C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 smtClean="0"/>
              <a:t> </a:t>
            </a:r>
            <a:r>
              <a:rPr lang="en-US" sz="1800" b="1" dirty="0" smtClean="0"/>
              <a:t>THE INTERFACIAL AREA/UNIT VOLUME  </a:t>
            </a:r>
            <a:r>
              <a:rPr lang="en-US" sz="1800" b="1" dirty="0" err="1" smtClean="0"/>
              <a:t>S</a:t>
            </a:r>
            <a:r>
              <a:rPr lang="en-US" sz="1800" b="1" baseline="-25000" dirty="0" err="1" smtClean="0"/>
              <a:t>v</a:t>
            </a:r>
            <a:r>
              <a:rPr lang="en-US" sz="1800" b="1" dirty="0" smtClean="0"/>
              <a:t> IS LARGE ENOUGH THAT THE GOVERNING LENGTH SCALE ( PRINCIPAL DETERMINANT OF  STRENGTH , DUCTILITY)  L= 2/ </a:t>
            </a:r>
            <a:r>
              <a:rPr lang="en-US" sz="1800" b="1" dirty="0" err="1" smtClean="0"/>
              <a:t>S</a:t>
            </a:r>
            <a:r>
              <a:rPr lang="en-US" sz="1800" b="1" baseline="-25000" dirty="0" err="1" smtClean="0"/>
              <a:t>v</a:t>
            </a:r>
            <a:r>
              <a:rPr lang="en-US" sz="1800" b="1" dirty="0" smtClean="0"/>
              <a:t> IS OF THE ORDER 20-50nm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-</a:t>
            </a:r>
            <a:r>
              <a:rPr lang="en-US" sz="1400" b="1" dirty="0" smtClean="0">
                <a:latin typeface="Trebuchet MS" pitchFamily="34" charset="0"/>
              </a:rPr>
              <a:t>YIELD STRENGTHS ~2000MPa</a:t>
            </a:r>
          </a:p>
          <a:p>
            <a:pPr marL="0" indent="0">
              <a:buNone/>
            </a:pPr>
            <a:r>
              <a:rPr lang="en-US" sz="1400" b="1" dirty="0">
                <a:latin typeface="Trebuchet MS" pitchFamily="34" charset="0"/>
              </a:rPr>
              <a:t> </a:t>
            </a:r>
            <a:r>
              <a:rPr lang="en-US" sz="1400" b="1" dirty="0" smtClean="0">
                <a:latin typeface="Trebuchet MS" pitchFamily="34" charset="0"/>
              </a:rPr>
              <a:t>                      -TOTAL ELONG. ~5-25%</a:t>
            </a:r>
          </a:p>
          <a:p>
            <a:pPr marL="0" indent="0">
              <a:buNone/>
            </a:pPr>
            <a:r>
              <a:rPr lang="en-US" sz="1400" b="1" dirty="0">
                <a:latin typeface="Trebuchet MS" pitchFamily="34" charset="0"/>
              </a:rPr>
              <a:t> </a:t>
            </a:r>
            <a:r>
              <a:rPr lang="en-US" sz="1400" b="1" dirty="0" smtClean="0">
                <a:latin typeface="Trebuchet MS" pitchFamily="34" charset="0"/>
              </a:rPr>
              <a:t>                      - FRACTURE TOUGHNESS ~30-40MPa.m</a:t>
            </a:r>
            <a:r>
              <a:rPr lang="en-US" sz="1400" b="1" baseline="30000" dirty="0" smtClean="0">
                <a:latin typeface="Trebuchet MS" pitchFamily="34" charset="0"/>
              </a:rPr>
              <a:t>-1/2</a:t>
            </a:r>
          </a:p>
          <a:p>
            <a:pPr marL="0" indent="0">
              <a:buNone/>
            </a:pPr>
            <a:endParaRPr lang="en-US" sz="1400" b="1" baseline="30000" dirty="0">
              <a:latin typeface="Trebuchet MS" pitchFamily="34" charset="0"/>
            </a:endParaRPr>
          </a:p>
          <a:p>
            <a:r>
              <a:rPr lang="en-US" sz="1600" b="1" dirty="0" smtClean="0">
                <a:latin typeface="Trebuchet MS" pitchFamily="34" charset="0"/>
              </a:rPr>
              <a:t>THE EFFECTIVE GRAIN SIZE IS THE PLATELET THICKNESS; THE AUSTENITE PLATELETS PROVIDE STRAIN HARDENING </a:t>
            </a:r>
            <a:r>
              <a:rPr lang="en-US" sz="1600" b="1" dirty="0" smtClean="0">
                <a:latin typeface="Trebuchet MS" pitchFamily="34" charset="0"/>
              </a:rPr>
              <a:t>CAPACITY AND CRACK TIP BLUNTING AND IMPROVED TOUGHNESS</a:t>
            </a:r>
            <a:endParaRPr lang="en-US" sz="1600" b="1" dirty="0" smtClean="0">
              <a:latin typeface="Trebuchet MS" pitchFamily="34" charset="0"/>
            </a:endParaRPr>
          </a:p>
          <a:p>
            <a:pPr marL="0" indent="0">
              <a:buNone/>
            </a:pPr>
            <a:endParaRPr lang="en-US" sz="1600" b="1" baseline="300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1600" b="1" dirty="0" smtClean="0"/>
          </a:p>
          <a:p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2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OF BAINITIC STRUCTURAL STEELS FOR FUSION APPLICATIONS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b="1" dirty="0" smtClean="0"/>
              <a:t>CURRENT BAINITIC STEELS SUCH AS THE 3Cr-WV REDUCED ACTIVATION STRUCTURAL STEELS ARE CHARACTERIZED BY PLATELET THICKNESSES IN THE 250-400nm RANGE AND LOWER STRENGTH ( 600-750MPa) AND HIGHER TOUGHNESS COMPARED TO THE NANOSTRUCTURED </a:t>
            </a:r>
            <a:r>
              <a:rPr lang="en-US" sz="1800" b="1" dirty="0" smtClean="0"/>
              <a:t>STEELS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THE AUSTENITE TO BAINITE TRANSFORMATION IS PARTICULARLY AMENABLE TO CONTROL VIA COMPOSITION CHANGE( </a:t>
            </a:r>
            <a:r>
              <a:rPr lang="en-US" sz="1800" b="1" dirty="0" err="1" smtClean="0"/>
              <a:t>Si,Mn,C,Cr,W</a:t>
            </a:r>
            <a:r>
              <a:rPr lang="en-US" sz="1800" b="1" dirty="0" smtClean="0"/>
              <a:t>) AND BY EITHER CONTINUOUS COOLING OR ISOTHERMAL </a:t>
            </a:r>
            <a:r>
              <a:rPr lang="en-US" sz="1800" b="1" smtClean="0"/>
              <a:t>HEAT </a:t>
            </a:r>
            <a:r>
              <a:rPr lang="en-US" sz="1800" b="1" smtClean="0"/>
              <a:t>TREATMENTS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THE EXTENSIVE KNOWLEDGE BASE ON BAINITE TRANSFORMATION COULD PROVIDE  A FRAMEWORK FOR THE POSSIBLE DEVELOPMENT OF BULK NANOSTRUCTURED ALLOYS WITH FUSION-SPECIFIC ATTRIBUTES ( CORROSION RESISTANCE, WELDING/ JOINING,RADIATION DAMAGE TOLERANCE)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84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64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Some Key Results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9530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Y phase separates in atomized powders requiring milling for mixing and NF formation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Improved milling impurity (N, O) control showed the critical importance of O balance in forming NF and achieving excellent balance of properties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</a:rPr>
              <a:t>Baseline large batch of ATI powders contained low O</a:t>
            </a:r>
          </a:p>
          <a:p>
            <a:pPr marL="695326" lvl="1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+mj-lt"/>
              </a:rPr>
              <a:t>Powder subsequently milled with </a:t>
            </a:r>
            <a:r>
              <a:rPr lang="en-US" sz="2200" dirty="0" err="1" smtClean="0">
                <a:latin typeface="+mj-lt"/>
              </a:rPr>
              <a:t>FeO</a:t>
            </a:r>
            <a:r>
              <a:rPr lang="en-US" sz="2200" dirty="0" smtClean="0">
                <a:latin typeface="+mj-lt"/>
              </a:rPr>
              <a:t> to optimize O level</a:t>
            </a:r>
          </a:p>
          <a:p>
            <a:pPr marL="695326" lvl="1" indent="-3444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latin typeface="+mj-lt"/>
              </a:rPr>
              <a:t>Led to OW4 </a:t>
            </a:r>
            <a:r>
              <a:rPr lang="en-US" sz="2200" dirty="0" err="1" smtClean="0">
                <a:latin typeface="+mj-lt"/>
              </a:rPr>
              <a:t>HIPed</a:t>
            </a:r>
            <a:r>
              <a:rPr lang="en-US" sz="2200" dirty="0" smtClean="0">
                <a:latin typeface="+mj-lt"/>
              </a:rPr>
              <a:t> at 1150</a:t>
            </a:r>
            <a:r>
              <a:rPr lang="en-US" sz="2200" dirty="0"/>
              <a:t>°C </a:t>
            </a:r>
            <a:r>
              <a:rPr lang="en-US" sz="2200" dirty="0" smtClean="0">
                <a:latin typeface="+mj-lt"/>
              </a:rPr>
              <a:t>(UCSB) and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PM2</a:t>
            </a:r>
            <a:r>
              <a:rPr lang="en-US" sz="2200" dirty="0" smtClean="0">
                <a:latin typeface="+mj-lt"/>
              </a:rPr>
              <a:t> extruded at 850°C (ORNL)</a:t>
            </a:r>
          </a:p>
          <a:p>
            <a:pPr marL="344488" indent="-344488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latin typeface="+mj-lt"/>
              </a:rPr>
              <a:t>PM2 was the final small precursor to the larger “best practice” heat (FCRD-NFA1) tentatively selected in part due to fine and uniform grain structures and balanced intermediate strength</a:t>
            </a:r>
          </a:p>
        </p:txBody>
      </p:sp>
    </p:spTree>
    <p:extLst>
      <p:ext uri="{BB962C8B-B14F-4D97-AF65-F5344CB8AC3E}">
        <p14:creationId xmlns:p14="http://schemas.microsoft.com/office/powerpoint/2010/main" val="25970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MECHANICAL  BEHAVIOR OF Fe-Si-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Mn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–Cr NANOSTRUCTURED </a:t>
            </a:r>
            <a:b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SUPER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BAINITIC STEEL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r="4679"/>
          <a:stretch>
            <a:fillRect/>
          </a:stretch>
        </p:blipFill>
        <p:spPr>
          <a:xfrm>
            <a:off x="762000" y="1143000"/>
            <a:ext cx="78486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34000"/>
            <a:ext cx="8001000" cy="1295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(a) STRENGTH INCREASES WITH VOLUME FRACTION OF FERRTIE AND WITH DECREASING PLATELET THICKNESS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(b) DUCTILITY AND TOUGHNESS INCREASES WITH VOLUME FRACTION OF AUSTENITE PLATELETS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821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66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36538" y="219075"/>
            <a:ext cx="8740775" cy="8191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NFAs </a:t>
            </a:r>
            <a:r>
              <a:rPr lang="en-US" sz="2800" b="1" dirty="0">
                <a:solidFill>
                  <a:srgbClr val="0070C0"/>
                </a:solidFill>
              </a:rPr>
              <a:t>have outstanding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strength and creep properties</a:t>
            </a: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457200" y="5811838"/>
            <a:ext cx="81534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5800" lvl="1" indent="-228600">
              <a:spcBef>
                <a:spcPct val="35000"/>
              </a:spcBef>
              <a:buClr>
                <a:schemeClr val="bg2"/>
              </a:buClr>
            </a:pPr>
            <a:endParaRPr lang="en-US" sz="1600" b="1" i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685800" lvl="1" indent="-228600">
              <a:spcBef>
                <a:spcPct val="35000"/>
              </a:spcBef>
              <a:buClr>
                <a:schemeClr val="bg2"/>
              </a:buClr>
            </a:pP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M.A.Sokolov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D.T.Hoelzer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L.Tan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 (ORNL) </a:t>
            </a:r>
            <a:endParaRPr lang="en-US" sz="1600" i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404813" y="1066800"/>
            <a:ext cx="8324850" cy="10366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12YWT: First discovery of NC by 3DAP in 1999 (ORNL)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MA957: Patented by INCO (1978); NC discovered by 3-DAP in 2003 (ORNL)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14YWT: Developed at ORNL; initial project started in 2001  </a:t>
            </a:r>
          </a:p>
        </p:txBody>
      </p:sp>
      <p:sp>
        <p:nvSpPr>
          <p:cNvPr id="788488" name="Text Box 8"/>
          <p:cNvSpPr txBox="1">
            <a:spLocks noChangeArrowheads="1"/>
          </p:cNvSpPr>
          <p:nvPr/>
        </p:nvSpPr>
        <p:spPr bwMode="auto">
          <a:xfrm>
            <a:off x="5410200" y="2398713"/>
            <a:ext cx="3505200" cy="22494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100000"/>
              </a:lnSpc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MA957 and 12YWT are not commercially available</a:t>
            </a:r>
          </a:p>
          <a:p>
            <a:pPr marL="458788" lvl="1" indent="-169863" eaLnBrk="1" hangingPunct="1">
              <a:lnSpc>
                <a:spcPct val="100000"/>
              </a:lnSpc>
              <a:spcBef>
                <a:spcPct val="30000"/>
              </a:spcBef>
              <a:buFont typeface="Arial" charset="0"/>
              <a:buChar char="-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12YWT was produced only once as a small heat by Kobe Steel, Ltd.</a:t>
            </a:r>
          </a:p>
          <a:p>
            <a:pPr marL="458788" lvl="1" indent="-169863" eaLnBrk="1" hangingPunct="1">
              <a:lnSpc>
                <a:spcPct val="100000"/>
              </a:lnSpc>
              <a:spcBef>
                <a:spcPct val="30000"/>
              </a:spcBef>
              <a:buFont typeface="Arial" charset="0"/>
              <a:buChar char="-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Production of MA957 was discontinued by INCO</a:t>
            </a:r>
          </a:p>
        </p:txBody>
      </p:sp>
      <p:graphicFrame>
        <p:nvGraphicFramePr>
          <p:cNvPr id="778241" name="Object 1"/>
          <p:cNvGraphicFramePr>
            <a:graphicFrameLocks noChangeAspect="1"/>
          </p:cNvGraphicFramePr>
          <p:nvPr/>
        </p:nvGraphicFramePr>
        <p:xfrm>
          <a:off x="328613" y="2197265"/>
          <a:ext cx="4891087" cy="365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SPW 11.0 Graph" r:id="rId4" imgW="5639760" imgH="4220280" progId="SigmaPlotGraphicObject.10">
                  <p:embed/>
                </p:oleObj>
              </mc:Choice>
              <mc:Fallback>
                <p:oleObj name="SPW 11.0 Graph" r:id="rId4" imgW="5639760" imgH="42202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2197265"/>
                        <a:ext cx="4891087" cy="365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0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91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FRACTURE TOUGHNESS-STRENGTH PROPERTIES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257800"/>
            <a:ext cx="7391400" cy="1295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UNIQUE NANO-SCALE MICROSTRUCTURE OF THE   LOW ACTIVATION NFA  14YWT CHALLENGES THE HIGH STRENGTH-LOW TOUGHNESS PARADIGM FOR STRUCTURAL ALLOYS</a:t>
            </a:r>
          </a:p>
          <a:p>
            <a:r>
              <a:rPr lang="en-US" i="1" dirty="0" err="1" smtClean="0"/>
              <a:t>D.T.Hoelzer</a:t>
            </a:r>
            <a:r>
              <a:rPr lang="en-US" i="1" dirty="0" smtClean="0"/>
              <a:t>  ORNL, unpublished work</a:t>
            </a:r>
            <a:endParaRPr lang="en-US" i="1" dirty="0"/>
          </a:p>
        </p:txBody>
      </p:sp>
      <p:pic>
        <p:nvPicPr>
          <p:cNvPr id="5" name="Picture Placeholder 4" descr="Normalized Fracture Toughness vs Strength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 bwMode="auto">
          <a:xfrm>
            <a:off x="1524000" y="1295400"/>
            <a:ext cx="5562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845820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8" indent="0">
              <a:spcAft>
                <a:spcPts val="600"/>
              </a:spcAft>
            </a:pPr>
            <a:r>
              <a:rPr lang="en-US" b="1" dirty="0" smtClean="0">
                <a:ea typeface="Gulim" pitchFamily="34" charset="-127"/>
              </a:rPr>
              <a:t>          </a:t>
            </a:r>
            <a:r>
              <a:rPr lang="en-US" b="1" dirty="0" smtClean="0">
                <a:solidFill>
                  <a:srgbClr val="0000CC"/>
                </a:solidFill>
                <a:ea typeface="Gulim" pitchFamily="34" charset="-127"/>
              </a:rPr>
              <a:t> </a:t>
            </a:r>
            <a:endParaRPr lang="en-US" altLang="ko-KR" sz="1600" b="1" dirty="0" smtClean="0">
              <a:ea typeface="Gulim" pitchFamily="34" charset="-127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 smtClean="0">
                <a:ea typeface="Gulim" pitchFamily="34" charset="-127"/>
              </a:rPr>
              <a:t>Compared to the RAFS ( F82H,EUROFER) the NFAs have the potential to expand operating temperature windows up to ~800C while accommodating much higher levels of displacement damage and helium concentrations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 smtClean="0">
                <a:ea typeface="Gulim" pitchFamily="34" charset="-127"/>
              </a:rPr>
              <a:t>The  microstructural </a:t>
            </a:r>
            <a:r>
              <a:rPr lang="en-US" sz="1600" b="1" dirty="0" err="1" smtClean="0">
                <a:ea typeface="Gulim" pitchFamily="34" charset="-127"/>
              </a:rPr>
              <a:t>nano</a:t>
            </a:r>
            <a:r>
              <a:rPr lang="en-US" sz="1600" b="1" dirty="0" smtClean="0">
                <a:ea typeface="Gulim" pitchFamily="34" charset="-127"/>
              </a:rPr>
              <a:t>-features  provide strong barriers to dislocation movement conferring high tensile strength combined with good fracture resistance and outstanding high temperature creep resistance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 smtClean="0">
                <a:ea typeface="Gulim" pitchFamily="34" charset="-127"/>
              </a:rPr>
              <a:t>The combined particle-matrix interfaces and </a:t>
            </a:r>
            <a:r>
              <a:rPr lang="en-US" sz="1600" b="1" dirty="0" err="1" smtClean="0">
                <a:ea typeface="Gulim" pitchFamily="34" charset="-127"/>
              </a:rPr>
              <a:t>nano</a:t>
            </a:r>
            <a:r>
              <a:rPr lang="en-US" sz="1600" b="1" dirty="0" smtClean="0">
                <a:ea typeface="Gulim" pitchFamily="34" charset="-127"/>
              </a:rPr>
              <a:t>-grain interfaces comprise a  high surface </a:t>
            </a:r>
            <a:r>
              <a:rPr lang="en-US" sz="1600" b="1" dirty="0" err="1" smtClean="0">
                <a:ea typeface="Gulim" pitchFamily="34" charset="-127"/>
              </a:rPr>
              <a:t>area:volume</a:t>
            </a:r>
            <a:r>
              <a:rPr lang="en-US" sz="1600" b="1" dirty="0" smtClean="0">
                <a:ea typeface="Gulim" pitchFamily="34" charset="-127"/>
              </a:rPr>
              <a:t> ratio (~6 x 10</a:t>
            </a:r>
            <a:r>
              <a:rPr lang="en-US" sz="1600" b="1" baseline="30000" dirty="0" smtClean="0">
                <a:ea typeface="Gulim" pitchFamily="34" charset="-127"/>
              </a:rPr>
              <a:t>7</a:t>
            </a:r>
            <a:r>
              <a:rPr lang="en-US" sz="1600" b="1" dirty="0" smtClean="0">
                <a:ea typeface="Gulim" pitchFamily="34" charset="-127"/>
              </a:rPr>
              <a:t> m</a:t>
            </a:r>
            <a:r>
              <a:rPr lang="en-US" sz="1600" b="1" baseline="30000" dirty="0" smtClean="0">
                <a:ea typeface="Gulim" pitchFamily="34" charset="-127"/>
              </a:rPr>
              <a:t>2</a:t>
            </a:r>
            <a:r>
              <a:rPr lang="en-US" sz="1600" b="1" dirty="0" smtClean="0">
                <a:ea typeface="Gulim" pitchFamily="34" charset="-127"/>
              </a:rPr>
              <a:t>/m</a:t>
            </a:r>
            <a:r>
              <a:rPr lang="en-US" sz="1600" b="1" baseline="30000" dirty="0" smtClean="0">
                <a:ea typeface="Gulim" pitchFamily="34" charset="-127"/>
              </a:rPr>
              <a:t>3</a:t>
            </a:r>
            <a:r>
              <a:rPr lang="en-US" sz="1600" b="1" dirty="0" smtClean="0">
                <a:ea typeface="Gulim" pitchFamily="34" charset="-127"/>
              </a:rPr>
              <a:t>) and provide a very effective trapping environment at all temperatures for helium atoms and for the recombination of point defects.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sz="1400" b="1" dirty="0" smtClean="0">
              <a:ea typeface="Gulim" pitchFamily="34" charset="-127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ea typeface="Gulim" pitchFamily="34" charset="-127"/>
              </a:rPr>
              <a:t>                 </a:t>
            </a:r>
            <a:endParaRPr lang="en-US" b="1" i="1" dirty="0" smtClean="0">
              <a:ea typeface="Gulim" pitchFamily="34" charset="-127"/>
            </a:endParaRPr>
          </a:p>
        </p:txBody>
      </p:sp>
      <p:sp>
        <p:nvSpPr>
          <p:cNvPr id="5243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4289"/>
            <a:ext cx="8915400" cy="70409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Nanostructured Ferritic Alloys (NFAs</a:t>
            </a:r>
            <a:r>
              <a:rPr lang="en-US" altLang="ko-K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01526" y="878386"/>
            <a:ext cx="7050402" cy="2574496"/>
            <a:chOff x="455866" y="2594507"/>
            <a:chExt cx="7323358" cy="273949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55866" y="2594507"/>
              <a:ext cx="3113124" cy="2739493"/>
              <a:chOff x="138" y="427"/>
              <a:chExt cx="2506" cy="2547"/>
            </a:xfrm>
          </p:grpSpPr>
          <p:sp>
            <p:nvSpPr>
              <p:cNvPr id="7186" name="Text Box 4"/>
              <p:cNvSpPr txBox="1">
                <a:spLocks noChangeArrowheads="1"/>
              </p:cNvSpPr>
              <p:nvPr/>
            </p:nvSpPr>
            <p:spPr bwMode="auto">
              <a:xfrm>
                <a:off x="252" y="2688"/>
                <a:ext cx="217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400" b="1" dirty="0">
                    <a:solidFill>
                      <a:srgbClr val="000066"/>
                    </a:solidFill>
                    <a:ea typeface="Gulim" pitchFamily="34" charset="-127"/>
                  </a:rPr>
                  <a:t>&lt;</a:t>
                </a:r>
                <a:r>
                  <a:rPr lang="en-US" sz="1400" b="1" dirty="0">
                    <a:solidFill>
                      <a:srgbClr val="000066"/>
                    </a:solidFill>
                  </a:rPr>
                  <a:t>Grain size</a:t>
                </a:r>
                <a:r>
                  <a:rPr lang="en-US" altLang="ko-KR" sz="1400" b="1" dirty="0">
                    <a:solidFill>
                      <a:srgbClr val="000066"/>
                    </a:solidFill>
                    <a:ea typeface="Gulim" pitchFamily="34" charset="-127"/>
                  </a:rPr>
                  <a:t>&gt;</a:t>
                </a:r>
                <a:r>
                  <a:rPr lang="en-US" sz="1400" b="1" dirty="0">
                    <a:solidFill>
                      <a:srgbClr val="000066"/>
                    </a:solidFill>
                  </a:rPr>
                  <a:t> = 136 (+/- 14) nm</a:t>
                </a:r>
              </a:p>
            </p:txBody>
          </p:sp>
          <p:sp>
            <p:nvSpPr>
              <p:cNvPr id="7187" name="Text Box 5"/>
              <p:cNvSpPr txBox="1">
                <a:spLocks noChangeArrowheads="1"/>
              </p:cNvSpPr>
              <p:nvPr/>
            </p:nvSpPr>
            <p:spPr bwMode="auto">
              <a:xfrm>
                <a:off x="138" y="427"/>
                <a:ext cx="2159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dirty="0" smtClean="0"/>
                  <a:t>BF-TEM </a:t>
                </a:r>
                <a:r>
                  <a:rPr lang="en-US" sz="1400" b="1" dirty="0"/>
                  <a:t>of </a:t>
                </a:r>
                <a:r>
                  <a:rPr lang="en-US" altLang="ko-KR" sz="1400" b="1" dirty="0">
                    <a:ea typeface="Gulim" pitchFamily="34" charset="-127"/>
                  </a:rPr>
                  <a:t>14YWT </a:t>
                </a:r>
                <a:r>
                  <a:rPr lang="en-US" sz="1400" b="1" dirty="0"/>
                  <a:t>SM10 Heat</a:t>
                </a:r>
              </a:p>
            </p:txBody>
          </p:sp>
          <p:pic>
            <p:nvPicPr>
              <p:cNvPr id="7188" name="Picture 16" descr="14YWT-SM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712"/>
                <a:ext cx="2476" cy="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995050" y="2725477"/>
              <a:ext cx="2107043" cy="57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/>
                <a:t>N</a:t>
              </a:r>
              <a:r>
                <a:rPr lang="en-US" sz="1400" b="1" baseline="-25000" dirty="0" err="1"/>
                <a:t>v</a:t>
              </a:r>
              <a:r>
                <a:rPr lang="en-US" sz="1400" b="1" dirty="0"/>
                <a:t> = 1-7 x 10</a:t>
              </a:r>
              <a:r>
                <a:rPr lang="en-US" sz="1400" b="1" baseline="30000" dirty="0"/>
                <a:t>23</a:t>
              </a:r>
              <a:r>
                <a:rPr lang="en-US" sz="1400" b="1" dirty="0"/>
                <a:t> m</a:t>
              </a:r>
              <a:r>
                <a:rPr lang="en-US" sz="1400" b="1" baseline="30000" dirty="0"/>
                <a:t>-3</a:t>
              </a:r>
              <a:r>
                <a:rPr lang="en-US" sz="1400" b="1" dirty="0"/>
                <a:t>   </a:t>
              </a:r>
              <a:endParaRPr lang="en-US" sz="1400" b="1" dirty="0" smtClean="0"/>
            </a:p>
            <a:p>
              <a:r>
                <a:rPr lang="en-US" sz="1400" b="1" dirty="0" smtClean="0"/>
                <a:t>&lt;</a:t>
              </a:r>
              <a:r>
                <a:rPr lang="en-US" sz="1400" b="1" dirty="0"/>
                <a:t>r&gt; = 1.8 </a:t>
              </a:r>
              <a:r>
                <a:rPr lang="en-US" altLang="ko-KR" sz="1400" b="1" dirty="0">
                  <a:ea typeface="Gulim" pitchFamily="34" charset="-127"/>
                </a:rPr>
                <a:t>(</a:t>
              </a:r>
              <a:r>
                <a:rPr lang="en-US" sz="1400" b="1" baseline="30000" dirty="0"/>
                <a:t>+</a:t>
              </a:r>
              <a:r>
                <a:rPr lang="en-US" sz="1400" b="1" dirty="0"/>
                <a:t>/- 0.4</a:t>
              </a:r>
              <a:r>
                <a:rPr lang="en-US" altLang="ko-KR" sz="1400" b="1" dirty="0">
                  <a:ea typeface="Gulim" pitchFamily="34" charset="-127"/>
                </a:rPr>
                <a:t>)</a:t>
              </a:r>
              <a:r>
                <a:rPr lang="en-US" sz="1400" b="1" dirty="0"/>
                <a:t> nm                </a:t>
              </a:r>
            </a:p>
          </p:txBody>
        </p:sp>
        <p:pic>
          <p:nvPicPr>
            <p:cNvPr id="26" name="Picture 2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0" t="21630" r="23275" b="4724"/>
            <a:stretch/>
          </p:blipFill>
          <p:spPr bwMode="auto">
            <a:xfrm>
              <a:off x="4107354" y="3289110"/>
              <a:ext cx="1679297" cy="1776658"/>
            </a:xfrm>
            <a:prstGeom prst="rect">
              <a:avLst/>
            </a:prstGeom>
            <a:noFill/>
          </p:spPr>
        </p:pic>
        <p:pic>
          <p:nvPicPr>
            <p:cNvPr id="24" name="Picture 10" descr="ek8fr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509" y="3589361"/>
              <a:ext cx="1545715" cy="1487606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rgbClr val="01673E"/>
              </a:solidFill>
              <a:miter lim="800000"/>
              <a:headEnd/>
              <a:tailEnd/>
            </a:ln>
          </p:spPr>
        </p:pic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124151" y="4683172"/>
              <a:ext cx="928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 smtClean="0"/>
                <a:t>HR-TEM</a:t>
              </a:r>
              <a:endParaRPr lang="en-US" sz="1400" b="1" dirty="0"/>
            </a:p>
          </p:txBody>
        </p:sp>
        <p:sp>
          <p:nvSpPr>
            <p:cNvPr id="15" name="Trapezoid 14"/>
            <p:cNvSpPr/>
            <p:nvPr/>
          </p:nvSpPr>
          <p:spPr bwMode="auto">
            <a:xfrm rot="16200000">
              <a:off x="2709083" y="3637127"/>
              <a:ext cx="1733266" cy="1064527"/>
            </a:xfrm>
            <a:prstGeom prst="trapezoid">
              <a:avLst>
                <a:gd name="adj" fmla="val 78434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rapezoid 15"/>
            <p:cNvSpPr/>
            <p:nvPr/>
          </p:nvSpPr>
          <p:spPr bwMode="auto">
            <a:xfrm rot="16200000">
              <a:off x="4786066" y="3639100"/>
              <a:ext cx="1485239" cy="1395383"/>
            </a:xfrm>
            <a:prstGeom prst="trapezoid">
              <a:avLst>
                <a:gd name="adj" fmla="val 45457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Footer Placeholder 4"/>
          <p:cNvSpPr txBox="1">
            <a:spLocks/>
          </p:cNvSpPr>
          <p:nvPr/>
        </p:nvSpPr>
        <p:spPr>
          <a:xfrm>
            <a:off x="304800" y="6324600"/>
            <a:ext cx="259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A8E5C4-D54F-4D97-BC42-8B9C3DBCAD52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1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211138" y="279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Neutron irradiation of 14YWT and 14WT at 300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C, 580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C, and 670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 to ~1.5 </a:t>
            </a:r>
            <a:r>
              <a:rPr lang="en-US" sz="2400" b="1" dirty="0" err="1">
                <a:solidFill>
                  <a:srgbClr val="0070C0"/>
                </a:solidFill>
                <a:latin typeface="Helvetica" pitchFamily="34" charset="0"/>
              </a:rPr>
              <a:t>dpa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 (HFIR Rabbit capsules)</a:t>
            </a:r>
          </a:p>
        </p:txBody>
      </p:sp>
      <p:graphicFrame>
        <p:nvGraphicFramePr>
          <p:cNvPr id="817157" name="Object 5"/>
          <p:cNvGraphicFramePr>
            <a:graphicFrameLocks noChangeAspect="1"/>
          </p:cNvGraphicFramePr>
          <p:nvPr/>
        </p:nvGraphicFramePr>
        <p:xfrm>
          <a:off x="1228725" y="1274763"/>
          <a:ext cx="6619875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r:id="rId4" imgW="4178198" imgH="3312566" progId="">
                  <p:embed/>
                </p:oleObj>
              </mc:Choice>
              <mc:Fallback>
                <p:oleObj r:id="rId4" imgW="4178198" imgH="33125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21" b="5521"/>
                      <a:stretch>
                        <a:fillRect/>
                      </a:stretch>
                    </p:blipFill>
                    <p:spPr bwMode="auto">
                      <a:xfrm>
                        <a:off x="1228725" y="1274763"/>
                        <a:ext cx="6619875" cy="466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76563" y="6477000"/>
            <a:ext cx="3637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D.A. McClintock et al.,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JNM 386-388 (2009)</a:t>
            </a:r>
            <a:endParaRPr lang="en-US" sz="14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5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76200" y="76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Helvetica" pitchFamily="34" charset="0"/>
              </a:rPr>
              <a:t>No DBTT shift was observed in 14YWT after irradiation at 300</a:t>
            </a:r>
            <a:r>
              <a:rPr lang="en-US" sz="28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800" b="1" dirty="0">
                <a:solidFill>
                  <a:srgbClr val="0070C0"/>
                </a:solidFill>
                <a:latin typeface="Helvetica" pitchFamily="34" charset="0"/>
              </a:rPr>
              <a:t>C to ~ 1.5 </a:t>
            </a:r>
            <a:r>
              <a:rPr lang="en-US" sz="2800" b="1" dirty="0" err="1" smtClean="0">
                <a:solidFill>
                  <a:srgbClr val="0070C0"/>
                </a:solidFill>
                <a:latin typeface="Helvetica" pitchFamily="34" charset="0"/>
              </a:rPr>
              <a:t>dpa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 compared to 85</a:t>
            </a:r>
            <a:r>
              <a:rPr lang="en-US" sz="2800" b="1" baseline="30000" dirty="0" smtClean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C shift in </a:t>
            </a:r>
            <a:r>
              <a:rPr lang="en-US" sz="2800" b="1" dirty="0" err="1" smtClean="0">
                <a:solidFill>
                  <a:srgbClr val="0070C0"/>
                </a:solidFill>
                <a:latin typeface="Helvetica" pitchFamily="34" charset="0"/>
              </a:rPr>
              <a:t>Eurofer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-ODS</a:t>
            </a:r>
            <a:endParaRPr lang="en-US" sz="2800" b="1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06" name="Object 6"/>
          <p:cNvGraphicFramePr>
            <a:graphicFrameLocks noChangeAspect="1"/>
          </p:cNvGraphicFramePr>
          <p:nvPr/>
        </p:nvGraphicFramePr>
        <p:xfrm>
          <a:off x="125287" y="1532313"/>
          <a:ext cx="4523971" cy="360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4" imgW="4126992" imgH="3294278" progId="">
                  <p:embed/>
                </p:oleObj>
              </mc:Choice>
              <mc:Fallback>
                <p:oleObj r:id="rId4" imgW="4126992" imgH="32942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87" y="1532313"/>
                        <a:ext cx="4523971" cy="3604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3343722" y="6415355"/>
            <a:ext cx="3329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D.A.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McClintock, et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al.,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JNM 392 (2009)</a:t>
            </a:r>
            <a:endParaRPr lang="en-US" sz="14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6877" y="1499800"/>
            <a:ext cx="4577123" cy="36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407613" y="5054885"/>
            <a:ext cx="4736387" cy="1541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8607" y="1500027"/>
            <a:ext cx="1220206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Eurofer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-ODS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45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HELIUM MANAGEMENT IN ADVANCED STRUCTURAL ALLOYS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733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10200"/>
            <a:ext cx="7315200" cy="1295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TEM images of </a:t>
            </a:r>
            <a:r>
              <a:rPr lang="en-US" sz="1800" b="1" dirty="0" err="1" smtClean="0"/>
              <a:t>Eurofer</a:t>
            </a:r>
            <a:r>
              <a:rPr lang="en-US" sz="1800" b="1" dirty="0" smtClean="0"/>
              <a:t> 97 (TMS), (a, b), and MA957 (NFA) (</a:t>
            </a:r>
            <a:r>
              <a:rPr lang="en-US" sz="1800" b="1" dirty="0" err="1" smtClean="0"/>
              <a:t>c,d</a:t>
            </a:r>
            <a:r>
              <a:rPr lang="en-US" sz="18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Neutron irradiated to 25dpa at 500C and simultaneously implanted with ~1450 </a:t>
            </a:r>
            <a:r>
              <a:rPr lang="en-US" sz="1800" b="1" dirty="0" err="1" smtClean="0"/>
              <a:t>appm</a:t>
            </a:r>
            <a:r>
              <a:rPr lang="en-US" sz="1800" b="1" dirty="0" smtClean="0"/>
              <a:t> 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err="1" smtClean="0"/>
              <a:t>G.R.Odette</a:t>
            </a:r>
            <a:r>
              <a:rPr lang="en-US" sz="1600" b="1" i="1" dirty="0" smtClean="0"/>
              <a:t> et al., Fusion Materials Semi-Annual Report</a:t>
            </a:r>
            <a:r>
              <a:rPr lang="en-US" sz="1600" b="1" i="1" smtClean="0"/>
              <a:t>,   DOE/ER-0313/51</a:t>
            </a:r>
            <a:endParaRPr lang="en-US" sz="1600" b="1" i="1" dirty="0"/>
          </a:p>
        </p:txBody>
      </p:sp>
      <p:pic>
        <p:nvPicPr>
          <p:cNvPr id="1026" name="Picture 2" descr="C:\Users\artie\Desktop\ucsb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65" y="685800"/>
            <a:ext cx="5105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HELIUM MANAGEMENT IN ADVANCED STRUCTURAL ALLOYS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High helium content (1450appm) promotes the formation of a large population of voids in neutron irradiated </a:t>
            </a:r>
            <a:r>
              <a:rPr lang="en-US" sz="2400" b="1" dirty="0" err="1" smtClean="0"/>
              <a:t>Eurofer</a:t>
            </a:r>
            <a:r>
              <a:rPr lang="en-US" sz="2400" b="1" dirty="0" smtClean="0"/>
              <a:t> 97</a:t>
            </a:r>
          </a:p>
          <a:p>
            <a:endParaRPr lang="en-US" sz="2400" b="1" dirty="0"/>
          </a:p>
          <a:p>
            <a:r>
              <a:rPr lang="en-US" sz="2400" b="1" dirty="0" smtClean="0"/>
              <a:t>Same quantity of helium is trapped by ~2nm clusters/particles in MA957 with no void formation</a:t>
            </a:r>
          </a:p>
          <a:p>
            <a:endParaRPr lang="en-US" sz="2400" b="1" dirty="0"/>
          </a:p>
          <a:p>
            <a:r>
              <a:rPr lang="en-US" sz="2400" b="1" dirty="0" smtClean="0"/>
              <a:t>Swelling rate theory extrapolations indicate that NFA will remain damage-tolerant to much higher levels of </a:t>
            </a:r>
            <a:r>
              <a:rPr lang="en-US" sz="2400" b="1" dirty="0" err="1" smtClean="0"/>
              <a:t>dpa</a:t>
            </a:r>
            <a:r>
              <a:rPr lang="en-US" sz="2400" b="1" dirty="0" smtClean="0"/>
              <a:t> and helium </a:t>
            </a:r>
          </a:p>
          <a:p>
            <a:endParaRPr lang="en-US" sz="2400" b="1" dirty="0"/>
          </a:p>
          <a:p>
            <a:r>
              <a:rPr lang="en-US" sz="2400" b="1" dirty="0" smtClean="0"/>
              <a:t>Extrapolations for the TMS indicate continuing growth of voids with eventual transition to a linear (with dose) swelling regime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1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NFAs WITH IMPROVED FRACTURE RESISTANCE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NFAs based on 12-14% Cr tend to exhibit reduced grain boundary fracture resistance with increasing temperature &gt; 400C</a:t>
            </a:r>
          </a:p>
          <a:p>
            <a:r>
              <a:rPr lang="en-US" sz="2400" b="1" dirty="0" smtClean="0"/>
              <a:t>New approaches to NFA fabrication involve </a:t>
            </a:r>
            <a:r>
              <a:rPr lang="en-US" sz="2400" b="1" smtClean="0"/>
              <a:t>controlled  </a:t>
            </a:r>
            <a:r>
              <a:rPr lang="en-US" sz="2400" b="1" dirty="0" smtClean="0"/>
              <a:t>phase transformation during high temperature rolling to strengthen grain boundaries while retaining the </a:t>
            </a:r>
            <a:r>
              <a:rPr lang="en-US" sz="2400" b="1" dirty="0" err="1" smtClean="0"/>
              <a:t>nano</a:t>
            </a:r>
            <a:r>
              <a:rPr lang="en-US" sz="2400" b="1" dirty="0" smtClean="0"/>
              <a:t>-scale microstructure for high strength and radiation damage resistance</a:t>
            </a:r>
          </a:p>
          <a:p>
            <a:r>
              <a:rPr lang="en-US" sz="2400" b="1" dirty="0" smtClean="0"/>
              <a:t>New compositions are based on  Fe-9Cr-2W-0.4Ti-0.2V- 0.3 Y2O3</a:t>
            </a:r>
          </a:p>
          <a:p>
            <a:r>
              <a:rPr lang="en-US" sz="2400" b="1" dirty="0" smtClean="0"/>
              <a:t> Initial results from a joint ORNL-KAERI project funded by Office of Nuclear Science and Technology show promise.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211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:\Users\17m\Documents\Projects\INERI KAERI\Hardness\VHN 9Cr vs SM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81050"/>
            <a:ext cx="35880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334" y="76200"/>
            <a:ext cx="8845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ko-KR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2800" b="1" kern="0" dirty="0" smtClean="0">
                <a:solidFill>
                  <a:srgbClr val="3366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MICROSTRUCTURE OF NEW NFAs</a:t>
            </a:r>
            <a:r>
              <a:rPr lang="en-US" altLang="ko-KR" sz="2800" b="1" i="0" kern="0" dirty="0" smtClean="0">
                <a:solidFill>
                  <a:srgbClr val="3366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</a:t>
            </a:r>
            <a:endParaRPr lang="en-US" sz="2800" b="1" i="0" kern="0" dirty="0">
              <a:solidFill>
                <a:srgbClr val="3366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4" y="6494462"/>
            <a:ext cx="4200525" cy="365125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T.S.Byun,D.T.Hoelzer</a:t>
            </a:r>
            <a:r>
              <a:rPr lang="en-US" i="1" dirty="0" smtClean="0">
                <a:solidFill>
                  <a:schemeClr val="tx1"/>
                </a:solidFill>
              </a:rPr>
              <a:t> (ORNL), </a:t>
            </a:r>
            <a:r>
              <a:rPr lang="en-US" i="1" dirty="0" err="1" smtClean="0">
                <a:solidFill>
                  <a:schemeClr val="tx1"/>
                </a:solidFill>
              </a:rPr>
              <a:t>J.H.Koon</a:t>
            </a:r>
            <a:r>
              <a:rPr lang="en-US" i="1" dirty="0" smtClean="0">
                <a:solidFill>
                  <a:schemeClr val="tx1"/>
                </a:solidFill>
              </a:rPr>
              <a:t> (KAERI); unpublished work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DD685857-650A-48B7-BAB9-DC3041D790A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12" name="Picture 11" descr="DSC000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32562"/>
          <a:stretch>
            <a:fillRect/>
          </a:stretch>
        </p:blipFill>
        <p:spPr bwMode="auto">
          <a:xfrm>
            <a:off x="677636" y="1056368"/>
            <a:ext cx="473900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7" descr="EBSD(GRAIN-A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922929"/>
            <a:ext cx="3039745" cy="2339975"/>
          </a:xfrm>
          <a:prstGeom prst="rect">
            <a:avLst/>
          </a:prstGeom>
        </p:spPr>
      </p:pic>
      <p:pic>
        <p:nvPicPr>
          <p:cNvPr id="14" name="그림 18" descr="EBSD(GRAIN-B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4898" y="3887459"/>
            <a:ext cx="3051810" cy="2367280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08569" y="3208564"/>
            <a:ext cx="4191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9YWTV-PM2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Fe-9Cr-2W-0.4Ti-0.2V-0.05C+0.3Y</a:t>
            </a:r>
            <a:r>
              <a:rPr lang="en-US" sz="1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b="1" dirty="0" smtClean="0">
                <a:solidFill>
                  <a:srgbClr val="00B050"/>
                </a:solidFill>
              </a:rPr>
              <a:t>O</a:t>
            </a:r>
            <a:r>
              <a:rPr lang="en-US" sz="18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66800" y="2590800"/>
            <a:ext cx="228600" cy="7620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33400" y="3276599"/>
            <a:ext cx="429997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9YWTV-PM1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Fe-9Cr-2W-0.4Ti-0.2V-0.12C-0.3Y</a:t>
            </a:r>
            <a:r>
              <a:rPr lang="en-US" sz="1800" b="1" baseline="-25000" dirty="0" smtClean="0">
                <a:solidFill>
                  <a:srgbClr val="CC0000"/>
                </a:solidFill>
              </a:rPr>
              <a:t>2</a:t>
            </a:r>
            <a:r>
              <a:rPr lang="en-US" sz="1800" b="1" dirty="0" smtClean="0">
                <a:solidFill>
                  <a:srgbClr val="CC0000"/>
                </a:solidFill>
              </a:rPr>
              <a:t>O</a:t>
            </a:r>
            <a:r>
              <a:rPr lang="en-US" sz="1800" b="1" baseline="-25000" dirty="0" smtClean="0">
                <a:solidFill>
                  <a:srgbClr val="CC0000"/>
                </a:solidFill>
              </a:rPr>
              <a:t>3</a:t>
            </a:r>
            <a:endParaRPr lang="en-US" sz="1800" b="1" dirty="0" smtClean="0">
              <a:solidFill>
                <a:srgbClr val="CC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2505065"/>
            <a:ext cx="413772" cy="77153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000" y="273694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273694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40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71575"/>
            <a:ext cx="441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85850"/>
            <a:ext cx="4410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54188" y="152400"/>
            <a:ext cx="741657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800" b="1" i="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Strength &amp; Ductility of 9Cr NFAs </a:t>
            </a:r>
            <a:endParaRPr lang="en-US" sz="2800" b="1" i="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52600" y="5029200"/>
            <a:ext cx="62484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0" dirty="0">
                <a:latin typeface="+mj-lt"/>
                <a:cs typeface="Arial" charset="0"/>
              </a:rPr>
              <a:t>New base NFAs retain YS higher than 500 MPa at </a:t>
            </a:r>
            <a:r>
              <a:rPr lang="en-US" b="1" i="0" dirty="0" smtClean="0">
                <a:latin typeface="+mj-lt"/>
                <a:cs typeface="Arial" charset="0"/>
              </a:rPr>
              <a:t>700</a:t>
            </a:r>
            <a:r>
              <a:rPr lang="en-US" b="1" i="0" dirty="0" smtClean="0">
                <a:latin typeface="Arial Unicode MS"/>
                <a:ea typeface="Arial Unicode MS"/>
                <a:cs typeface="Arial Unicode MS"/>
              </a:rPr>
              <a:t>°</a:t>
            </a:r>
            <a:r>
              <a:rPr lang="en-US" b="1" i="0" dirty="0" smtClean="0">
                <a:latin typeface="+mj-lt"/>
                <a:cs typeface="Times New Roman"/>
              </a:rPr>
              <a:t>C</a:t>
            </a:r>
            <a:r>
              <a:rPr lang="en-US" b="1" i="0" dirty="0">
                <a:latin typeface="+mj-lt"/>
                <a:cs typeface="Times New Roman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0" dirty="0">
                <a:latin typeface="+mj-lt"/>
                <a:cs typeface="Times New Roman"/>
              </a:rPr>
              <a:t>Improved ductility </a:t>
            </a:r>
            <a:r>
              <a:rPr lang="en-US" b="1" i="0" dirty="0" smtClean="0">
                <a:latin typeface="+mj-lt"/>
                <a:cs typeface="Times New Roman"/>
              </a:rPr>
              <a:t> </a:t>
            </a:r>
            <a:r>
              <a:rPr lang="en-US" b="1" i="0" dirty="0">
                <a:latin typeface="+mj-lt"/>
                <a:cs typeface="Times New Roman"/>
              </a:rPr>
              <a:t>for both new </a:t>
            </a:r>
            <a:r>
              <a:rPr lang="en-US" b="1" i="0" dirty="0" smtClean="0">
                <a:latin typeface="+mj-lt"/>
                <a:cs typeface="Times New Roman"/>
              </a:rPr>
              <a:t>NFAs</a:t>
            </a:r>
            <a:r>
              <a:rPr lang="en-US" b="1" dirty="0">
                <a:solidFill>
                  <a:srgbClr val="0000CC"/>
                </a:solidFill>
                <a:latin typeface="+mj-lt"/>
                <a:cs typeface="Times New Roman"/>
              </a:rPr>
              <a:t> </a:t>
            </a:r>
            <a:r>
              <a:rPr lang="en-US" b="1" dirty="0" smtClean="0">
                <a:latin typeface="+mj-lt"/>
                <a:cs typeface="Times New Roman"/>
              </a:rPr>
              <a:t>compared to 14YWT</a:t>
            </a:r>
            <a:endParaRPr lang="en-US" b="1" i="0" dirty="0">
              <a:latin typeface="+mj-lt"/>
              <a:cs typeface="Arial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4" y="6324600"/>
            <a:ext cx="4733926" cy="365125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T.S.Byun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D.T.Hoelzer</a:t>
            </a:r>
            <a:r>
              <a:rPr lang="en-US" i="1" dirty="0" smtClean="0">
                <a:solidFill>
                  <a:schemeClr val="tx1"/>
                </a:solidFill>
              </a:rPr>
              <a:t> (ORNL), </a:t>
            </a:r>
            <a:r>
              <a:rPr lang="en-US" i="1" dirty="0" err="1" smtClean="0">
                <a:solidFill>
                  <a:schemeClr val="tx1"/>
                </a:solidFill>
              </a:rPr>
              <a:t>J.H.Koon</a:t>
            </a:r>
            <a:r>
              <a:rPr lang="en-US" i="1" dirty="0" smtClean="0">
                <a:solidFill>
                  <a:schemeClr val="tx1"/>
                </a:solidFill>
              </a:rPr>
              <a:t> (KAERI);  unpublished work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DD685857-650A-48B7-BAB9-DC3041D790A8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5E9988C8-8426-4A77-B8DA-34EEEC4F3E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9699" name="Picture 3" descr="C:\Users\Jin Sook Hong\Desktop\F-PM2-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1665"/>
            <a:ext cx="5105400" cy="4754335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6848" y="152400"/>
            <a:ext cx="8819197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altLang="ko-KR" sz="24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Effect of Controlled Rolling  9YWTV-PM on </a:t>
            </a:r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High Temperature</a:t>
            </a:r>
            <a:r>
              <a:rPr lang="en-US" altLang="ko-KR" sz="2400" b="1" i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lang="en-US" altLang="ko-KR" sz="24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Fracture Resistance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45720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T.S.Byun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D.T.Hoelzer</a:t>
            </a:r>
            <a:r>
              <a:rPr lang="en-US" dirty="0" smtClean="0">
                <a:solidFill>
                  <a:schemeClr val="tx1"/>
                </a:solidFill>
              </a:rPr>
              <a:t> ( ORNL ), </a:t>
            </a:r>
            <a:r>
              <a:rPr lang="en-US" dirty="0" err="1" smtClean="0">
                <a:solidFill>
                  <a:schemeClr val="tx1"/>
                </a:solidFill>
              </a:rPr>
              <a:t>J.H.Koon</a:t>
            </a:r>
            <a:r>
              <a:rPr lang="en-US" dirty="0" smtClean="0">
                <a:solidFill>
                  <a:schemeClr val="tx1"/>
                </a:solidFill>
              </a:rPr>
              <a:t> (KAERI); unpublished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358605"/>
            <a:ext cx="2895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Improvement of fracture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toughness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controlled rolled 9YWTV-PM2 is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significant. 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9YWTV-PM2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controlled rolled at 900</a:t>
            </a:r>
            <a:r>
              <a:rPr lang="en-US" sz="1600" b="1" dirty="0" smtClean="0">
                <a:latin typeface="Arial" pitchFamily="34" charset="0"/>
                <a:ea typeface="Arial Unicode MS"/>
                <a:cs typeface="Arial" pitchFamily="34" charset="0"/>
              </a:rPr>
              <a:t>°C for 50% reduction resulted in the best fracture toughness among NFAs, which is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high as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those of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non-ODS F/M steels.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Potential avenue for  NFAs based on 9Cr with improved high temperature fracture resistance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5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053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DEVELOPMENT OF 14YWT UTILIZED 1-2 KG BATCHES OF ALLOY POWDERS  TO ESTABLISH  CRITICAL  RELATIONSHIPS BETWEEN PROCESSING PARAMETERS AND MICROSTRUCTURES/PROPERTIES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55173"/>
            <a:ext cx="9046369" cy="3747655"/>
            <a:chOff x="75" y="1204"/>
            <a:chExt cx="5637" cy="199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1204"/>
              <a:ext cx="5637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308" y="2650"/>
              <a:ext cx="2340" cy="548"/>
              <a:chOff x="3308" y="2818"/>
              <a:chExt cx="2340" cy="548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308" y="3135"/>
                <a:ext cx="23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HIP     near net shape final product</a:t>
                </a: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3487" y="2818"/>
                <a:ext cx="2" cy="34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628" y="3265"/>
                <a:ext cx="152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96" y="2577"/>
              <a:ext cx="56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9144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  <a:r>
                <a: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  <a:r>
                <a: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05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8" name="Picture 2" descr="2010_03_15_LMP P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1765" r="9412" b="1765"/>
          <a:stretch>
            <a:fillRect/>
          </a:stretch>
        </p:blipFill>
        <p:spPr bwMode="auto">
          <a:xfrm>
            <a:off x="76200" y="1028700"/>
            <a:ext cx="59880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</a:t>
            </a:r>
            <a:r>
              <a:rPr lang="en-US" dirty="0" smtClean="0">
                <a:solidFill>
                  <a:srgbClr val="0070C0"/>
                </a:solidFill>
              </a:rPr>
              <a:t>Creep performance of NFAs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734425" cy="990600"/>
          </a:xfrm>
          <a:noFill/>
        </p:spPr>
        <p:txBody>
          <a:bodyPr rIns="0">
            <a:normAutofit/>
          </a:bodyPr>
          <a:lstStyle/>
          <a:p>
            <a:pPr marL="176213" indent="-176213">
              <a:buClr>
                <a:schemeClr val="tx1"/>
              </a:buClr>
              <a:buSzPts val="2000"/>
              <a:tabLst/>
            </a:pPr>
            <a:r>
              <a:rPr lang="en-US" sz="1800" dirty="0"/>
              <a:t>Creep test on ruptured MA957 started in Oct., 2003 (</a:t>
            </a:r>
            <a:r>
              <a:rPr lang="en-US" sz="1800" dirty="0" smtClean="0"/>
              <a:t>INE</a:t>
            </a:r>
            <a:endParaRPr lang="en-US" sz="1800" dirty="0"/>
          </a:p>
          <a:p>
            <a:pPr marL="176213" indent="-176213">
              <a:spcBef>
                <a:spcPct val="40000"/>
              </a:spcBef>
              <a:tabLst/>
            </a:pPr>
            <a:r>
              <a:rPr lang="en-US" sz="1800" dirty="0"/>
              <a:t>Creep test on 14YWT-SM10 started in April, 2008</a:t>
            </a:r>
          </a:p>
        </p:txBody>
      </p:sp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6064250" y="4729162"/>
            <a:ext cx="29098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/>
              <a:t>Klueh et al, J. Nucl. Mat., (2005)</a:t>
            </a:r>
          </a:p>
          <a:p>
            <a:pPr marL="111125" indent="-1111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/>
              <a:t>I-NERI FY01-04</a:t>
            </a: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8201"/>
              </p:ext>
            </p:extLst>
          </p:nvPr>
        </p:nvGraphicFramePr>
        <p:xfrm>
          <a:off x="5867400" y="1371600"/>
          <a:ext cx="31988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hart" r:id="rId5" imgW="4505376" imgH="3581273" progId="Excel.Chart.8">
                  <p:embed followColorScheme="full"/>
                </p:oleObj>
              </mc:Choice>
              <mc:Fallback>
                <p:oleObj name="Chart" r:id="rId5" imgW="4505376" imgH="3581273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31988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3" name="Line 7"/>
          <p:cNvSpPr>
            <a:spLocks noChangeShapeType="1"/>
          </p:cNvSpPr>
          <p:nvPr/>
        </p:nvSpPr>
        <p:spPr bwMode="auto">
          <a:xfrm flipV="1">
            <a:off x="4362450" y="2971800"/>
            <a:ext cx="1798638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5943600" y="3914775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dirty="0"/>
              <a:t>Ruptured after ~38,555 h</a:t>
            </a:r>
          </a:p>
        </p:txBody>
      </p:sp>
      <p:sp>
        <p:nvSpPr>
          <p:cNvPr id="679945" name="Oval 9"/>
          <p:cNvSpPr>
            <a:spLocks noChangeArrowheads="1"/>
          </p:cNvSpPr>
          <p:nvPr/>
        </p:nvSpPr>
        <p:spPr bwMode="auto">
          <a:xfrm>
            <a:off x="2373313" y="2874963"/>
            <a:ext cx="1366837" cy="554037"/>
          </a:xfrm>
          <a:prstGeom prst="ellipse">
            <a:avLst/>
          </a:prstGeom>
          <a:solidFill>
            <a:srgbClr val="00008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9946" name="Oval 10"/>
          <p:cNvSpPr>
            <a:spLocks noChangeArrowheads="1"/>
          </p:cNvSpPr>
          <p:nvPr/>
        </p:nvSpPr>
        <p:spPr bwMode="auto">
          <a:xfrm>
            <a:off x="4562475" y="3597275"/>
            <a:ext cx="1244600" cy="508000"/>
          </a:xfrm>
          <a:prstGeom prst="ellipse">
            <a:avLst/>
          </a:prstGeom>
          <a:solidFill>
            <a:srgbClr val="00008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NE-FUNDED INITIATIVE IN 2011TO DEVELOP A BEST-PRACTICE FABRICATION TECHNOLOGY FOR 14YWT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OBJECTIVE</a:t>
            </a:r>
            <a:r>
              <a:rPr lang="en-US" sz="1800" b="1" dirty="0" smtClean="0"/>
              <a:t>:  </a:t>
            </a:r>
          </a:p>
          <a:p>
            <a:pPr marL="0" indent="0">
              <a:buNone/>
            </a:pPr>
            <a:r>
              <a:rPr lang="en-US" sz="1800" b="1" dirty="0" smtClean="0"/>
              <a:t> DEFINE A BEST PRACTICE PROCESSING ROUTE FOR CONSISTENT AND REPRODUCIBLE   COMPOSITION AND MICROSTUCTURAL CONTROL, PREDICTABLE MECHANICAL PROPERTIES  WITH POTENTIAL FOR SCALE-UP</a:t>
            </a:r>
          </a:p>
          <a:p>
            <a:endParaRPr lang="en-US" sz="1800" b="1" dirty="0"/>
          </a:p>
          <a:p>
            <a:r>
              <a:rPr lang="en-US" sz="2000" b="1" dirty="0" smtClean="0"/>
              <a:t>COLLABORATION:</a:t>
            </a:r>
          </a:p>
          <a:p>
            <a:pPr marL="0" indent="0">
              <a:buNone/>
            </a:pPr>
            <a:r>
              <a:rPr lang="en-US" sz="2000" b="1" dirty="0" smtClean="0"/>
              <a:t>                    </a:t>
            </a:r>
            <a:r>
              <a:rPr lang="en-US" sz="1800" b="1" dirty="0" smtClean="0"/>
              <a:t> LED BY LANL ( Malloy)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ORNL (</a:t>
            </a:r>
            <a:r>
              <a:rPr lang="en-US" sz="1800" b="1" dirty="0" err="1" smtClean="0"/>
              <a:t>Hoelzer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UCSB (Odette)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UC-BERKELEY /UT ( Wirth)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CRUCIBLE RESEARCH/ATI POWDER  ( </a:t>
            </a:r>
            <a:r>
              <a:rPr lang="en-US" sz="1800" b="1" dirty="0"/>
              <a:t>S</a:t>
            </a:r>
            <a:r>
              <a:rPr lang="en-US" sz="1800" b="1" dirty="0" smtClean="0"/>
              <a:t>tewart)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SOUTH DAKOTA SCHOOL OF MINES ( West)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7223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HAS SUCESSFULLY DEMONSTRATED REPRODUCIBLE  CONTROL OF COMPOSITION/IMPURITIES , MICROSTRUCTURES AND MECHANCIAL PROPERTIES BASED ON 22KG BATCHES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b="1" dirty="0" smtClean="0"/>
              <a:t>GAS ATOMIZATION UTILIZED FOR POWDER PREPARATION; </a:t>
            </a:r>
            <a:r>
              <a:rPr lang="en-US" sz="1800" b="1" dirty="0"/>
              <a:t>[</a:t>
            </a:r>
            <a:r>
              <a:rPr lang="en-US" sz="1800" b="1" dirty="0" smtClean="0"/>
              <a:t>O] CONTROLLED VIA  </a:t>
            </a:r>
            <a:r>
              <a:rPr lang="en-US" sz="1800" b="1" dirty="0" err="1" smtClean="0"/>
              <a:t>FeO</a:t>
            </a:r>
            <a:r>
              <a:rPr lang="en-US" sz="1800" b="1" dirty="0" smtClean="0"/>
              <a:t>  ADDITIONS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BALL MILLING ATMOSPHERE SUCCESSFULLY CONTROLLED FOR ADJUSTING [O] PICK-UP LEVELS AND  MINIMIZING [C,N] CONCENTRATIONS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CONSOLIDATION AND HEAT TREATING CONDITIONS ADJUSTED TO PRODUCE OPTIMAL </a:t>
            </a:r>
            <a:r>
              <a:rPr lang="en-US" sz="1800" b="1" dirty="0" smtClean="0"/>
              <a:t>MATERIAL ( 14YWT-PM2) </a:t>
            </a:r>
            <a:r>
              <a:rPr lang="en-US" sz="1800" b="1" dirty="0" smtClean="0"/>
              <a:t>EXHIBITING </a:t>
            </a:r>
            <a:r>
              <a:rPr lang="en-US" sz="1800" b="1" dirty="0" smtClean="0"/>
              <a:t>NEAR-ISOTROPIC MICROSTRUCTURE AND GOOD BALANCE BETWEEN STRENGTH AND DUCTILITY</a:t>
            </a:r>
            <a:r>
              <a:rPr lang="en-US" sz="1800" b="1" dirty="0"/>
              <a:t>.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SCALE-UP TO 60kg BATCHES IN PROGRESS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738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78280"/>
            <a:ext cx="249936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276600"/>
            <a:ext cx="2159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10661" r="5799" b="2750"/>
          <a:stretch/>
        </p:blipFill>
        <p:spPr bwMode="auto">
          <a:xfrm>
            <a:off x="640080" y="2743200"/>
            <a:ext cx="484632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34" y="2314700"/>
            <a:ext cx="27391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19400" y="304800"/>
            <a:ext cx="6326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cs typeface="Times"/>
              </a:rPr>
              <a:t>Tensile </a:t>
            </a:r>
            <a:r>
              <a:rPr lang="en-US" sz="3200" kern="0" dirty="0" smtClean="0">
                <a:solidFill>
                  <a:srgbClr val="000000"/>
                </a:solidFill>
                <a:cs typeface="Times"/>
              </a:rPr>
              <a:t>properties of 14YWT-PM2</a:t>
            </a:r>
            <a:endParaRPr lang="en-US" sz="3200" kern="0" dirty="0">
              <a:solidFill>
                <a:srgbClr val="000000"/>
              </a:solidFill>
              <a:cs typeface="Times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04800" y="1447800"/>
            <a:ext cx="5329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Intermediate yield/tensile strength to balance performance &amp; formability</a:t>
            </a:r>
          </a:p>
        </p:txBody>
      </p:sp>
    </p:spTree>
    <p:extLst>
      <p:ext uri="{BB962C8B-B14F-4D97-AF65-F5344CB8AC3E}">
        <p14:creationId xmlns:p14="http://schemas.microsoft.com/office/powerpoint/2010/main" val="21635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5096"/>
            <a:ext cx="5014912" cy="546578"/>
          </a:xfrm>
          <a:noFill/>
        </p:spPr>
        <p:txBody>
          <a:bodyPr/>
          <a:lstStyle/>
          <a:p>
            <a:pPr marL="339725" indent="-339725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dirty="0" smtClean="0"/>
              <a:t>Comparing L and T orientations</a:t>
            </a:r>
          </a:p>
        </p:txBody>
      </p:sp>
      <p:sp>
        <p:nvSpPr>
          <p:cNvPr id="209923" name="Rectangle 2"/>
          <p:cNvSpPr>
            <a:spLocks noChangeArrowheads="1"/>
          </p:cNvSpPr>
          <p:nvPr/>
        </p:nvSpPr>
        <p:spPr bwMode="auto">
          <a:xfrm>
            <a:off x="3041650" y="76200"/>
            <a:ext cx="5975350" cy="12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“Best Practice” processing of 14YWT: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Tensile properties of FCRD-NFA1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david\Desktop\FCRD Workshop_Las Vegas, NV\Presentation\FCRD-NFA1\FCRD-NFA1 L+T Orientation Curves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5201" r="5000" b="1200"/>
          <a:stretch/>
        </p:blipFill>
        <p:spPr bwMode="auto">
          <a:xfrm>
            <a:off x="381000" y="1918648"/>
            <a:ext cx="4389120" cy="31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vid\Desktop\FCRD Workshop_Las Vegas, NV\Presentation\FCRD-NFA1\FCRD-NFA1 Tensile versus Temperature L&amp;T Orientation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4666" r="3158" b="8968"/>
          <a:stretch/>
        </p:blipFill>
        <p:spPr bwMode="auto">
          <a:xfrm>
            <a:off x="5036480" y="1475096"/>
            <a:ext cx="40233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vid\Desktop\FCRD Workshop_Las Vegas, NV\Presentation\FCRD-NFA1\FCRD-NFA1 Ductility versus Temperature L&amp;T Orientation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4666" r="3159" b="1332"/>
          <a:stretch/>
        </p:blipFill>
        <p:spPr bwMode="auto">
          <a:xfrm>
            <a:off x="5036480" y="3885866"/>
            <a:ext cx="402336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5095604"/>
            <a:ext cx="5014912" cy="16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1B5527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33413" indent="-23653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914400" indent="-1143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itchFamily="34" charset="0"/>
              <a:buChar char="-"/>
              <a:defRPr sz="1200" i="1">
                <a:solidFill>
                  <a:srgbClr val="000000"/>
                </a:solidFill>
                <a:latin typeface="+mn-lt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5pPr>
            <a:lvl6pPr marL="21097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6pPr>
            <a:lvl7pPr marL="25669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7pPr>
            <a:lvl8pPr marL="30241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8pPr>
            <a:lvl9pPr marL="34813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9pPr>
          </a:lstStyle>
          <a:p>
            <a:pPr marL="339725" indent="-339725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kern="0" dirty="0" smtClean="0"/>
              <a:t>Trends:</a:t>
            </a:r>
          </a:p>
          <a:p>
            <a:pPr marL="625475" lvl="1" indent="-29845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i="1" kern="0" dirty="0" smtClean="0"/>
              <a:t>Strength is lower; ductility is higher compared to previous heats</a:t>
            </a:r>
          </a:p>
          <a:p>
            <a:pPr marL="625475" lvl="1" indent="-29845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i="1" kern="0" dirty="0" smtClean="0"/>
              <a:t>Only minor effect of anisotropy</a:t>
            </a:r>
          </a:p>
        </p:txBody>
      </p:sp>
    </p:spTree>
    <p:extLst>
      <p:ext uri="{BB962C8B-B14F-4D97-AF65-F5344CB8AC3E}">
        <p14:creationId xmlns:p14="http://schemas.microsoft.com/office/powerpoint/2010/main" val="2320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96835" y="158787"/>
            <a:ext cx="600429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ODS 14YWT-PM2 heat: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Anisotropy problem reduced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17m\Desktop\Fracture Toughness 14YWT-PM2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9078" r="9743" b="-450"/>
          <a:stretch/>
        </p:blipFill>
        <p:spPr bwMode="auto">
          <a:xfrm>
            <a:off x="457200" y="1653203"/>
            <a:ext cx="402336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1654" y="1525233"/>
            <a:ext cx="345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14YWT-PM2 (Cross rolled 50%)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4993" y="1525233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OW4 (</a:t>
            </a:r>
            <a:r>
              <a:rPr lang="en-US" dirty="0" err="1" smtClean="0">
                <a:solidFill>
                  <a:srgbClr val="000000"/>
                </a:solidFill>
              </a:rPr>
              <a:t>HIPed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Description: 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/>
          <a:stretch>
            <a:fillRect/>
          </a:stretch>
        </p:blipFill>
        <p:spPr bwMode="auto">
          <a:xfrm>
            <a:off x="4846027" y="1935211"/>
            <a:ext cx="4169664" cy="3127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20932" y="3972534"/>
            <a:ext cx="1356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DT – Ductile Tearing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EP – Elastic Plastic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LE – Linear Elastic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2886" y="5215205"/>
            <a:ext cx="8739271" cy="1444540"/>
          </a:xfrm>
          <a:prstGeom prst="rect">
            <a:avLst/>
          </a:prstGeom>
          <a:noFill/>
        </p:spPr>
        <p:txBody>
          <a:bodyPr/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1B5527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33413" indent="-23653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914400" indent="-11430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Char char="-"/>
              <a:defRPr sz="1200" i="1">
                <a:solidFill>
                  <a:srgbClr val="000000"/>
                </a:solidFill>
                <a:latin typeface="+mn-lt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5pPr>
            <a:lvl6pPr marL="21097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6pPr>
            <a:lvl7pPr marL="25669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7pPr>
            <a:lvl8pPr marL="30241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8pPr>
            <a:lvl9pPr marL="34813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18" charset="0"/>
              <a:buChar char="•"/>
              <a:defRPr sz="1600" i="1">
                <a:solidFill>
                  <a:srgbClr val="000000"/>
                </a:solidFill>
                <a:latin typeface="+mn-lt"/>
              </a:defRPr>
            </a:lvl9pPr>
          </a:lstStyle>
          <a:p>
            <a:pPr marL="339725" indent="-339725">
              <a:spcBef>
                <a:spcPct val="3000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dirty="0" smtClean="0"/>
              <a:t>Extrusion/cross rolled (14YWT-PM2) vs. HIP (OW4) showed:</a:t>
            </a:r>
          </a:p>
          <a:p>
            <a:pPr marL="690563" lvl="1" indent="-22860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tabLst>
                <a:tab pos="685800" algn="l"/>
              </a:tabLst>
            </a:pPr>
            <a:r>
              <a:rPr lang="en-US" dirty="0" smtClean="0"/>
              <a:t>Higher fracture toughness at room temperature (25ºC)</a:t>
            </a:r>
          </a:p>
          <a:p>
            <a:pPr marL="690563" lvl="1" indent="-22860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tabLst>
                <a:tab pos="685800" algn="l"/>
              </a:tabLst>
            </a:pPr>
            <a:r>
              <a:rPr lang="en-US" dirty="0" smtClean="0"/>
              <a:t>Very low fracture toughness transition temperature (FTTT)</a:t>
            </a:r>
          </a:p>
          <a:p>
            <a:pPr marL="690563" lvl="1" indent="-22860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tabLst>
                <a:tab pos="685800" algn="l"/>
              </a:tabLst>
            </a:pPr>
            <a:r>
              <a:rPr lang="en-US" dirty="0" smtClean="0"/>
              <a:t>No effect of orientation on FTTT, i.e. no anisotropy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5689" y="6490468"/>
            <a:ext cx="160973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UCSB: FT tests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4" name="Oval 111"/>
          <p:cNvSpPr>
            <a:spLocks noChangeArrowheads="1"/>
          </p:cNvSpPr>
          <p:nvPr/>
        </p:nvSpPr>
        <p:spPr bwMode="auto">
          <a:xfrm>
            <a:off x="1408180" y="2185988"/>
            <a:ext cx="71438" cy="714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12"/>
          <p:cNvSpPr>
            <a:spLocks noChangeArrowheads="1"/>
          </p:cNvSpPr>
          <p:nvPr/>
        </p:nvSpPr>
        <p:spPr bwMode="auto">
          <a:xfrm>
            <a:off x="1408180" y="2185988"/>
            <a:ext cx="68263" cy="68262"/>
          </a:xfrm>
          <a:prstGeom prst="ellipse">
            <a:avLst/>
          </a:prstGeom>
          <a:noFill/>
          <a:ln w="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15"/>
          <p:cNvSpPr>
            <a:spLocks noChangeArrowheads="1"/>
          </p:cNvSpPr>
          <p:nvPr/>
        </p:nvSpPr>
        <p:spPr bwMode="auto">
          <a:xfrm>
            <a:off x="1411355" y="2417763"/>
            <a:ext cx="68263" cy="68262"/>
          </a:xfrm>
          <a:prstGeom prst="ellipse">
            <a:avLst/>
          </a:prstGeom>
          <a:noFill/>
          <a:ln w="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0568" y="206005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L-T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0568" y="2299871"/>
            <a:ext cx="481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T-L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62075" y="2098159"/>
            <a:ext cx="552450" cy="502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0" name="Picture 2" descr="C:\Users\17m\Documents\Alloy Systems\14YWT Heats\Alloy Heats_Creep\Larson Miller Plots\20130115_LMP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5000" r="11271" b="3000"/>
          <a:stretch/>
        </p:blipFill>
        <p:spPr bwMode="auto">
          <a:xfrm>
            <a:off x="1565082" y="1615440"/>
            <a:ext cx="559771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1" y="100013"/>
            <a:ext cx="5937250" cy="1143000"/>
          </a:xfrm>
          <a:noFill/>
        </p:spPr>
        <p:txBody>
          <a:bodyPr lIns="0" rIns="0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Creep performance of </a:t>
            </a:r>
            <a:r>
              <a:rPr lang="en-US" dirty="0" smtClean="0">
                <a:solidFill>
                  <a:schemeClr val="tx1"/>
                </a:solidFill>
              </a:rPr>
              <a:t>12YWT</a:t>
            </a:r>
            <a:r>
              <a:rPr lang="en-US" dirty="0">
                <a:solidFill>
                  <a:schemeClr val="tx1"/>
                </a:solidFill>
              </a:rPr>
              <a:t>, MA957 and 14YWT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603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5638800"/>
            <a:ext cx="8839200" cy="1143000"/>
          </a:xfrm>
          <a:noFill/>
        </p:spPr>
        <p:txBody>
          <a:bodyPr rIns="0"/>
          <a:lstStyle/>
          <a:p>
            <a:pPr marL="344488" indent="-344488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</a:pPr>
            <a:r>
              <a:rPr lang="en-US" dirty="0" smtClean="0"/>
              <a:t>Creep tests still in progress:</a:t>
            </a:r>
          </a:p>
          <a:p>
            <a:pPr marL="568325" lvl="1" indent="-2794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</a:pPr>
            <a:r>
              <a:rPr lang="en-US" dirty="0" smtClean="0"/>
              <a:t>MA957: test at 825ºC and 70 </a:t>
            </a:r>
            <a:r>
              <a:rPr lang="en-US" dirty="0" err="1" smtClean="0"/>
              <a:t>MPa</a:t>
            </a:r>
            <a:r>
              <a:rPr lang="en-US" dirty="0" smtClean="0"/>
              <a:t> started </a:t>
            </a:r>
            <a:r>
              <a:rPr lang="en-US" dirty="0"/>
              <a:t>in Oct., 2003 (INERI)</a:t>
            </a:r>
          </a:p>
          <a:p>
            <a:pPr marL="568325" lvl="1" indent="-279400">
              <a:spcBef>
                <a:spcPts val="4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/>
            </a:pPr>
            <a:r>
              <a:rPr lang="en-US" dirty="0" smtClean="0"/>
              <a:t>14YWT-SM10: test at 800ºC and 100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r>
              <a:rPr lang="en-US" dirty="0"/>
              <a:t>started in April, </a:t>
            </a:r>
            <a:r>
              <a:rPr lang="en-US" dirty="0" smtClean="0"/>
              <a:t>2008 (INERI)</a:t>
            </a:r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7086600" y="3702481"/>
            <a:ext cx="1905000" cy="66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i="1" dirty="0" err="1" smtClean="0">
                <a:solidFill>
                  <a:srgbClr val="000000"/>
                </a:solidFill>
              </a:rPr>
              <a:t>D.T.Holzer</a:t>
            </a:r>
            <a:r>
              <a:rPr lang="en-US" sz="1200" i="1" dirty="0" smtClean="0">
                <a:solidFill>
                  <a:srgbClr val="000000"/>
                </a:solidFill>
              </a:rPr>
              <a:t> et al.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</a:rPr>
              <a:t>6</a:t>
            </a:r>
            <a:r>
              <a:rPr lang="en-US" sz="1200" i="1" baseline="30000" dirty="0" smtClean="0">
                <a:solidFill>
                  <a:srgbClr val="000000"/>
                </a:solidFill>
              </a:rPr>
              <a:t>th </a:t>
            </a:r>
            <a:r>
              <a:rPr lang="en-US" sz="1200" i="1" dirty="0" smtClean="0">
                <a:solidFill>
                  <a:srgbClr val="000000"/>
                </a:solidFill>
              </a:rPr>
              <a:t>GETMAT Tech  Meet.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i="1" dirty="0" err="1" smtClean="0">
                <a:solidFill>
                  <a:srgbClr val="000000"/>
                </a:solidFill>
              </a:rPr>
              <a:t>KIT,Jan</a:t>
            </a:r>
            <a:r>
              <a:rPr lang="en-US" sz="1200" i="1" dirty="0" smtClean="0">
                <a:solidFill>
                  <a:srgbClr val="000000"/>
                </a:solidFill>
              </a:rPr>
              <a:t> 2013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 Larson Miller </a:t>
            </a:r>
            <a:r>
              <a:rPr lang="en-US" dirty="0" smtClean="0">
                <a:solidFill>
                  <a:srgbClr val="000000"/>
                </a:solidFill>
              </a:rPr>
              <a:t>Parameter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NEP 7-18-06 WIN">
  <a:themeElements>
    <a:clrScheme name="GNEP 7-18-06 W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EP 7-18-06 W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NEP 7-18-06 W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NEP 7-18-06 WIN">
  <a:themeElements>
    <a:clrScheme name="GNEP 7-18-06 W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EP 7-18-06 W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rIns="0" anchor="ctr"/>
      <a:lstStyle>
        <a:defPPr eaLnBrk="0" hangingPunct="0">
          <a:lnSpc>
            <a:spcPct val="150000"/>
          </a:lnSpc>
          <a:defRPr sz="280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NEP 7-18-06 W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EP 7-18-06 W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EP 7-18-06 W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1465</Words>
  <Application>Microsoft Office PowerPoint</Application>
  <PresentationFormat>On-screen Show (4:3)</PresentationFormat>
  <Paragraphs>180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2_GNEP 7-18-06 WIN</vt:lpstr>
      <vt:lpstr>3_GNEP 7-18-06 WIN</vt:lpstr>
      <vt:lpstr>SPW 11.0 Graph</vt:lpstr>
      <vt:lpstr>Chart</vt:lpstr>
      <vt:lpstr> PROGRESS IN THE DEVELOPMENT OF NANO-STRUCTURED STEELS</vt:lpstr>
      <vt:lpstr>Nanostructured Ferritic Alloys (NFAs)</vt:lpstr>
      <vt:lpstr> DEVELOPMENT OF 14YWT UTILIZED 1-2 KG BATCHES OF ALLOY POWDERS  TO ESTABLISH  CRITICAL  RELATIONSHIPS BETWEEN PROCESSING PARAMETERS AND MICROSTRUCTURES/PROPERTIES</vt:lpstr>
      <vt:lpstr>NE-FUNDED INITIATIVE IN 2011TO DEVELOP A BEST-PRACTICE FABRICATION TECHNOLOGY FOR 14YWT</vt:lpstr>
      <vt:lpstr>PROJECT HAS SUCESSFULLY DEMONSTRATED REPRODUCIBLE  CONTROL OF COMPOSITION/IMPURITIES , MICROSTRUCTURES AND MECHANCIAL PROPERTIES BASED ON 22KG BATCHES</vt:lpstr>
      <vt:lpstr>PowerPoint Presentation</vt:lpstr>
      <vt:lpstr>PowerPoint Presentation</vt:lpstr>
      <vt:lpstr>PowerPoint Presentation</vt:lpstr>
      <vt:lpstr>Creep performance of 12YWT, MA957 and 14YWT</vt:lpstr>
      <vt:lpstr>PowerPoint Presentation</vt:lpstr>
      <vt:lpstr>TEM MICROSTRUCTURE OF Fe-Cr-Si-Mn-C  SUPER BAINITIC                 STRUCTURAL STEEL</vt:lpstr>
      <vt:lpstr>CHARACTERISTICS OF NANOSTRUCTURED BAINITIC STEEL</vt:lpstr>
      <vt:lpstr>POTENTIAL OF BAINITIC STRUCTURAL STEELS FOR FUSION APPLICATIONS</vt:lpstr>
      <vt:lpstr>PowerPoint Presentation</vt:lpstr>
      <vt:lpstr>Some Key Results</vt:lpstr>
      <vt:lpstr>MECHANICAL  BEHAVIOR OF Fe-Si-Mn –Cr NANOSTRUCTURED                                           SUPER BAINITIC STEEL </vt:lpstr>
      <vt:lpstr>PowerPoint Presentation</vt:lpstr>
      <vt:lpstr>NFAs have outstanding  strength and creep properties</vt:lpstr>
      <vt:lpstr> FRACTURE TOUGHNESS-STRENGTH PROPERTIES </vt:lpstr>
      <vt:lpstr>PowerPoint Presentation</vt:lpstr>
      <vt:lpstr>PowerPoint Presentation</vt:lpstr>
      <vt:lpstr>PowerPoint Presentation</vt:lpstr>
      <vt:lpstr>HELIUM MANAGEMENT IN ADVANCED STRUCTURAL ALLOYS</vt:lpstr>
      <vt:lpstr>HELIUM MANAGEMENT IN ADVANCED STRUCTURAL ALLOYS</vt:lpstr>
      <vt:lpstr>NFAs WITH IMPROVED FRACTURE RESISTANCE</vt:lpstr>
      <vt:lpstr>PowerPoint Presentation</vt:lpstr>
      <vt:lpstr>PowerPoint Presentation</vt:lpstr>
      <vt:lpstr>PowerPoint Presentation</vt:lpstr>
      <vt:lpstr>PowerPoint Presentation</vt:lpstr>
      <vt:lpstr>         Creep performance of NFAs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PROGRESS ON LOW ACTIVATION STRUCTURAL STEELS</dc:title>
  <dc:creator>artie</dc:creator>
  <cp:lastModifiedBy>artie</cp:lastModifiedBy>
  <cp:revision>85</cp:revision>
  <dcterms:created xsi:type="dcterms:W3CDTF">2013-01-17T17:23:59Z</dcterms:created>
  <dcterms:modified xsi:type="dcterms:W3CDTF">2013-05-17T15:59:39Z</dcterms:modified>
</cp:coreProperties>
</file>