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70" r:id="rId2"/>
    <p:sldId id="300" r:id="rId3"/>
    <p:sldId id="334" r:id="rId4"/>
    <p:sldId id="331" r:id="rId5"/>
    <p:sldId id="335" r:id="rId6"/>
    <p:sldId id="337" r:id="rId7"/>
    <p:sldId id="336" r:id="rId8"/>
    <p:sldId id="323" r:id="rId9"/>
    <p:sldId id="328" r:id="rId10"/>
    <p:sldId id="317" r:id="rId11"/>
    <p:sldId id="327" r:id="rId12"/>
    <p:sldId id="326" r:id="rId13"/>
    <p:sldId id="332" r:id="rId14"/>
    <p:sldId id="338" r:id="rId15"/>
    <p:sldId id="339" r:id="rId16"/>
    <p:sldId id="340"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3D1"/>
    <a:srgbClr val="FF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3281" autoAdjust="0"/>
  </p:normalViewPr>
  <p:slideViewPr>
    <p:cSldViewPr>
      <p:cViewPr>
        <p:scale>
          <a:sx n="125" d="100"/>
          <a:sy n="125" d="100"/>
        </p:scale>
        <p:origin x="-317" y="2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8" tIns="46655" rIns="93308" bIns="46655"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08" tIns="46655" rIns="93308" bIns="46655" rtlCol="0"/>
          <a:lstStyle>
            <a:lvl1pPr algn="r">
              <a:defRPr sz="1200"/>
            </a:lvl1pPr>
          </a:lstStyle>
          <a:p>
            <a:fld id="{832E85C0-9468-4BAD-BC18-3D8CFD8DFC99}" type="datetimeFigureOut">
              <a:rPr lang="en-US" smtClean="0"/>
              <a:t>1/22/2013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5" rIns="93308" bIns="46655"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8" tIns="46655" rIns="93308" bIns="466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43343" cy="465455"/>
          </a:xfrm>
          <a:prstGeom prst="rect">
            <a:avLst/>
          </a:prstGeom>
        </p:spPr>
        <p:txBody>
          <a:bodyPr vert="horz" lIns="93308" tIns="46655" rIns="93308" bIns="466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08" tIns="46655" rIns="93308" bIns="46655" rtlCol="0" anchor="b"/>
          <a:lstStyle>
            <a:lvl1pPr algn="r">
              <a:defRPr sz="1200"/>
            </a:lvl1pPr>
          </a:lstStyle>
          <a:p>
            <a:fld id="{99FABF24-78F1-4F17-BEE5-4FF60BC8464A}" type="slidenum">
              <a:rPr lang="en-US" smtClean="0"/>
              <a:t>‹#›</a:t>
            </a:fld>
            <a:endParaRPr lang="en-US" dirty="0"/>
          </a:p>
        </p:txBody>
      </p:sp>
    </p:spTree>
    <p:extLst>
      <p:ext uri="{BB962C8B-B14F-4D97-AF65-F5344CB8AC3E}">
        <p14:creationId xmlns:p14="http://schemas.microsoft.com/office/powerpoint/2010/main" val="231044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15CB7A9-52B9-4E38-ACC8-8EB068B96AF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t>10</a:t>
            </a:fld>
            <a:endParaRPr lang="en-US" dirty="0"/>
          </a:p>
        </p:txBody>
      </p:sp>
    </p:spTree>
    <p:extLst>
      <p:ext uri="{BB962C8B-B14F-4D97-AF65-F5344CB8AC3E}">
        <p14:creationId xmlns:p14="http://schemas.microsoft.com/office/powerpoint/2010/main" val="51756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t>11</a:t>
            </a:fld>
            <a:endParaRPr lang="en-US" dirty="0"/>
          </a:p>
        </p:txBody>
      </p:sp>
    </p:spTree>
    <p:extLst>
      <p:ext uri="{BB962C8B-B14F-4D97-AF65-F5344CB8AC3E}">
        <p14:creationId xmlns:p14="http://schemas.microsoft.com/office/powerpoint/2010/main" val="51756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t>12</a:t>
            </a:fld>
            <a:endParaRPr lang="en-US" dirty="0"/>
          </a:p>
        </p:txBody>
      </p:sp>
    </p:spTree>
    <p:extLst>
      <p:ext uri="{BB962C8B-B14F-4D97-AF65-F5344CB8AC3E}">
        <p14:creationId xmlns:p14="http://schemas.microsoft.com/office/powerpoint/2010/main" val="51756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t>13</a:t>
            </a:fld>
            <a:endParaRPr lang="en-US" dirty="0"/>
          </a:p>
        </p:txBody>
      </p:sp>
    </p:spTree>
    <p:extLst>
      <p:ext uri="{BB962C8B-B14F-4D97-AF65-F5344CB8AC3E}">
        <p14:creationId xmlns:p14="http://schemas.microsoft.com/office/powerpoint/2010/main" val="51756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discussed the toroidal electrical connection between the neighboring sector at the ARIES Meeting in</a:t>
            </a:r>
            <a:r>
              <a:rPr lang="en-US" baseline="0" dirty="0" smtClean="0"/>
              <a:t> 1/23/2012</a:t>
            </a:r>
            <a:r>
              <a:rPr lang="en-US" dirty="0" smtClean="0"/>
              <a:t>. This layout</a:t>
            </a:r>
            <a:r>
              <a:rPr lang="en-US" baseline="0" dirty="0" smtClean="0"/>
              <a:t> showed the design idea proposed by Farrokh. </a:t>
            </a:r>
            <a:r>
              <a:rPr lang="en-US" dirty="0" smtClean="0"/>
              <a:t>The shell</a:t>
            </a:r>
            <a:r>
              <a:rPr lang="en-US" baseline="0" dirty="0" smtClean="0"/>
              <a:t> leads will be connected to provide a closed electric loop and enough electric conductance. A pressure-joint to make the electric connection.</a:t>
            </a:r>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3565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35656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3565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9FABF24-78F1-4F17-BEE5-4FF60BC8464A}" type="slidenum">
              <a:rPr lang="en-US" smtClean="0"/>
              <a:t>2</a:t>
            </a:fld>
            <a:endParaRPr lang="en-US" dirty="0"/>
          </a:p>
        </p:txBody>
      </p:sp>
    </p:spTree>
    <p:extLst>
      <p:ext uri="{BB962C8B-B14F-4D97-AF65-F5344CB8AC3E}">
        <p14:creationId xmlns:p14="http://schemas.microsoft.com/office/powerpoint/2010/main" val="51756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en-US" dirty="0" smtClean="0"/>
              <a:t>This viewgraph</a:t>
            </a:r>
            <a:r>
              <a:rPr lang="en-US" baseline="0" dirty="0" smtClean="0"/>
              <a:t> summarizes how ITER vacuum system was designed and what  we can learn from ITER.</a:t>
            </a:r>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t>3</a:t>
            </a:fld>
            <a:endParaRPr lang="en-US" dirty="0"/>
          </a:p>
        </p:txBody>
      </p:sp>
    </p:spTree>
    <p:extLst>
      <p:ext uri="{BB962C8B-B14F-4D97-AF65-F5344CB8AC3E}">
        <p14:creationId xmlns:p14="http://schemas.microsoft.com/office/powerpoint/2010/main" val="51756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side figure is the cross-section of the ACT1 above the middle plane showing the layout of the vacuum pumping ducts, and the right</a:t>
            </a:r>
            <a:r>
              <a:rPr lang="en-US" baseline="0" dirty="0" smtClean="0"/>
              <a:t> side figure is the cross-section of the ACT1  below the middle plane. </a:t>
            </a:r>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7400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7400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7400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7400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viewgraph shows ITER CD launcher system</a:t>
            </a:r>
            <a:r>
              <a:rPr lang="en-US" baseline="0" dirty="0" smtClean="0"/>
              <a:t> and it is going to be considered as our reference design to be</a:t>
            </a:r>
            <a:r>
              <a:rPr lang="en-US" dirty="0" smtClean="0"/>
              <a:t> integrated into ACT1 power core. </a:t>
            </a:r>
          </a:p>
        </p:txBody>
      </p:sp>
      <p:sp>
        <p:nvSpPr>
          <p:cNvPr id="4" name="Slide Number Placeholder 3"/>
          <p:cNvSpPr>
            <a:spLocks noGrp="1"/>
          </p:cNvSpPr>
          <p:nvPr>
            <p:ph type="sldNum" sz="quarter" idx="5"/>
          </p:nvPr>
        </p:nvSpPr>
        <p:spPr/>
        <p:txBody>
          <a:bodyPr/>
          <a:lstStyle/>
          <a:p>
            <a:pPr>
              <a:defRPr/>
            </a:pPr>
            <a:fld id="{01C0673D-14D2-4071-ADD9-FC7E2BE480F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99FABF24-78F1-4F17-BEE5-4FF60BC8464A}" type="slidenum">
              <a:rPr lang="en-US" smtClean="0"/>
              <a:t>9</a:t>
            </a:fld>
            <a:endParaRPr lang="en-US" dirty="0"/>
          </a:p>
        </p:txBody>
      </p:sp>
    </p:spTree>
    <p:extLst>
      <p:ext uri="{BB962C8B-B14F-4D97-AF65-F5344CB8AC3E}">
        <p14:creationId xmlns:p14="http://schemas.microsoft.com/office/powerpoint/2010/main" val="51756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1A6C9D0-97FC-4176-8A82-B517077F834E}" type="datetime1">
              <a:rPr lang="en-US" smtClean="0"/>
              <a:t>1/22/2013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DF35A93-AD43-45F4-B7C3-4F8DC2F240E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16465B-C83A-4D28-8697-A5D7EACC219D}" type="datetime1">
              <a:rPr lang="en-US" smtClean="0"/>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F35A93-AD43-45F4-B7C3-4F8DC2F240E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194B2A-6BA7-467A-A74F-0A818D0D2A79}" type="datetime1">
              <a:rPr lang="en-US" smtClean="0"/>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F35A93-AD43-45F4-B7C3-4F8DC2F240E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684A77F-FED6-49EB-AAC9-618C3044C910}" type="datetime1">
              <a:rPr lang="en-US" smtClean="0"/>
              <a:t>1/22/2013</a:t>
            </a:fld>
            <a:endParaRPr lang="en-US" dirty="0"/>
          </a:p>
        </p:txBody>
      </p:sp>
      <p:sp>
        <p:nvSpPr>
          <p:cNvPr id="9" name="Slide Number Placeholder 8"/>
          <p:cNvSpPr>
            <a:spLocks noGrp="1"/>
          </p:cNvSpPr>
          <p:nvPr>
            <p:ph type="sldNum" sz="quarter" idx="15"/>
          </p:nvPr>
        </p:nvSpPr>
        <p:spPr/>
        <p:txBody>
          <a:bodyPr rtlCol="0"/>
          <a:lstStyle/>
          <a:p>
            <a:fld id="{4DF35A93-AD43-45F4-B7C3-4F8DC2F240E4}"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63B33E7-8824-4411-B9D2-4D570D041FE5}" type="datetime1">
              <a:rPr lang="en-US" smtClean="0"/>
              <a:t>1/22/2013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4DF35A93-AD43-45F4-B7C3-4F8DC2F240E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931FC1D-5860-467D-824C-2E7F3534DA45}" type="datetime1">
              <a:rPr lang="en-US" smtClean="0"/>
              <a:t>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F35A93-AD43-45F4-B7C3-4F8DC2F240E4}"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F217E2C-F7CD-4E83-90E9-42F22855579E}" type="datetime1">
              <a:rPr lang="en-US" smtClean="0"/>
              <a:t>1/22/2013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F35A93-AD43-45F4-B7C3-4F8DC2F240E4}"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9647F40-0F53-46A9-8F2B-0780648E8837}" type="datetime1">
              <a:rPr lang="en-US" smtClean="0"/>
              <a:t>1/22/2013</a:t>
            </a:fld>
            <a:endParaRPr lang="en-US" dirty="0"/>
          </a:p>
        </p:txBody>
      </p:sp>
      <p:sp>
        <p:nvSpPr>
          <p:cNvPr id="7" name="Slide Number Placeholder 6"/>
          <p:cNvSpPr>
            <a:spLocks noGrp="1"/>
          </p:cNvSpPr>
          <p:nvPr>
            <p:ph type="sldNum" sz="quarter" idx="11"/>
          </p:nvPr>
        </p:nvSpPr>
        <p:spPr/>
        <p:txBody>
          <a:bodyPr rtlCol="0"/>
          <a:lstStyle/>
          <a:p>
            <a:fld id="{4DF35A93-AD43-45F4-B7C3-4F8DC2F240E4}"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24536-4C26-4C45-9681-B7B55D09D70B}" type="datetime1">
              <a:rPr lang="en-US" smtClean="0"/>
              <a:t>1/22/2013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F35A93-AD43-45F4-B7C3-4F8DC2F240E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844A46F-A462-4F8D-BAB6-98A70D1D14F6}" type="datetime1">
              <a:rPr lang="en-US" smtClean="0"/>
              <a:t>1/22/2013</a:t>
            </a:fld>
            <a:endParaRPr lang="en-US" dirty="0"/>
          </a:p>
        </p:txBody>
      </p:sp>
      <p:sp>
        <p:nvSpPr>
          <p:cNvPr id="22" name="Slide Number Placeholder 21"/>
          <p:cNvSpPr>
            <a:spLocks noGrp="1"/>
          </p:cNvSpPr>
          <p:nvPr>
            <p:ph type="sldNum" sz="quarter" idx="15"/>
          </p:nvPr>
        </p:nvSpPr>
        <p:spPr/>
        <p:txBody>
          <a:bodyPr rtlCol="0"/>
          <a:lstStyle/>
          <a:p>
            <a:fld id="{4DF35A93-AD43-45F4-B7C3-4F8DC2F240E4}"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7157E8B-44ED-4470-A703-C60126AE185D}" type="datetime1">
              <a:rPr lang="en-US" smtClean="0"/>
              <a:t>1/22/2013</a:t>
            </a:fld>
            <a:endParaRPr lang="en-US" dirty="0"/>
          </a:p>
        </p:txBody>
      </p:sp>
      <p:sp>
        <p:nvSpPr>
          <p:cNvPr id="18" name="Slide Number Placeholder 17"/>
          <p:cNvSpPr>
            <a:spLocks noGrp="1"/>
          </p:cNvSpPr>
          <p:nvPr>
            <p:ph type="sldNum" sz="quarter" idx="11"/>
          </p:nvPr>
        </p:nvSpPr>
        <p:spPr/>
        <p:txBody>
          <a:bodyPr rtlCol="0"/>
          <a:lstStyle/>
          <a:p>
            <a:fld id="{4DF35A93-AD43-45F4-B7C3-4F8DC2F240E4}"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0A9ACF-EE13-46D9-949B-8C2EEC6C9B61}" type="datetime1">
              <a:rPr lang="en-US" smtClean="0"/>
              <a:t>1/22/2013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DF35A93-AD43-45F4-B7C3-4F8DC2F240E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57200"/>
            <a:ext cx="6934200" cy="1905000"/>
          </a:xfrm>
        </p:spPr>
        <p:style>
          <a:lnRef idx="1">
            <a:schemeClr val="accent1"/>
          </a:lnRef>
          <a:fillRef idx="2">
            <a:schemeClr val="accent1"/>
          </a:fillRef>
          <a:effectRef idx="1">
            <a:schemeClr val="accent1"/>
          </a:effectRef>
          <a:fontRef idx="minor">
            <a:schemeClr val="dk1"/>
          </a:fontRef>
        </p:style>
        <p:txBody>
          <a:bodyPr>
            <a:noAutofit/>
          </a:bodyPr>
          <a:lstStyle/>
          <a:p>
            <a:pPr algn="ctr">
              <a:defRPr/>
            </a:pPr>
            <a:r>
              <a:rPr lang="en-US" sz="4000" dirty="0" smtClean="0">
                <a:solidFill>
                  <a:srgbClr val="000000"/>
                </a:solidFill>
                <a:latin typeface="Times New Roman" pitchFamily="18" charset="0"/>
                <a:cs typeface="Times New Roman" pitchFamily="18" charset="0"/>
              </a:rPr>
              <a:t>Updates on ARIES-ACT1 Power Core Configuration and System Integration</a:t>
            </a:r>
            <a:endParaRPr lang="en-US" sz="4400" dirty="0">
              <a:latin typeface="Times New Roman" pitchFamily="18" charset="0"/>
              <a:cs typeface="Times New Roman" pitchFamily="18" charset="0"/>
            </a:endParaRPr>
          </a:p>
        </p:txBody>
      </p:sp>
      <p:sp>
        <p:nvSpPr>
          <p:cNvPr id="8195" name="Subtitle 2"/>
          <p:cNvSpPr>
            <a:spLocks noGrp="1"/>
          </p:cNvSpPr>
          <p:nvPr>
            <p:ph type="subTitle" idx="1"/>
          </p:nvPr>
        </p:nvSpPr>
        <p:spPr>
          <a:xfrm>
            <a:off x="2057400" y="3429000"/>
            <a:ext cx="6705600" cy="3124200"/>
          </a:xfrm>
          <a:ln>
            <a:solidFill>
              <a:schemeClr val="bg1"/>
            </a:solidFill>
          </a:ln>
        </p:spPr>
        <p:txBody>
          <a:bodyPr>
            <a:normAutofit/>
          </a:bodyPr>
          <a:lstStyle/>
          <a:p>
            <a:pPr marL="342900" indent="-342900" algn="ctr" eaLnBrk="1" fontAlgn="auto" hangingPunct="1">
              <a:spcAft>
                <a:spcPts val="0"/>
              </a:spcAft>
              <a:defRPr/>
            </a:pPr>
            <a:r>
              <a:rPr lang="en-US" sz="2400" dirty="0" smtClean="0">
                <a:solidFill>
                  <a:schemeClr val="tx1"/>
                </a:solidFill>
                <a:latin typeface="Times New Roman" pitchFamily="18" charset="0"/>
                <a:cs typeface="Times New Roman" pitchFamily="18" charset="0"/>
              </a:rPr>
              <a:t>X.R. Wang, M. S. Tillack, </a:t>
            </a:r>
            <a:r>
              <a:rPr lang="en-US" sz="2400" dirty="0">
                <a:solidFill>
                  <a:schemeClr val="tx1"/>
                </a:solidFill>
                <a:latin typeface="Times New Roman" pitchFamily="18" charset="0"/>
                <a:cs typeface="Times New Roman" pitchFamily="18" charset="0"/>
              </a:rPr>
              <a:t>S. </a:t>
            </a:r>
            <a:r>
              <a:rPr lang="en-US" sz="2400" dirty="0" smtClean="0">
                <a:solidFill>
                  <a:schemeClr val="tx1"/>
                </a:solidFill>
                <a:latin typeface="Times New Roman" pitchFamily="18" charset="0"/>
                <a:cs typeface="Times New Roman" pitchFamily="18" charset="0"/>
              </a:rPr>
              <a:t>Malang,</a:t>
            </a:r>
            <a:endParaRPr lang="en-US" sz="2400" baseline="30000" dirty="0">
              <a:solidFill>
                <a:schemeClr val="tx1"/>
              </a:solidFill>
              <a:latin typeface="Times New Roman" pitchFamily="18" charset="0"/>
              <a:cs typeface="Times New Roman" pitchFamily="18" charset="0"/>
            </a:endParaRPr>
          </a:p>
          <a:p>
            <a:pPr marL="342900" indent="-342900" algn="ctr">
              <a:defRPr/>
            </a:pPr>
            <a:r>
              <a:rPr lang="en-US" sz="2400" dirty="0" smtClean="0">
                <a:solidFill>
                  <a:schemeClr val="tx1"/>
                </a:solidFill>
                <a:latin typeface="Times New Roman" pitchFamily="18" charset="0"/>
                <a:cs typeface="Times New Roman" pitchFamily="18" charset="0"/>
              </a:rPr>
              <a:t>C. </a:t>
            </a:r>
            <a:r>
              <a:rPr lang="en-US" sz="2400" dirty="0" err="1" smtClean="0">
                <a:solidFill>
                  <a:schemeClr val="tx1"/>
                </a:solidFill>
                <a:latin typeface="Times New Roman" pitchFamily="18" charset="0"/>
                <a:cs typeface="Times New Roman" pitchFamily="18" charset="0"/>
              </a:rPr>
              <a:t>Koehly</a:t>
            </a:r>
            <a:r>
              <a:rPr lang="en-US" sz="2400" dirty="0" smtClean="0">
                <a:solidFill>
                  <a:schemeClr val="tx1"/>
                </a:solidFill>
                <a:latin typeface="Times New Roman" pitchFamily="18" charset="0"/>
                <a:cs typeface="Times New Roman" pitchFamily="18" charset="0"/>
              </a:rPr>
              <a:t>, F</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Najmabadi</a:t>
            </a:r>
            <a:r>
              <a:rPr lang="en-US" sz="2400" baseline="300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and the ARIES Team</a:t>
            </a:r>
          </a:p>
          <a:p>
            <a:pPr marL="914400" lvl="1" indent="-457200" algn="just" eaLnBrk="1" fontAlgn="auto" hangingPunct="1">
              <a:spcAft>
                <a:spcPts val="0"/>
              </a:spcAft>
              <a:buFont typeface="Wingdings 2"/>
              <a:buNone/>
              <a:defRPr/>
            </a:pPr>
            <a:endParaRPr lang="en-US" sz="1800" dirty="0" smtClean="0"/>
          </a:p>
          <a:p>
            <a:pPr marL="914400" lvl="1" indent="-457200" eaLnBrk="1" fontAlgn="auto" hangingPunct="1">
              <a:spcAft>
                <a:spcPts val="0"/>
              </a:spcAft>
              <a:buFont typeface="Wingdings 2"/>
              <a:buNone/>
              <a:defRPr/>
            </a:pPr>
            <a:endParaRPr lang="en-US" sz="1800" dirty="0" smtClean="0"/>
          </a:p>
          <a:p>
            <a:pPr algn="ctr" eaLnBrk="0" hangingPunct="0"/>
            <a:r>
              <a:rPr lang="en-US" sz="2400" dirty="0" smtClean="0">
                <a:solidFill>
                  <a:srgbClr val="002060"/>
                </a:solidFill>
                <a:latin typeface="Times New Roman" pitchFamily="18" charset="0"/>
                <a:cs typeface="Times New Roman" pitchFamily="18" charset="0"/>
              </a:rPr>
              <a:t>ARIES-Pathways Project Meeting</a:t>
            </a:r>
            <a:endParaRPr lang="en-US" sz="2400" dirty="0">
              <a:solidFill>
                <a:srgbClr val="002060"/>
              </a:solidFill>
              <a:latin typeface="Times New Roman" pitchFamily="18" charset="0"/>
              <a:cs typeface="Times New Roman" pitchFamily="18" charset="0"/>
            </a:endParaRPr>
          </a:p>
          <a:p>
            <a:pPr algn="ctr" eaLnBrk="0" hangingPunct="0"/>
            <a:r>
              <a:rPr lang="en-US" sz="2400" dirty="0" smtClean="0">
                <a:solidFill>
                  <a:srgbClr val="002060"/>
                </a:solidFill>
                <a:latin typeface="Times New Roman" pitchFamily="18" charset="0"/>
                <a:cs typeface="Times New Roman" pitchFamily="18" charset="0"/>
              </a:rPr>
              <a:t>UC San Diego</a:t>
            </a:r>
            <a:endParaRPr lang="en-US" sz="2400" dirty="0">
              <a:solidFill>
                <a:srgbClr val="002060"/>
              </a:solidFill>
              <a:latin typeface="Times New Roman" pitchFamily="18" charset="0"/>
              <a:cs typeface="Times New Roman" pitchFamily="18" charset="0"/>
            </a:endParaRPr>
          </a:p>
          <a:p>
            <a:pPr algn="ctr" eaLnBrk="0" hangingPunct="0"/>
            <a:r>
              <a:rPr lang="en-US" sz="2400" i="1" dirty="0" smtClean="0">
                <a:solidFill>
                  <a:srgbClr val="002060"/>
                </a:solidFill>
                <a:latin typeface="Times New Roman" pitchFamily="18" charset="0"/>
                <a:cs typeface="Times New Roman" pitchFamily="18" charset="0"/>
              </a:rPr>
              <a:t>January 22-23, 2013</a:t>
            </a:r>
            <a:endParaRPr lang="en-US" sz="24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3815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109696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200" b="1" dirty="0" smtClean="0"/>
              <a:t>Integration of the LH CD Launcher in the ARIES-ACT1 Sector</a:t>
            </a:r>
            <a:endParaRPr lang="en-US" sz="3200" b="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4DF35A93-AD43-45F4-B7C3-4F8DC2F240E4}" type="slidenum">
              <a:rPr lang="en-US" smtClean="0"/>
              <a:t>10</a:t>
            </a:fld>
            <a:endParaRPr lang="en-US" dirty="0"/>
          </a:p>
        </p:txBody>
      </p:sp>
      <p:sp>
        <p:nvSpPr>
          <p:cNvPr id="11" name="TextBox 10"/>
          <p:cNvSpPr txBox="1"/>
          <p:nvPr/>
        </p:nvSpPr>
        <p:spPr>
          <a:xfrm>
            <a:off x="0" y="5943600"/>
            <a:ext cx="8534400" cy="954107"/>
          </a:xfrm>
          <a:prstGeom prst="rect">
            <a:avLst/>
          </a:prstGeom>
          <a:noFill/>
        </p:spPr>
        <p:txBody>
          <a:bodyPr wrap="square" rtlCol="0">
            <a:spAutoFit/>
          </a:bodyPr>
          <a:lstStyle/>
          <a:p>
            <a:pPr marL="285750" indent="-285750">
              <a:buFont typeface="Wingdings" pitchFamily="2" charset="2"/>
              <a:buChar char="Ø"/>
            </a:pPr>
            <a:r>
              <a:rPr lang="en-US" sz="1400" dirty="0" smtClean="0"/>
              <a:t>Two LH CD launchers are integrated into the ACT1 power core (at 11.25 and 191.25 toroidal degree)</a:t>
            </a:r>
          </a:p>
          <a:p>
            <a:pPr marL="285750" indent="-285750">
              <a:buFont typeface="Wingdings" pitchFamily="2" charset="2"/>
              <a:buChar char="Ø"/>
            </a:pPr>
            <a:r>
              <a:rPr lang="en-US" sz="1400" dirty="0" smtClean="0"/>
              <a:t>All the RF feeding inputs will connect to the RF generator locating the outside of bio-shield.</a:t>
            </a:r>
          </a:p>
          <a:p>
            <a:pPr marL="285750" indent="-285750">
              <a:buFont typeface="Wingdings" pitchFamily="2" charset="2"/>
              <a:buChar char="Ø"/>
            </a:pPr>
            <a:r>
              <a:rPr lang="en-US" sz="1400" dirty="0"/>
              <a:t>A</a:t>
            </a:r>
            <a:r>
              <a:rPr lang="en-US" sz="1400" dirty="0" smtClean="0"/>
              <a:t> local shield (roughly ~50 cm thick) must be placed around the RF feeds.</a:t>
            </a:r>
            <a:endParaRPr lang="en-US" sz="1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971800"/>
            <a:ext cx="2971800" cy="108619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1357129"/>
            <a:ext cx="2667000" cy="4315534"/>
          </a:xfrm>
          <a:prstGeom prst="rect">
            <a:avLst/>
          </a:prstGeom>
        </p:spPr>
      </p:pic>
      <p:sp>
        <p:nvSpPr>
          <p:cNvPr id="10" name="TextBox 9"/>
          <p:cNvSpPr txBox="1"/>
          <p:nvPr/>
        </p:nvSpPr>
        <p:spPr>
          <a:xfrm>
            <a:off x="914400" y="4191000"/>
            <a:ext cx="2590800" cy="307777"/>
          </a:xfrm>
          <a:prstGeom prst="rect">
            <a:avLst/>
          </a:prstGeom>
          <a:noFill/>
        </p:spPr>
        <p:txBody>
          <a:bodyPr wrap="square" rtlCol="0">
            <a:spAutoFit/>
          </a:bodyPr>
          <a:lstStyle/>
          <a:p>
            <a:r>
              <a:rPr lang="en-US" sz="1400" dirty="0" smtClean="0"/>
              <a:t>Launcher assembly</a:t>
            </a:r>
            <a:endParaRPr lang="en-US" sz="1400" dirty="0"/>
          </a:p>
        </p:txBody>
      </p:sp>
      <p:sp>
        <p:nvSpPr>
          <p:cNvPr id="12" name="TextBox 11"/>
          <p:cNvSpPr txBox="1"/>
          <p:nvPr/>
        </p:nvSpPr>
        <p:spPr>
          <a:xfrm>
            <a:off x="3959352" y="5635823"/>
            <a:ext cx="4419600" cy="307777"/>
          </a:xfrm>
          <a:prstGeom prst="rect">
            <a:avLst/>
          </a:prstGeom>
          <a:noFill/>
        </p:spPr>
        <p:txBody>
          <a:bodyPr wrap="square" rtlCol="0">
            <a:spAutoFit/>
          </a:bodyPr>
          <a:lstStyle/>
          <a:p>
            <a:r>
              <a:rPr lang="en-US" sz="1400" dirty="0" smtClean="0"/>
              <a:t>ACT1 power core with integration of the launcher </a:t>
            </a:r>
            <a:endParaRPr lang="en-US" sz="1400" dirty="0"/>
          </a:p>
        </p:txBody>
      </p:sp>
    </p:spTree>
    <p:extLst>
      <p:ext uri="{BB962C8B-B14F-4D97-AF65-F5344CB8AC3E}">
        <p14:creationId xmlns:p14="http://schemas.microsoft.com/office/powerpoint/2010/main" val="262099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109696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200" b="1" dirty="0" smtClean="0"/>
              <a:t>Cooling Scheme for the Sectors with LH Launcher Installed</a:t>
            </a:r>
            <a:endParaRPr lang="en-US" sz="3200" b="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4DF35A93-AD43-45F4-B7C3-4F8DC2F240E4}" type="slidenum">
              <a:rPr lang="en-US" smtClean="0"/>
              <a:t>11</a:t>
            </a:fld>
            <a:endParaRPr lang="en-US" dirty="0"/>
          </a:p>
        </p:txBody>
      </p:sp>
      <p:sp>
        <p:nvSpPr>
          <p:cNvPr id="11" name="TextBox 10"/>
          <p:cNvSpPr txBox="1"/>
          <p:nvPr/>
        </p:nvSpPr>
        <p:spPr>
          <a:xfrm>
            <a:off x="144780" y="1402080"/>
            <a:ext cx="5029200" cy="800219"/>
          </a:xfrm>
          <a:prstGeom prst="rect">
            <a:avLst/>
          </a:prstGeom>
          <a:noFill/>
        </p:spPr>
        <p:txBody>
          <a:bodyPr wrap="square" rtlCol="0">
            <a:spAutoFit/>
          </a:bodyPr>
          <a:lstStyle/>
          <a:p>
            <a:pPr marL="285750" indent="-285750">
              <a:buFont typeface="Wingdings" pitchFamily="2" charset="2"/>
              <a:buChar char="Ø"/>
            </a:pPr>
            <a:endParaRPr lang="en-US" dirty="0"/>
          </a:p>
          <a:p>
            <a:endParaRPr lang="en-US" sz="1400" dirty="0" smtClean="0"/>
          </a:p>
          <a:p>
            <a:endParaRPr lang="en-US" sz="14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320115"/>
            <a:ext cx="3030628" cy="5080685"/>
          </a:xfrm>
          <a:prstGeom prst="rect">
            <a:avLst/>
          </a:prstGeom>
        </p:spPr>
      </p:pic>
      <p:sp>
        <p:nvSpPr>
          <p:cNvPr id="3" name="TextBox 2"/>
          <p:cNvSpPr txBox="1"/>
          <p:nvPr/>
        </p:nvSpPr>
        <p:spPr>
          <a:xfrm>
            <a:off x="144780" y="1320115"/>
            <a:ext cx="4808220" cy="5078313"/>
          </a:xfrm>
          <a:prstGeom prst="rect">
            <a:avLst/>
          </a:prstGeom>
          <a:noFill/>
        </p:spPr>
        <p:txBody>
          <a:bodyPr wrap="square" rtlCol="0">
            <a:spAutoFit/>
          </a:bodyPr>
          <a:lstStyle/>
          <a:p>
            <a:pPr marL="285750" indent="-285750" algn="just">
              <a:spcAft>
                <a:spcPts val="600"/>
              </a:spcAft>
              <a:buFont typeface="Wingdings" pitchFamily="2" charset="2"/>
              <a:buChar char="Ø"/>
            </a:pPr>
            <a:r>
              <a:rPr lang="en-US" sz="1600" dirty="0" smtClean="0"/>
              <a:t>The temperature rise in the different modules will be made identical to the coolant in the “normal” modules by adjusting the flow rate corresponding to the heat generated in the modules.</a:t>
            </a:r>
          </a:p>
          <a:p>
            <a:pPr marL="285750" indent="-285750" algn="just">
              <a:spcAft>
                <a:spcPts val="600"/>
              </a:spcAft>
              <a:buFont typeface="Wingdings" pitchFamily="2" charset="2"/>
              <a:buChar char="Ø"/>
            </a:pPr>
            <a:r>
              <a:rPr lang="en-US" sz="1600" dirty="0" smtClean="0"/>
              <a:t>In the outer 16 modules (8 OB-I and 8 OB-II modules) at the two sides of the launcher, the flow rate is identical to the flow rates in the normal sectors.</a:t>
            </a:r>
          </a:p>
          <a:p>
            <a:pPr marL="285750" indent="-285750" algn="just">
              <a:spcAft>
                <a:spcPts val="600"/>
              </a:spcAft>
              <a:buFont typeface="Wingdings" pitchFamily="2" charset="2"/>
              <a:buChar char="Ø"/>
            </a:pPr>
            <a:r>
              <a:rPr lang="en-US" sz="1600" dirty="0" smtClean="0"/>
              <a:t>In the lower halve of the blanket modules (8 OB-I and 8 OB-II modules), the flow rate is reduced to ~50% of the normal flow rate in a normal module. </a:t>
            </a:r>
          </a:p>
          <a:p>
            <a:pPr marL="285750" indent="-285750" algn="just">
              <a:spcAft>
                <a:spcPts val="600"/>
              </a:spcAft>
              <a:buFont typeface="Wingdings" pitchFamily="2" charset="2"/>
              <a:buChar char="Ø"/>
            </a:pPr>
            <a:r>
              <a:rPr lang="en-US" sz="1600" dirty="0" smtClean="0"/>
              <a:t>The Li-Pb coolant will be fed by the bottom manifolds, flow up to the mid-plane, then make U-bend, and flow into the center duct to the bottom manifolds.</a:t>
            </a:r>
          </a:p>
          <a:p>
            <a:pPr marL="285750" indent="-285750" algn="just">
              <a:spcAft>
                <a:spcPts val="600"/>
              </a:spcAft>
              <a:buFont typeface="Wingdings" pitchFamily="2" charset="2"/>
              <a:buChar char="Ø"/>
            </a:pPr>
            <a:r>
              <a:rPr lang="en-US" sz="1600" dirty="0" smtClean="0"/>
              <a:t>How will the upper halve of the blanket modules (total of 16) be cooled?</a:t>
            </a:r>
          </a:p>
        </p:txBody>
      </p:sp>
    </p:spTree>
    <p:extLst>
      <p:ext uri="{BB962C8B-B14F-4D97-AF65-F5344CB8AC3E}">
        <p14:creationId xmlns:p14="http://schemas.microsoft.com/office/powerpoint/2010/main" val="164348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09696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800" b="1" dirty="0" smtClean="0"/>
              <a:t>Cooling Scheme of Blanket Modules Above  the Launcher Assembly (Option 1)</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4DF35A93-AD43-45F4-B7C3-4F8DC2F240E4}" type="slidenum">
              <a:rPr lang="en-US" smtClean="0"/>
              <a:t>12</a:t>
            </a:fld>
            <a:endParaRPr lang="en-US" dirty="0"/>
          </a:p>
        </p:txBody>
      </p:sp>
      <p:sp>
        <p:nvSpPr>
          <p:cNvPr id="3" name="TextBox 2"/>
          <p:cNvSpPr txBox="1"/>
          <p:nvPr/>
        </p:nvSpPr>
        <p:spPr>
          <a:xfrm>
            <a:off x="76200" y="1310640"/>
            <a:ext cx="3733800" cy="4201150"/>
          </a:xfrm>
          <a:prstGeom prst="rect">
            <a:avLst/>
          </a:prstGeom>
          <a:noFill/>
        </p:spPr>
        <p:txBody>
          <a:bodyPr wrap="square" rtlCol="0">
            <a:spAutoFit/>
          </a:bodyPr>
          <a:lstStyle/>
          <a:p>
            <a:pPr marL="285750" indent="-285750" algn="just">
              <a:spcAft>
                <a:spcPts val="600"/>
              </a:spcAft>
              <a:buFont typeface="Wingdings" pitchFamily="2" charset="2"/>
              <a:buChar char="Ø"/>
            </a:pPr>
            <a:r>
              <a:rPr lang="en-US" sz="1600" dirty="0" smtClean="0"/>
              <a:t>There are 16 blanket modules above the launcher and they will be cooled from top LiPb manifolds.</a:t>
            </a:r>
          </a:p>
          <a:p>
            <a:pPr marL="285750" indent="-285750" algn="just">
              <a:spcAft>
                <a:spcPts val="600"/>
              </a:spcAft>
              <a:buFont typeface="Wingdings" pitchFamily="2" charset="2"/>
              <a:buChar char="Ø"/>
            </a:pPr>
            <a:r>
              <a:rPr lang="en-US" sz="1600" dirty="0" smtClean="0"/>
              <a:t>It requires to adjust the mass flow rate of the</a:t>
            </a:r>
            <a:r>
              <a:rPr lang="en-US" sz="1600" dirty="0"/>
              <a:t> </a:t>
            </a:r>
            <a:r>
              <a:rPr lang="en-US" sz="1600" dirty="0" smtClean="0"/>
              <a:t>blanket modules to maintain the same coolant temperature rise as the normal blanket modules.</a:t>
            </a:r>
          </a:p>
          <a:p>
            <a:pPr marL="285750" indent="-285750" algn="just">
              <a:spcAft>
                <a:spcPts val="600"/>
              </a:spcAft>
              <a:buFont typeface="Wingdings" pitchFamily="2" charset="2"/>
              <a:buChar char="Ø"/>
            </a:pPr>
            <a:r>
              <a:rPr lang="en-US" sz="1600" dirty="0" smtClean="0"/>
              <a:t>It also requires 2 LiPb manifolds at the top to feed the coolant.</a:t>
            </a:r>
          </a:p>
          <a:p>
            <a:pPr marL="285750" indent="-285750" algn="just">
              <a:spcAft>
                <a:spcPts val="600"/>
              </a:spcAft>
              <a:buFont typeface="Wingdings" pitchFamily="2" charset="2"/>
              <a:buChar char="Ø"/>
            </a:pPr>
            <a:r>
              <a:rPr lang="en-US" sz="1600" dirty="0" smtClean="0"/>
              <a:t>The blanket modules including the FW cooling channels do not need to be re-designed.</a:t>
            </a:r>
          </a:p>
          <a:p>
            <a:pPr lvl="1">
              <a:spcAft>
                <a:spcPts val="600"/>
              </a:spcAft>
            </a:pPr>
            <a:endParaRPr lang="en-US" sz="1600"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371600"/>
            <a:ext cx="3710864" cy="4800600"/>
          </a:xfrm>
          <a:prstGeom prst="rect">
            <a:avLst/>
          </a:prstGeom>
        </p:spPr>
      </p:pic>
    </p:spTree>
    <p:extLst>
      <p:ext uri="{BB962C8B-B14F-4D97-AF65-F5344CB8AC3E}">
        <p14:creationId xmlns:p14="http://schemas.microsoft.com/office/powerpoint/2010/main" val="1189941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556382" cy="109696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800" b="1" dirty="0"/>
              <a:t>Cooling Scheme of Blanket Modules Above </a:t>
            </a:r>
            <a:r>
              <a:rPr lang="en-US" sz="2800" b="1" dirty="0" smtClean="0"/>
              <a:t>and the Launcher Assembly (Option 2)</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4DF35A93-AD43-45F4-B7C3-4F8DC2F240E4}" type="slidenum">
              <a:rPr lang="en-US" smtClean="0"/>
              <a:t>13</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371600"/>
            <a:ext cx="3450983" cy="4305656"/>
          </a:xfrm>
          <a:prstGeom prst="rect">
            <a:avLst/>
          </a:prstGeom>
        </p:spPr>
      </p:pic>
      <p:sp>
        <p:nvSpPr>
          <p:cNvPr id="3" name="TextBox 2"/>
          <p:cNvSpPr txBox="1"/>
          <p:nvPr/>
        </p:nvSpPr>
        <p:spPr>
          <a:xfrm>
            <a:off x="76200" y="1310640"/>
            <a:ext cx="5181600" cy="6217087"/>
          </a:xfrm>
          <a:prstGeom prst="rect">
            <a:avLst/>
          </a:prstGeom>
          <a:noFill/>
        </p:spPr>
        <p:txBody>
          <a:bodyPr wrap="square" rtlCol="0">
            <a:spAutoFit/>
          </a:bodyPr>
          <a:lstStyle/>
          <a:p>
            <a:pPr marL="285750" indent="-285750" algn="just">
              <a:spcAft>
                <a:spcPts val="600"/>
              </a:spcAft>
              <a:buFont typeface="Wingdings" pitchFamily="2" charset="2"/>
              <a:buChar char="Ø"/>
            </a:pPr>
            <a:r>
              <a:rPr lang="en-US" sz="1600" dirty="0" smtClean="0"/>
              <a:t>The 16 blanket modules above the launcher will be cooled from top with the coolant flow of the IB blanket.</a:t>
            </a:r>
          </a:p>
          <a:p>
            <a:pPr marL="285750" indent="-285750" algn="just">
              <a:spcAft>
                <a:spcPts val="600"/>
              </a:spcAft>
              <a:buFont typeface="Wingdings" pitchFamily="2" charset="2"/>
              <a:buChar char="Ø"/>
            </a:pPr>
            <a:r>
              <a:rPr lang="en-US" sz="1600" dirty="0" smtClean="0"/>
              <a:t>This requires the coolant splitting and connecting between IB and OB blankets at the top and it must be possible to separate the IB and OB blanket segments in the hot cell by cutting these connectors (no detailed design)</a:t>
            </a:r>
          </a:p>
          <a:p>
            <a:pPr marL="285750" indent="-285750" algn="just">
              <a:spcAft>
                <a:spcPts val="600"/>
              </a:spcAft>
              <a:buFont typeface="Wingdings" pitchFamily="2" charset="2"/>
              <a:buChar char="Ø"/>
            </a:pPr>
            <a:r>
              <a:rPr lang="en-US" dirty="0" smtClean="0"/>
              <a:t>The total thermal power of the normal IB/OB sector, </a:t>
            </a:r>
            <a:r>
              <a:rPr lang="en-US" sz="1400" dirty="0" smtClean="0"/>
              <a:t>Q</a:t>
            </a:r>
            <a:r>
              <a:rPr lang="en-US" sz="1400" baseline="-25000" dirty="0" smtClean="0"/>
              <a:t>IB</a:t>
            </a:r>
            <a:r>
              <a:rPr lang="en-US" sz="1400" dirty="0" smtClean="0"/>
              <a:t>=~20 MW, Q</a:t>
            </a:r>
            <a:r>
              <a:rPr lang="en-US" sz="1400" baseline="-25000" dirty="0" smtClean="0"/>
              <a:t>OB</a:t>
            </a:r>
            <a:r>
              <a:rPr lang="en-US" sz="1400" dirty="0" smtClean="0"/>
              <a:t>=~66 MW and </a:t>
            </a:r>
            <a:r>
              <a:rPr lang="en-US" sz="1600" dirty="0"/>
              <a:t>t</a:t>
            </a:r>
            <a:r>
              <a:rPr lang="en-US" dirty="0" smtClean="0"/>
              <a:t>he thermal power of 16 OB blanket modules above the launcher is ~25% of the normal OB.</a:t>
            </a:r>
            <a:endParaRPr lang="en-US" sz="1400" dirty="0" smtClean="0"/>
          </a:p>
          <a:p>
            <a:pPr marL="285750" indent="-285750" algn="just">
              <a:spcAft>
                <a:spcPts val="600"/>
              </a:spcAft>
              <a:buFont typeface="Wingdings" pitchFamily="2" charset="2"/>
              <a:buChar char="Ø"/>
            </a:pPr>
            <a:r>
              <a:rPr lang="en-US" dirty="0" smtClean="0"/>
              <a:t>The total power of the IB blankets of a sector with launcher will be increased to </a:t>
            </a:r>
            <a:r>
              <a:rPr lang="en-US" sz="1600" dirty="0" smtClean="0"/>
              <a:t>Q</a:t>
            </a:r>
            <a:r>
              <a:rPr lang="en-US" sz="1600" baseline="-25000" dirty="0" smtClean="0"/>
              <a:t>L</a:t>
            </a:r>
            <a:r>
              <a:rPr lang="en-US" sz="1600" dirty="0" smtClean="0"/>
              <a:t>=~36.5 MW, and the flow rate for the IB blanket sector and 16 OB blanket modules above the launcher has to be increased by ~80%.</a:t>
            </a:r>
          </a:p>
          <a:p>
            <a:pPr marL="285750" indent="-285750" algn="just">
              <a:spcAft>
                <a:spcPts val="600"/>
              </a:spcAft>
              <a:buFont typeface="Wingdings" pitchFamily="2" charset="2"/>
              <a:buChar char="Ø"/>
            </a:pPr>
            <a:r>
              <a:rPr lang="en-US" sz="1600" dirty="0" smtClean="0"/>
              <a:t>The inboard blanket modules need to be re-designed for FW temperature control.</a:t>
            </a:r>
          </a:p>
          <a:p>
            <a:pPr lvl="1">
              <a:spcAft>
                <a:spcPts val="600"/>
              </a:spcAft>
            </a:pPr>
            <a:endParaRPr lang="en-US" sz="1600" dirty="0" smtClean="0"/>
          </a:p>
          <a:p>
            <a:endParaRPr lang="en-US" dirty="0"/>
          </a:p>
        </p:txBody>
      </p:sp>
    </p:spTree>
    <p:extLst>
      <p:ext uri="{BB962C8B-B14F-4D97-AF65-F5344CB8AC3E}">
        <p14:creationId xmlns:p14="http://schemas.microsoft.com/office/powerpoint/2010/main" val="1190006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5800" y="152400"/>
            <a:ext cx="78486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auto">
              <a:spcBef>
                <a:spcPts val="0"/>
              </a:spcBef>
              <a:spcAft>
                <a:spcPts val="0"/>
              </a:spcAft>
            </a:pPr>
            <a:r>
              <a:rPr lang="en-US" sz="2800" b="1" dirty="0" smtClean="0">
                <a:solidFill>
                  <a:prstClr val="black"/>
                </a:solidFill>
                <a:latin typeface="Times New Roman" pitchFamily="18" charset="0"/>
                <a:cs typeface="Times New Roman" pitchFamily="18" charset="0"/>
              </a:rPr>
              <a:t>Toroidal Electrical Connections of the Vertical Stability Shells </a:t>
            </a:r>
            <a:r>
              <a:rPr lang="en-US" sz="2000" b="1" dirty="0" smtClean="0">
                <a:solidFill>
                  <a:prstClr val="black"/>
                </a:solidFill>
                <a:latin typeface="Times New Roman" pitchFamily="18" charset="0"/>
                <a:cs typeface="Times New Roman" pitchFamily="18" charset="0"/>
              </a:rPr>
              <a:t>(presented in 1/23/2012  at ARIES Meeting)</a:t>
            </a:r>
            <a:endParaRPr lang="en-US" sz="2000" b="1" dirty="0">
              <a:solidFill>
                <a:prstClr val="black"/>
              </a:solidFill>
              <a:latin typeface="Times New Roman" pitchFamily="18" charset="0"/>
              <a:cs typeface="Times New Roman" pitchFamily="18" charset="0"/>
            </a:endParaRPr>
          </a:p>
        </p:txBody>
      </p:sp>
      <p:sp>
        <p:nvSpPr>
          <p:cNvPr id="15" name="TextBox 14"/>
          <p:cNvSpPr txBox="1"/>
          <p:nvPr/>
        </p:nvSpPr>
        <p:spPr>
          <a:xfrm>
            <a:off x="214262" y="6359185"/>
            <a:ext cx="4357738" cy="523220"/>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Times New Roman" pitchFamily="18" charset="0"/>
                <a:cs typeface="Times New Roman" pitchFamily="18" charset="0"/>
              </a:rPr>
              <a:t>Layout of the stability shell connection between neighboring sectors</a:t>
            </a:r>
            <a:endParaRPr lang="en-US" sz="1400" dirty="0">
              <a:solidFill>
                <a:prstClr val="black"/>
              </a:solidFill>
              <a:latin typeface="Times New Roman" pitchFamily="18" charset="0"/>
              <a:cs typeface="Times New Roman" pitchFamily="18" charset="0"/>
            </a:endParaRPr>
          </a:p>
        </p:txBody>
      </p:sp>
      <p:sp>
        <p:nvSpPr>
          <p:cNvPr id="3" name="TextBox 2"/>
          <p:cNvSpPr txBox="1"/>
          <p:nvPr/>
        </p:nvSpPr>
        <p:spPr>
          <a:xfrm>
            <a:off x="4472178" y="6488238"/>
            <a:ext cx="19050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Mechanical connector</a:t>
            </a:r>
            <a:endParaRPr lang="en-US" sz="1400" dirty="0">
              <a:solidFill>
                <a:prstClr val="black"/>
              </a:solidFill>
              <a:latin typeface="Calibri"/>
              <a:cs typeface="+mn-cs"/>
            </a:endParaRPr>
          </a:p>
        </p:txBody>
      </p:sp>
      <p:sp>
        <p:nvSpPr>
          <p:cNvPr id="9" name="TextBox 8"/>
          <p:cNvSpPr txBox="1"/>
          <p:nvPr/>
        </p:nvSpPr>
        <p:spPr>
          <a:xfrm>
            <a:off x="4743450" y="1280502"/>
            <a:ext cx="2552700" cy="584775"/>
          </a:xfrm>
          <a:prstGeom prst="rect">
            <a:avLst/>
          </a:prstGeom>
          <a:noFill/>
        </p:spPr>
        <p:txBody>
          <a:bodyPr wrap="square" rtlCol="0">
            <a:spAutoFit/>
          </a:bodyPr>
          <a:lstStyle/>
          <a:p>
            <a:pPr algn="ctr" fontAlgn="auto">
              <a:spcBef>
                <a:spcPts val="0"/>
              </a:spcBef>
              <a:spcAft>
                <a:spcPts val="0"/>
              </a:spcAft>
            </a:pPr>
            <a:r>
              <a:rPr lang="en-US" sz="1600" dirty="0" smtClean="0">
                <a:solidFill>
                  <a:srgbClr val="1F08C8"/>
                </a:solidFill>
                <a:latin typeface="Times New Roman" pitchFamily="18" charset="0"/>
                <a:cs typeface="Times New Roman" pitchFamily="18" charset="0"/>
              </a:rPr>
              <a:t>Connections/disconnections behind the </a:t>
            </a:r>
            <a:r>
              <a:rPr lang="en-US" sz="1400" dirty="0" smtClean="0">
                <a:solidFill>
                  <a:srgbClr val="1F08C8"/>
                </a:solidFill>
                <a:latin typeface="Times New Roman" pitchFamily="18" charset="0"/>
                <a:cs typeface="Times New Roman" pitchFamily="18" charset="0"/>
              </a:rPr>
              <a:t>HT</a:t>
            </a:r>
            <a:r>
              <a:rPr lang="en-US" sz="1600" dirty="0" smtClean="0">
                <a:solidFill>
                  <a:srgbClr val="1F08C8"/>
                </a:solidFill>
                <a:latin typeface="Times New Roman" pitchFamily="18" charset="0"/>
                <a:cs typeface="Times New Roman" pitchFamily="18" charset="0"/>
              </a:rPr>
              <a:t> shield</a:t>
            </a:r>
            <a:endParaRPr lang="en-US" sz="1600" dirty="0">
              <a:solidFill>
                <a:srgbClr val="1F08C8"/>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16" y="1256118"/>
            <a:ext cx="3649471" cy="503028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447" y="4577240"/>
            <a:ext cx="3505200" cy="1805178"/>
          </a:xfrm>
          <a:prstGeom prst="rect">
            <a:avLst/>
          </a:prstGeom>
        </p:spPr>
      </p:pic>
      <p:cxnSp>
        <p:nvCxnSpPr>
          <p:cNvPr id="20" name="Straight Arrow Connector 19"/>
          <p:cNvCxnSpPr/>
          <p:nvPr/>
        </p:nvCxnSpPr>
        <p:spPr>
          <a:xfrm flipV="1">
            <a:off x="5257800" y="5867400"/>
            <a:ext cx="685800" cy="63641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72200" y="6488853"/>
            <a:ext cx="19050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Shell lead</a:t>
            </a:r>
            <a:endParaRPr lang="en-US" sz="1400" dirty="0">
              <a:solidFill>
                <a:prstClr val="black"/>
              </a:solidFill>
              <a:latin typeface="Calibri"/>
              <a:cs typeface="+mn-cs"/>
            </a:endParaRPr>
          </a:p>
        </p:txBody>
      </p:sp>
      <p:cxnSp>
        <p:nvCxnSpPr>
          <p:cNvPr id="22" name="Straight Arrow Connector 21"/>
          <p:cNvCxnSpPr/>
          <p:nvPr/>
        </p:nvCxnSpPr>
        <p:spPr>
          <a:xfrm flipV="1">
            <a:off x="6553200" y="6096000"/>
            <a:ext cx="3048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2538" y="1256118"/>
            <a:ext cx="3952773" cy="3081186"/>
          </a:xfrm>
          <a:prstGeom prst="rect">
            <a:avLst/>
          </a:prstGeom>
        </p:spPr>
      </p:pic>
      <p:sp>
        <p:nvSpPr>
          <p:cNvPr id="26" name="Rectangle 25"/>
          <p:cNvSpPr/>
          <p:nvPr/>
        </p:nvSpPr>
        <p:spPr>
          <a:xfrm>
            <a:off x="2438400" y="5479830"/>
            <a:ext cx="1415287" cy="80657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a:stCxn id="26" idx="3"/>
          </p:cNvCxnSpPr>
          <p:nvPr/>
        </p:nvCxnSpPr>
        <p:spPr>
          <a:xfrm flipV="1">
            <a:off x="3853687" y="5181600"/>
            <a:ext cx="1556513" cy="7015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371600" y="2769280"/>
            <a:ext cx="1600200" cy="50732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71600" y="3276600"/>
            <a:ext cx="657351" cy="106070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028951" y="3962400"/>
            <a:ext cx="1704849" cy="37490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971800" y="2769280"/>
            <a:ext cx="762000" cy="119312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28800" y="1121918"/>
            <a:ext cx="1411734"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Shield block(W)</a:t>
            </a:r>
            <a:endParaRPr lang="en-US" sz="1400" dirty="0">
              <a:latin typeface="Times New Roman" pitchFamily="18" charset="0"/>
              <a:cs typeface="Times New Roman" pitchFamily="18" charset="0"/>
            </a:endParaRPr>
          </a:p>
        </p:txBody>
      </p:sp>
      <p:sp>
        <p:nvSpPr>
          <p:cNvPr id="42" name="TextBox 41"/>
          <p:cNvSpPr txBox="1"/>
          <p:nvPr/>
        </p:nvSpPr>
        <p:spPr>
          <a:xfrm>
            <a:off x="152400" y="4648200"/>
            <a:ext cx="19050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Vertical Stability </a:t>
            </a:r>
            <a:r>
              <a:rPr lang="en-US" sz="1400" dirty="0">
                <a:latin typeface="Times New Roman" pitchFamily="18" charset="0"/>
                <a:cs typeface="Times New Roman" pitchFamily="18" charset="0"/>
              </a:rPr>
              <a:t>S</a:t>
            </a:r>
            <a:r>
              <a:rPr lang="en-US" sz="1400" dirty="0" smtClean="0">
                <a:latin typeface="Times New Roman" pitchFamily="18" charset="0"/>
                <a:cs typeface="Times New Roman" pitchFamily="18" charset="0"/>
              </a:rPr>
              <a:t>hell </a:t>
            </a:r>
          </a:p>
          <a:p>
            <a:r>
              <a:rPr lang="en-US" sz="1400" dirty="0" smtClean="0">
                <a:latin typeface="Times New Roman" pitchFamily="18" charset="0"/>
                <a:cs typeface="Times New Roman" pitchFamily="18" charset="0"/>
              </a:rPr>
              <a:t>       (4 cm W)</a:t>
            </a:r>
            <a:endParaRPr lang="en-US" sz="1400" dirty="0">
              <a:latin typeface="Times New Roman" pitchFamily="18" charset="0"/>
              <a:cs typeface="Times New Roman" pitchFamily="18" charset="0"/>
            </a:endParaRPr>
          </a:p>
        </p:txBody>
      </p:sp>
      <p:cxnSp>
        <p:nvCxnSpPr>
          <p:cNvPr id="44" name="Straight Arrow Connector 43"/>
          <p:cNvCxnSpPr/>
          <p:nvPr/>
        </p:nvCxnSpPr>
        <p:spPr>
          <a:xfrm flipH="1">
            <a:off x="990600" y="1256118"/>
            <a:ext cx="838200" cy="115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600200" y="4038601"/>
            <a:ext cx="981201" cy="6095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819400" y="1371601"/>
            <a:ext cx="17526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latin typeface="Times New Roman" pitchFamily="18" charset="0"/>
                <a:cs typeface="Times New Roman" pitchFamily="18" charset="0"/>
              </a:rPr>
              <a:t>Joints for electric contact (pressure-jointed or sliding joint like ARIES-ST)</a:t>
            </a:r>
            <a:endParaRPr lang="en-US" sz="1600" dirty="0">
              <a:latin typeface="Times New Roman" pitchFamily="18" charset="0"/>
              <a:cs typeface="Times New Roman" pitchFamily="18" charset="0"/>
            </a:endParaRPr>
          </a:p>
        </p:txBody>
      </p:sp>
      <p:cxnSp>
        <p:nvCxnSpPr>
          <p:cNvPr id="51" name="Straight Arrow Connector 50"/>
          <p:cNvCxnSpPr/>
          <p:nvPr/>
        </p:nvCxnSpPr>
        <p:spPr>
          <a:xfrm>
            <a:off x="4408932" y="2129876"/>
            <a:ext cx="3515868" cy="666835"/>
          </a:xfrm>
          <a:prstGeom prst="straightConnector1">
            <a:avLst/>
          </a:prstGeom>
          <a:ln w="25400">
            <a:solidFill>
              <a:srgbClr val="1F08C8"/>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90900" y="2716623"/>
            <a:ext cx="13716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Shield block</a:t>
            </a:r>
          </a:p>
          <a:p>
            <a:r>
              <a:rPr lang="en-US" sz="1400" dirty="0" smtClean="0">
                <a:latin typeface="Times New Roman" pitchFamily="18" charset="0"/>
                <a:cs typeface="Times New Roman" pitchFamily="18" charset="0"/>
              </a:rPr>
              <a:t>(W or WC)</a:t>
            </a:r>
            <a:endParaRPr lang="en-US" sz="1400" dirty="0">
              <a:latin typeface="Times New Roman" pitchFamily="18" charset="0"/>
              <a:cs typeface="Times New Roman" pitchFamily="18" charset="0"/>
            </a:endParaRPr>
          </a:p>
        </p:txBody>
      </p:sp>
      <p:cxnSp>
        <p:nvCxnSpPr>
          <p:cNvPr id="57" name="Straight Arrow Connector 56"/>
          <p:cNvCxnSpPr/>
          <p:nvPr/>
        </p:nvCxnSpPr>
        <p:spPr>
          <a:xfrm flipH="1">
            <a:off x="3048000" y="3173215"/>
            <a:ext cx="685800" cy="33198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5800" y="2930167"/>
            <a:ext cx="19050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rPr>
              <a:t>OB-I</a:t>
            </a:r>
            <a:endParaRPr lang="en-US" sz="1400" dirty="0">
              <a:solidFill>
                <a:prstClr val="black"/>
              </a:solidFill>
              <a:latin typeface="Calibri"/>
              <a:cs typeface="+mn-cs"/>
            </a:endParaRPr>
          </a:p>
        </p:txBody>
      </p:sp>
      <p:sp>
        <p:nvSpPr>
          <p:cNvPr id="30" name="TextBox 29"/>
          <p:cNvSpPr txBox="1"/>
          <p:nvPr/>
        </p:nvSpPr>
        <p:spPr>
          <a:xfrm>
            <a:off x="703832" y="3235934"/>
            <a:ext cx="19050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rPr>
              <a:t>OB-II</a:t>
            </a:r>
            <a:endParaRPr lang="en-US" sz="1400" dirty="0">
              <a:solidFill>
                <a:prstClr val="black"/>
              </a:solidFill>
              <a:latin typeface="Calibri"/>
              <a:cs typeface="+mn-cs"/>
            </a:endParaRPr>
          </a:p>
        </p:txBody>
      </p:sp>
      <p:cxnSp>
        <p:nvCxnSpPr>
          <p:cNvPr id="5" name="Straight Arrow Connector 4"/>
          <p:cNvCxnSpPr/>
          <p:nvPr/>
        </p:nvCxnSpPr>
        <p:spPr>
          <a:xfrm flipV="1">
            <a:off x="609600" y="2590800"/>
            <a:ext cx="528700" cy="387433"/>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90600" y="2590800"/>
            <a:ext cx="838200" cy="685800"/>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4350" y="5369040"/>
            <a:ext cx="19050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Structural Ring</a:t>
            </a:r>
          </a:p>
        </p:txBody>
      </p:sp>
      <p:cxnSp>
        <p:nvCxnSpPr>
          <p:cNvPr id="13" name="Straight Arrow Connector 12"/>
          <p:cNvCxnSpPr/>
          <p:nvPr/>
        </p:nvCxnSpPr>
        <p:spPr>
          <a:xfrm flipV="1">
            <a:off x="1700275" y="4724400"/>
            <a:ext cx="1804925" cy="798528"/>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5"/>
          </p:nvPr>
        </p:nvSpPr>
        <p:spPr/>
        <p:txBody>
          <a:bodyPr/>
          <a:lstStyle/>
          <a:p>
            <a:fld id="{4DF35A93-AD43-45F4-B7C3-4F8DC2F240E4}" type="slidenum">
              <a:rPr lang="en-US" smtClean="0"/>
              <a:t>14</a:t>
            </a:fld>
            <a:endParaRPr lang="en-US" dirty="0"/>
          </a:p>
        </p:txBody>
      </p:sp>
      <p:sp>
        <p:nvSpPr>
          <p:cNvPr id="16" name="Right Arrow 15"/>
          <p:cNvSpPr/>
          <p:nvPr/>
        </p:nvSpPr>
        <p:spPr>
          <a:xfrm>
            <a:off x="3695700" y="3771259"/>
            <a:ext cx="936243" cy="191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4973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5800" y="152400"/>
            <a:ext cx="78486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auto">
              <a:spcBef>
                <a:spcPts val="0"/>
              </a:spcBef>
              <a:spcAft>
                <a:spcPts val="0"/>
              </a:spcAft>
            </a:pPr>
            <a:r>
              <a:rPr lang="en-US" sz="2800" b="1" dirty="0" smtClean="0">
                <a:solidFill>
                  <a:prstClr val="black"/>
                </a:solidFill>
                <a:latin typeface="Times New Roman" pitchFamily="18" charset="0"/>
                <a:cs typeface="Times New Roman" pitchFamily="18" charset="0"/>
              </a:rPr>
              <a:t>Toroidal Electrical Connections of the Vertical Stability Shells (Adding details)</a:t>
            </a:r>
            <a:endParaRPr lang="en-US" sz="28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04737"/>
            <a:ext cx="2743200" cy="4863831"/>
          </a:xfrm>
          <a:prstGeom prst="rect">
            <a:avLst/>
          </a:prstGeom>
        </p:spPr>
      </p:pic>
      <p:sp>
        <p:nvSpPr>
          <p:cNvPr id="28" name="TextBox 27"/>
          <p:cNvSpPr txBox="1"/>
          <p:nvPr/>
        </p:nvSpPr>
        <p:spPr>
          <a:xfrm>
            <a:off x="0" y="2163044"/>
            <a:ext cx="19050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Vertical Stability shell </a:t>
            </a:r>
          </a:p>
          <a:p>
            <a:r>
              <a:rPr lang="en-US" sz="1400" dirty="0" smtClean="0">
                <a:latin typeface="Times New Roman" pitchFamily="18" charset="0"/>
                <a:cs typeface="Times New Roman" pitchFamily="18" charset="0"/>
              </a:rPr>
              <a:t>       (4 cm W)</a:t>
            </a:r>
            <a:endParaRPr lang="en-US" sz="1400" dirty="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1371600"/>
            <a:ext cx="4610498" cy="3308032"/>
          </a:xfrm>
          <a:prstGeom prst="rect">
            <a:avLst/>
          </a:prstGeom>
          <a:ln w="12700">
            <a:solidFill>
              <a:srgbClr val="FFFFFF"/>
            </a:solidFill>
          </a:ln>
        </p:spPr>
      </p:pic>
      <p:cxnSp>
        <p:nvCxnSpPr>
          <p:cNvPr id="7" name="Straight Connector 6"/>
          <p:cNvCxnSpPr/>
          <p:nvPr/>
        </p:nvCxnSpPr>
        <p:spPr>
          <a:xfrm>
            <a:off x="1219200" y="3200400"/>
            <a:ext cx="17526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3200400"/>
            <a:ext cx="0" cy="838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4038600"/>
            <a:ext cx="17526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19200" y="3200400"/>
            <a:ext cx="0" cy="838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2971800" y="3619500"/>
            <a:ext cx="5334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819400" y="2424654"/>
            <a:ext cx="19050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Vertical Stability </a:t>
            </a:r>
          </a:p>
          <a:p>
            <a:r>
              <a:rPr lang="en-US" sz="1400" dirty="0" smtClean="0">
                <a:latin typeface="Times New Roman" pitchFamily="18" charset="0"/>
                <a:cs typeface="Times New Roman" pitchFamily="18" charset="0"/>
              </a:rPr>
              <a:t>shell (4 cm W)</a:t>
            </a:r>
            <a:endParaRPr lang="en-US" sz="1400" dirty="0">
              <a:latin typeface="Times New Roman" pitchFamily="18" charset="0"/>
              <a:cs typeface="Times New Roman" pitchFamily="18" charset="0"/>
            </a:endParaRPr>
          </a:p>
        </p:txBody>
      </p:sp>
      <p:cxnSp>
        <p:nvCxnSpPr>
          <p:cNvPr id="30" name="Straight Arrow Connector 29"/>
          <p:cNvCxnSpPr/>
          <p:nvPr/>
        </p:nvCxnSpPr>
        <p:spPr>
          <a:xfrm>
            <a:off x="3581400" y="2895600"/>
            <a:ext cx="1447800" cy="533400"/>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91734" y="1106507"/>
            <a:ext cx="3067050" cy="307777"/>
          </a:xfrm>
          <a:prstGeom prst="rect">
            <a:avLst/>
          </a:prstGeom>
          <a:noFill/>
        </p:spPr>
        <p:txBody>
          <a:bodyPr wrap="square" rtlCol="0">
            <a:spAutoFit/>
          </a:bodyPr>
          <a:lstStyle/>
          <a:p>
            <a:r>
              <a:rPr lang="en-US" sz="1400" dirty="0" smtClean="0"/>
              <a:t>Wedge Shaped WC or W Block</a:t>
            </a:r>
            <a:endParaRPr lang="en-US" sz="1400" dirty="0"/>
          </a:p>
        </p:txBody>
      </p:sp>
      <p:cxnSp>
        <p:nvCxnSpPr>
          <p:cNvPr id="35" name="Straight Arrow Connector 34"/>
          <p:cNvCxnSpPr/>
          <p:nvPr/>
        </p:nvCxnSpPr>
        <p:spPr>
          <a:xfrm>
            <a:off x="6858000" y="1524000"/>
            <a:ext cx="80581" cy="1981200"/>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467600" y="4525743"/>
            <a:ext cx="1485900" cy="307777"/>
          </a:xfrm>
          <a:prstGeom prst="rect">
            <a:avLst/>
          </a:prstGeom>
          <a:noFill/>
        </p:spPr>
        <p:txBody>
          <a:bodyPr wrap="square" rtlCol="0">
            <a:spAutoFit/>
          </a:bodyPr>
          <a:lstStyle/>
          <a:p>
            <a:r>
              <a:rPr lang="en-US" sz="1400" dirty="0" smtClean="0"/>
              <a:t>Cu Interlayer</a:t>
            </a:r>
            <a:endParaRPr lang="en-US" sz="1400" dirty="0"/>
          </a:p>
        </p:txBody>
      </p:sp>
      <p:cxnSp>
        <p:nvCxnSpPr>
          <p:cNvPr id="45" name="Straight Arrow Connector 44"/>
          <p:cNvCxnSpPr/>
          <p:nvPr/>
        </p:nvCxnSpPr>
        <p:spPr>
          <a:xfrm flipH="1" flipV="1">
            <a:off x="6781800" y="3553970"/>
            <a:ext cx="762000" cy="990598"/>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4085" y="6172200"/>
            <a:ext cx="3588569" cy="523220"/>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Times New Roman" pitchFamily="18" charset="0"/>
                <a:cs typeface="Times New Roman" pitchFamily="18" charset="0"/>
              </a:rPr>
              <a:t>Layout of the stability shell connection between neighboring sectors</a:t>
            </a:r>
            <a:endParaRPr lang="en-US" sz="1400" dirty="0">
              <a:solidFill>
                <a:prstClr val="black"/>
              </a:solidFill>
              <a:latin typeface="Times New Roman" pitchFamily="18" charset="0"/>
              <a:cs typeface="Times New Roman" pitchFamily="18" charset="0"/>
            </a:endParaRPr>
          </a:p>
        </p:txBody>
      </p:sp>
      <p:sp>
        <p:nvSpPr>
          <p:cNvPr id="56" name="TextBox 55"/>
          <p:cNvSpPr txBox="1"/>
          <p:nvPr/>
        </p:nvSpPr>
        <p:spPr>
          <a:xfrm>
            <a:off x="3124598" y="4826604"/>
            <a:ext cx="4991100" cy="2031325"/>
          </a:xfrm>
          <a:prstGeom prst="rect">
            <a:avLst/>
          </a:prstGeom>
          <a:noFill/>
        </p:spPr>
        <p:txBody>
          <a:bodyPr wrap="square" rtlCol="0">
            <a:spAutoFit/>
          </a:bodyPr>
          <a:lstStyle/>
          <a:p>
            <a:pPr marL="285750" indent="-285750" algn="just">
              <a:buFont typeface="Wingdings" pitchFamily="2" charset="2"/>
              <a:buChar char="Ø"/>
            </a:pPr>
            <a:r>
              <a:rPr lang="en-US" sz="1400" dirty="0" smtClean="0"/>
              <a:t>Inserting a wedge-shaped conducting block into the gap</a:t>
            </a:r>
          </a:p>
          <a:p>
            <a:pPr marL="285750" indent="-285750" algn="just">
              <a:buFont typeface="Wingdings" pitchFamily="2" charset="2"/>
              <a:buChar char="Ø"/>
            </a:pPr>
            <a:r>
              <a:rPr lang="en-US" sz="1400" dirty="0"/>
              <a:t>A</a:t>
            </a:r>
            <a:r>
              <a:rPr lang="en-US" sz="1400" dirty="0" smtClean="0"/>
              <a:t>pplying mechanically high contact pressure to ensure sufficiently high electrical conductance  by strong screws at the backside of the structural ring.</a:t>
            </a:r>
          </a:p>
          <a:p>
            <a:pPr marL="285750" indent="-285750" algn="just">
              <a:buFont typeface="Wingdings" pitchFamily="2" charset="2"/>
              <a:buChar char="Ø"/>
            </a:pPr>
            <a:r>
              <a:rPr lang="en-US" sz="1400" dirty="0" smtClean="0"/>
              <a:t>Using W or WC as material for wedge-shaped block in order to combine high electric conductance, allowing high temperature operation, and excellent neutron shielding to minimize gap streaming. </a:t>
            </a:r>
            <a:endParaRPr lang="en-US" sz="1400" dirty="0"/>
          </a:p>
        </p:txBody>
      </p:sp>
      <p:sp>
        <p:nvSpPr>
          <p:cNvPr id="67" name="Slide Number Placeholder 66"/>
          <p:cNvSpPr>
            <a:spLocks noGrp="1"/>
          </p:cNvSpPr>
          <p:nvPr>
            <p:ph type="sldNum" sz="quarter" idx="15"/>
          </p:nvPr>
        </p:nvSpPr>
        <p:spPr/>
        <p:txBody>
          <a:bodyPr/>
          <a:lstStyle/>
          <a:p>
            <a:fld id="{4DF35A93-AD43-45F4-B7C3-4F8DC2F240E4}" type="slidenum">
              <a:rPr lang="en-US" smtClean="0"/>
              <a:t>15</a:t>
            </a:fld>
            <a:endParaRPr lang="en-US" dirty="0"/>
          </a:p>
        </p:txBody>
      </p:sp>
    </p:spTree>
    <p:extLst>
      <p:ext uri="{BB962C8B-B14F-4D97-AF65-F5344CB8AC3E}">
        <p14:creationId xmlns:p14="http://schemas.microsoft.com/office/powerpoint/2010/main" val="4123938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5800" y="152400"/>
            <a:ext cx="7848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auto">
              <a:spcBef>
                <a:spcPts val="0"/>
              </a:spcBef>
              <a:spcAft>
                <a:spcPts val="0"/>
              </a:spcAft>
            </a:pPr>
            <a:r>
              <a:rPr lang="en-US" sz="3600" b="1" dirty="0" smtClean="0">
                <a:solidFill>
                  <a:prstClr val="black"/>
                </a:solidFill>
                <a:latin typeface="Times New Roman" pitchFamily="18" charset="0"/>
                <a:cs typeface="Times New Roman" pitchFamily="18" charset="0"/>
              </a:rPr>
              <a:t>Summery</a:t>
            </a:r>
            <a:endParaRPr lang="en-US" sz="3600" b="1" dirty="0">
              <a:solidFill>
                <a:prstClr val="black"/>
              </a:solidFill>
              <a:latin typeface="Times New Roman" pitchFamily="18" charset="0"/>
              <a:cs typeface="Times New Roman" pitchFamily="18" charset="0"/>
            </a:endParaRPr>
          </a:p>
        </p:txBody>
      </p:sp>
      <p:sp>
        <p:nvSpPr>
          <p:cNvPr id="56" name="TextBox 55"/>
          <p:cNvSpPr txBox="1"/>
          <p:nvPr/>
        </p:nvSpPr>
        <p:spPr>
          <a:xfrm>
            <a:off x="381000" y="990600"/>
            <a:ext cx="8153400" cy="1661993"/>
          </a:xfrm>
          <a:prstGeom prst="rect">
            <a:avLst/>
          </a:prstGeom>
          <a:noFill/>
        </p:spPr>
        <p:txBody>
          <a:bodyPr wrap="square" rtlCol="0">
            <a:spAutoFit/>
          </a:bodyPr>
          <a:lstStyle/>
          <a:p>
            <a:pPr marL="285750" indent="-285750" algn="just">
              <a:buFont typeface="Wingdings" pitchFamily="2" charset="2"/>
              <a:buChar char="Ø"/>
            </a:pPr>
            <a:r>
              <a:rPr lang="en-US" dirty="0" smtClean="0"/>
              <a:t>ARIES-ACT1 power core configuration has been updated, including</a:t>
            </a:r>
          </a:p>
          <a:p>
            <a:pPr marL="742950" lvl="1" indent="-285750" algn="just">
              <a:buFont typeface="Wingdings" pitchFamily="2" charset="2"/>
              <a:buChar char="ü"/>
            </a:pPr>
            <a:r>
              <a:rPr lang="en-US" sz="1400" dirty="0" smtClean="0"/>
              <a:t>New PF coil sets</a:t>
            </a:r>
          </a:p>
          <a:p>
            <a:pPr marL="742950" lvl="1" indent="-285750" algn="just">
              <a:buFont typeface="Wingdings" pitchFamily="2" charset="2"/>
              <a:buChar char="ü"/>
            </a:pPr>
            <a:r>
              <a:rPr lang="en-US" sz="1400" dirty="0" smtClean="0"/>
              <a:t>Layout of vacuum pumping ducts</a:t>
            </a:r>
          </a:p>
          <a:p>
            <a:pPr marL="742950" lvl="1" indent="-285750" algn="just">
              <a:buFont typeface="Wingdings" pitchFamily="2" charset="2"/>
              <a:buChar char="ü"/>
            </a:pPr>
            <a:r>
              <a:rPr lang="en-US" sz="1400" dirty="0"/>
              <a:t>L</a:t>
            </a:r>
            <a:r>
              <a:rPr lang="en-US" sz="1400" dirty="0" smtClean="0"/>
              <a:t>auncher system</a:t>
            </a:r>
          </a:p>
          <a:p>
            <a:pPr marL="742950" lvl="1" indent="-285750" algn="just">
              <a:buFont typeface="Wingdings" pitchFamily="2" charset="2"/>
              <a:buChar char="ü"/>
            </a:pPr>
            <a:r>
              <a:rPr lang="en-US" sz="1400" dirty="0" smtClean="0"/>
              <a:t>LiPb manifolds (Christina)</a:t>
            </a:r>
          </a:p>
          <a:p>
            <a:pPr marL="285750" indent="-285750" algn="just">
              <a:buFont typeface="Wingdings" pitchFamily="2" charset="2"/>
              <a:buChar char="Ø"/>
            </a:pPr>
            <a:endParaRPr lang="en-US" sz="1400" dirty="0" smtClean="0"/>
          </a:p>
          <a:p>
            <a:pPr marL="285750" indent="-285750" algn="just">
              <a:buFont typeface="Wingdings" pitchFamily="2" charset="2"/>
              <a:buChar char="Ø"/>
            </a:pPr>
            <a:r>
              <a:rPr lang="en-US" sz="1400" dirty="0" smtClean="0"/>
              <a:t>All CAD figures on the ARIES Web site will be updated soon.</a:t>
            </a:r>
          </a:p>
        </p:txBody>
      </p:sp>
      <p:sp>
        <p:nvSpPr>
          <p:cNvPr id="67" name="Slide Number Placeholder 66"/>
          <p:cNvSpPr>
            <a:spLocks noGrp="1"/>
          </p:cNvSpPr>
          <p:nvPr>
            <p:ph type="sldNum" sz="quarter" idx="15"/>
          </p:nvPr>
        </p:nvSpPr>
        <p:spPr/>
        <p:txBody>
          <a:bodyPr/>
          <a:lstStyle/>
          <a:p>
            <a:fld id="{4DF35A93-AD43-45F4-B7C3-4F8DC2F240E4}" type="slidenum">
              <a:rPr lang="en-US" smtClean="0"/>
              <a:t>16</a:t>
            </a:fld>
            <a:endParaRPr lang="en-US" dirty="0"/>
          </a:p>
        </p:txBody>
      </p:sp>
    </p:spTree>
    <p:extLst>
      <p:ext uri="{BB962C8B-B14F-4D97-AF65-F5344CB8AC3E}">
        <p14:creationId xmlns:p14="http://schemas.microsoft.com/office/powerpoint/2010/main" val="413856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10668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600" b="1" dirty="0" smtClean="0">
                <a:latin typeface="Times New Roman" pitchFamily="18" charset="0"/>
                <a:cs typeface="Times New Roman" pitchFamily="18" charset="0"/>
              </a:rPr>
              <a:t>Tasks and Assignments from Last ARIES Project Meeting  </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4DF35A93-AD43-45F4-B7C3-4F8DC2F240E4}" type="slidenum">
              <a:rPr lang="en-US" smtClean="0"/>
              <a:t>2</a:t>
            </a:fld>
            <a:endParaRPr lang="en-US" dirty="0"/>
          </a:p>
        </p:txBody>
      </p:sp>
      <p:sp>
        <p:nvSpPr>
          <p:cNvPr id="7" name="Rectangle 6"/>
          <p:cNvSpPr/>
          <p:nvPr/>
        </p:nvSpPr>
        <p:spPr>
          <a:xfrm>
            <a:off x="152400" y="5562600"/>
            <a:ext cx="8001000" cy="646331"/>
          </a:xfrm>
          <a:prstGeom prst="rect">
            <a:avLst/>
          </a:prstGeom>
        </p:spPr>
        <p:txBody>
          <a:bodyPr wrap="square">
            <a:spAutoFit/>
          </a:bodyPr>
          <a:lstStyle/>
          <a:p>
            <a:endParaRPr lang="en-US" dirty="0" smtClean="0"/>
          </a:p>
          <a:p>
            <a:endParaRPr lang="en-US" dirty="0"/>
          </a:p>
        </p:txBody>
      </p:sp>
      <p:sp>
        <p:nvSpPr>
          <p:cNvPr id="3" name="TextBox 2"/>
          <p:cNvSpPr txBox="1"/>
          <p:nvPr/>
        </p:nvSpPr>
        <p:spPr>
          <a:xfrm>
            <a:off x="234696" y="1371600"/>
            <a:ext cx="8382000" cy="2416046"/>
          </a:xfrm>
          <a:prstGeom prst="rect">
            <a:avLst/>
          </a:prstGeom>
          <a:noFill/>
        </p:spPr>
        <p:txBody>
          <a:bodyPr wrap="square" rtlCol="0">
            <a:spAutoFit/>
          </a:bodyPr>
          <a:lstStyle/>
          <a:p>
            <a:pPr marL="742950" lvl="1" indent="-285750">
              <a:spcAft>
                <a:spcPts val="600"/>
              </a:spcAft>
              <a:buFont typeface="Wingdings" pitchFamily="2" charset="2"/>
              <a:buChar char="ü"/>
            </a:pPr>
            <a:r>
              <a:rPr lang="en-US" dirty="0" smtClean="0"/>
              <a:t>Layout of the vacuum pumping ducts</a:t>
            </a:r>
          </a:p>
          <a:p>
            <a:pPr marL="742950" lvl="1" indent="-285750">
              <a:spcAft>
                <a:spcPts val="600"/>
              </a:spcAft>
              <a:buFont typeface="Wingdings" pitchFamily="2" charset="2"/>
              <a:buChar char="ü"/>
            </a:pPr>
            <a:r>
              <a:rPr lang="en-US" dirty="0" smtClean="0"/>
              <a:t>PF </a:t>
            </a:r>
            <a:r>
              <a:rPr lang="en-US" dirty="0"/>
              <a:t>coil </a:t>
            </a:r>
            <a:r>
              <a:rPr lang="en-US" dirty="0" smtClean="0"/>
              <a:t>sets</a:t>
            </a:r>
          </a:p>
          <a:p>
            <a:pPr marL="742950" lvl="1" indent="-285750">
              <a:spcAft>
                <a:spcPts val="600"/>
              </a:spcAft>
              <a:buFont typeface="Wingdings" pitchFamily="2" charset="2"/>
              <a:buChar char="ü"/>
            </a:pPr>
            <a:r>
              <a:rPr lang="en-US" dirty="0" smtClean="0"/>
              <a:t>Shield blocks in the front of the port</a:t>
            </a:r>
          </a:p>
          <a:p>
            <a:pPr marL="742950" lvl="1" indent="-285750">
              <a:spcAft>
                <a:spcPts val="600"/>
              </a:spcAft>
              <a:buFont typeface="Wingdings" pitchFamily="2" charset="2"/>
              <a:buChar char="ü"/>
            </a:pPr>
            <a:r>
              <a:rPr lang="en-US" dirty="0" smtClean="0"/>
              <a:t>Integration </a:t>
            </a:r>
            <a:r>
              <a:rPr lang="en-US" dirty="0"/>
              <a:t>of lower hybrid CD launcher </a:t>
            </a:r>
            <a:r>
              <a:rPr lang="en-US" dirty="0" smtClean="0"/>
              <a:t>into </a:t>
            </a:r>
            <a:r>
              <a:rPr lang="en-US" dirty="0"/>
              <a:t>the ACT1 power core sector</a:t>
            </a:r>
          </a:p>
          <a:p>
            <a:pPr marL="742950" lvl="1" indent="-285750">
              <a:spcAft>
                <a:spcPts val="600"/>
              </a:spcAft>
              <a:buFont typeface="Wingdings" pitchFamily="2" charset="2"/>
              <a:buChar char="ü"/>
            </a:pPr>
            <a:r>
              <a:rPr lang="en-US" dirty="0" smtClean="0"/>
              <a:t>Integration of the LiPb manifolds</a:t>
            </a:r>
          </a:p>
          <a:p>
            <a:pPr marL="742950" lvl="1" indent="-285750">
              <a:spcAft>
                <a:spcPts val="600"/>
              </a:spcAft>
              <a:buFont typeface="Wingdings" pitchFamily="2" charset="2"/>
              <a:buChar char="ü"/>
            </a:pPr>
            <a:r>
              <a:rPr lang="en-US" dirty="0" smtClean="0"/>
              <a:t>Toroidal electrical connection of vertical stability shells</a:t>
            </a:r>
          </a:p>
        </p:txBody>
      </p:sp>
    </p:spTree>
    <p:extLst>
      <p:ext uri="{BB962C8B-B14F-4D97-AF65-F5344CB8AC3E}">
        <p14:creationId xmlns:p14="http://schemas.microsoft.com/office/powerpoint/2010/main" val="3989478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7620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000" b="1" dirty="0" smtClean="0"/>
              <a:t>ITER Torus Pumping System</a:t>
            </a:r>
            <a:endParaRPr lang="en-US" sz="4000" b="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4DF35A93-AD43-45F4-B7C3-4F8DC2F240E4}" type="slidenum">
              <a:rPr lang="en-US" smtClean="0"/>
              <a:t>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017003"/>
            <a:ext cx="5985100" cy="3218687"/>
          </a:xfrm>
          <a:prstGeom prst="rect">
            <a:avLst/>
          </a:prstGeom>
        </p:spPr>
      </p:pic>
      <p:sp>
        <p:nvSpPr>
          <p:cNvPr id="7" name="Rectangle 6"/>
          <p:cNvSpPr/>
          <p:nvPr/>
        </p:nvSpPr>
        <p:spPr>
          <a:xfrm>
            <a:off x="228600" y="6189879"/>
            <a:ext cx="8458200" cy="584775"/>
          </a:xfrm>
          <a:prstGeom prst="rect">
            <a:avLst/>
          </a:prstGeom>
        </p:spPr>
        <p:txBody>
          <a:bodyPr wrap="square">
            <a:spAutoFit/>
          </a:bodyPr>
          <a:lstStyle/>
          <a:p>
            <a:r>
              <a:rPr lang="en-US" sz="1600" dirty="0"/>
              <a:t>Cartoon (not to scale) of the torus pumping system showing the</a:t>
            </a:r>
          </a:p>
          <a:p>
            <a:r>
              <a:rPr lang="en-US" sz="1600" dirty="0"/>
              <a:t>cryopumps and divertor ring and foreline manifold connection to </a:t>
            </a:r>
            <a:r>
              <a:rPr lang="en-US" sz="1600" dirty="0" smtClean="0"/>
              <a:t>the roughing </a:t>
            </a:r>
            <a:r>
              <a:rPr lang="en-US" sz="1600" dirty="0"/>
              <a:t>pumps.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03" y="2895600"/>
            <a:ext cx="2257554" cy="1643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313" y="4133088"/>
            <a:ext cx="2842173" cy="190514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0" y="4114800"/>
            <a:ext cx="2514600" cy="1932709"/>
          </a:xfrm>
          <a:prstGeom prst="rect">
            <a:avLst/>
          </a:prstGeom>
        </p:spPr>
      </p:pic>
      <p:sp>
        <p:nvSpPr>
          <p:cNvPr id="12" name="Rectangle 11"/>
          <p:cNvSpPr/>
          <p:nvPr/>
        </p:nvSpPr>
        <p:spPr>
          <a:xfrm>
            <a:off x="6847332" y="5443900"/>
            <a:ext cx="2193229" cy="461665"/>
          </a:xfrm>
          <a:prstGeom prst="rect">
            <a:avLst/>
          </a:prstGeom>
        </p:spPr>
        <p:txBody>
          <a:bodyPr wrap="none">
            <a:spAutoFit/>
          </a:bodyPr>
          <a:lstStyle/>
          <a:p>
            <a:r>
              <a:rPr lang="en-US" sz="1200" b="1" dirty="0"/>
              <a:t>ITER 1:1 scale </a:t>
            </a:r>
            <a:r>
              <a:rPr lang="en-US" sz="1200" b="1" dirty="0" smtClean="0"/>
              <a:t>prototype </a:t>
            </a:r>
          </a:p>
          <a:p>
            <a:r>
              <a:rPr lang="en-US" sz="1200" b="1" dirty="0" smtClean="0"/>
              <a:t>torus </a:t>
            </a:r>
            <a:r>
              <a:rPr lang="en-US" sz="1200" b="1" dirty="0"/>
              <a:t>cryopump</a:t>
            </a:r>
          </a:p>
        </p:txBody>
      </p:sp>
      <p:sp>
        <p:nvSpPr>
          <p:cNvPr id="13" name="TextBox 12"/>
          <p:cNvSpPr txBox="1"/>
          <p:nvPr/>
        </p:nvSpPr>
        <p:spPr>
          <a:xfrm>
            <a:off x="133689" y="1066800"/>
            <a:ext cx="3268301" cy="1600438"/>
          </a:xfrm>
          <a:prstGeom prst="rect">
            <a:avLst/>
          </a:prstGeom>
          <a:noFill/>
        </p:spPr>
        <p:txBody>
          <a:bodyPr wrap="square" rtlCol="0">
            <a:spAutoFit/>
          </a:bodyPr>
          <a:lstStyle/>
          <a:p>
            <a:r>
              <a:rPr lang="en-US" sz="1400" dirty="0" smtClean="0"/>
              <a:t>ITER has three high vacuum systems:</a:t>
            </a:r>
          </a:p>
          <a:p>
            <a:pPr marL="285750" indent="-285750">
              <a:buFont typeface="Wingdings" pitchFamily="2" charset="2"/>
              <a:buChar char="§"/>
            </a:pPr>
            <a:r>
              <a:rPr lang="en-US" sz="1400" dirty="0" smtClean="0"/>
              <a:t>Torus(primary vacuum system): 1350 m</a:t>
            </a:r>
            <a:r>
              <a:rPr lang="en-US" sz="1400" baseline="30000" dirty="0" smtClean="0"/>
              <a:t>3</a:t>
            </a:r>
            <a:r>
              <a:rPr lang="en-US" sz="1400" dirty="0" smtClean="0"/>
              <a:t>,</a:t>
            </a:r>
            <a:r>
              <a:rPr lang="en-US" sz="1400" baseline="30000" dirty="0" smtClean="0"/>
              <a:t> </a:t>
            </a:r>
            <a:r>
              <a:rPr lang="en-US" sz="1400" dirty="0" smtClean="0"/>
              <a:t>8 cryopumps, 4 torus pumping ducts</a:t>
            </a:r>
          </a:p>
          <a:p>
            <a:pPr marL="285750" indent="-285750">
              <a:buFont typeface="Wingdings" pitchFamily="2" charset="2"/>
              <a:buChar char="§"/>
            </a:pPr>
            <a:r>
              <a:rPr lang="en-US" sz="1400" dirty="0" smtClean="0"/>
              <a:t>Cryostat: 8400 m</a:t>
            </a:r>
            <a:r>
              <a:rPr lang="en-US" sz="1400" baseline="30000" dirty="0" smtClean="0"/>
              <a:t>3</a:t>
            </a:r>
            <a:r>
              <a:rPr lang="en-US" sz="1400" dirty="0" smtClean="0"/>
              <a:t>,</a:t>
            </a:r>
            <a:r>
              <a:rPr lang="en-US" sz="1400" baseline="30000" dirty="0" smtClean="0"/>
              <a:t> </a:t>
            </a:r>
            <a:r>
              <a:rPr lang="en-US" sz="1400" dirty="0" smtClean="0"/>
              <a:t>4 cryopumps</a:t>
            </a:r>
          </a:p>
          <a:p>
            <a:pPr marL="285750" indent="-285750">
              <a:buFont typeface="Wingdings" pitchFamily="2" charset="2"/>
              <a:buChar char="§"/>
            </a:pPr>
            <a:r>
              <a:rPr lang="en-US" sz="1400" dirty="0" smtClean="0"/>
              <a:t>NBI: 570 m</a:t>
            </a:r>
            <a:r>
              <a:rPr lang="en-US" sz="1400" baseline="30000" dirty="0" smtClean="0"/>
              <a:t>3</a:t>
            </a:r>
            <a:r>
              <a:rPr lang="en-US" sz="1400" dirty="0" smtClean="0"/>
              <a:t>, 2 cryopumps</a:t>
            </a:r>
          </a:p>
        </p:txBody>
      </p:sp>
      <p:cxnSp>
        <p:nvCxnSpPr>
          <p:cNvPr id="15" name="Straight Arrow Connector 14"/>
          <p:cNvCxnSpPr/>
          <p:nvPr/>
        </p:nvCxnSpPr>
        <p:spPr>
          <a:xfrm flipH="1">
            <a:off x="2209800" y="3200400"/>
            <a:ext cx="1371600" cy="228600"/>
          </a:xfrm>
          <a:prstGeom prst="straightConnector1">
            <a:avLst/>
          </a:prstGeom>
          <a:ln w="28575">
            <a:solidFill>
              <a:srgbClr val="2E13D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0" y="2363706"/>
            <a:ext cx="1828800" cy="261610"/>
          </a:xfrm>
          <a:prstGeom prst="rect">
            <a:avLst/>
          </a:prstGeom>
          <a:noFill/>
        </p:spPr>
        <p:txBody>
          <a:bodyPr wrap="square" rtlCol="0">
            <a:spAutoFit/>
          </a:bodyPr>
          <a:lstStyle/>
          <a:p>
            <a:r>
              <a:rPr lang="en-US" sz="1100" b="1" dirty="0" smtClean="0"/>
              <a:t>54 divertor cassettes</a:t>
            </a:r>
            <a:endParaRPr lang="en-US" sz="1100" b="1" dirty="0"/>
          </a:p>
        </p:txBody>
      </p:sp>
      <p:cxnSp>
        <p:nvCxnSpPr>
          <p:cNvPr id="18" name="Straight Arrow Connector 17"/>
          <p:cNvCxnSpPr/>
          <p:nvPr/>
        </p:nvCxnSpPr>
        <p:spPr>
          <a:xfrm>
            <a:off x="3276600" y="2626346"/>
            <a:ext cx="533400" cy="421654"/>
          </a:xfrm>
          <a:prstGeom prst="straightConnector1">
            <a:avLst/>
          </a:prstGeom>
          <a:ln w="28575">
            <a:solidFill>
              <a:srgbClr val="2E13D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1980" y="4648200"/>
            <a:ext cx="1981200" cy="461665"/>
          </a:xfrm>
          <a:prstGeom prst="rect">
            <a:avLst/>
          </a:prstGeom>
          <a:noFill/>
        </p:spPr>
        <p:txBody>
          <a:bodyPr wrap="square" rtlCol="0">
            <a:spAutoFit/>
          </a:bodyPr>
          <a:lstStyle/>
          <a:p>
            <a:r>
              <a:rPr lang="en-US" sz="1200" dirty="0" smtClean="0"/>
              <a:t>Cryopumps, pump ducts and divertor cassette</a:t>
            </a:r>
            <a:endParaRPr lang="en-US" sz="1200" dirty="0"/>
          </a:p>
        </p:txBody>
      </p:sp>
      <p:sp>
        <p:nvSpPr>
          <p:cNvPr id="3" name="TextBox 2"/>
          <p:cNvSpPr txBox="1"/>
          <p:nvPr/>
        </p:nvSpPr>
        <p:spPr>
          <a:xfrm>
            <a:off x="1322832" y="4267199"/>
            <a:ext cx="1524000" cy="276999"/>
          </a:xfrm>
          <a:prstGeom prst="rect">
            <a:avLst/>
          </a:prstGeom>
          <a:noFill/>
        </p:spPr>
        <p:txBody>
          <a:bodyPr wrap="square" rtlCol="0">
            <a:spAutoFit/>
          </a:bodyPr>
          <a:lstStyle/>
          <a:p>
            <a:r>
              <a:rPr lang="en-US" sz="1200" dirty="0" smtClean="0"/>
              <a:t>Pumping slots</a:t>
            </a:r>
            <a:endParaRPr lang="en-US" sz="1200" dirty="0"/>
          </a:p>
        </p:txBody>
      </p:sp>
      <p:cxnSp>
        <p:nvCxnSpPr>
          <p:cNvPr id="8" name="Straight Arrow Connector 7"/>
          <p:cNvCxnSpPr/>
          <p:nvPr/>
        </p:nvCxnSpPr>
        <p:spPr>
          <a:xfrm flipV="1">
            <a:off x="1295400" y="3810000"/>
            <a:ext cx="472439" cy="595699"/>
          </a:xfrm>
          <a:prstGeom prst="straightConnector1">
            <a:avLst/>
          </a:prstGeom>
          <a:ln w="28575">
            <a:solidFill>
              <a:srgbClr val="2E13D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38200" y="4343400"/>
            <a:ext cx="457200" cy="62299"/>
          </a:xfrm>
          <a:prstGeom prst="straightConnector1">
            <a:avLst/>
          </a:prstGeom>
          <a:ln w="28575">
            <a:solidFill>
              <a:srgbClr val="2E13D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24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899" y="152400"/>
            <a:ext cx="8363093"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auto">
              <a:spcBef>
                <a:spcPts val="0"/>
              </a:spcBef>
              <a:spcAft>
                <a:spcPts val="0"/>
              </a:spcAft>
            </a:pPr>
            <a:r>
              <a:rPr lang="en-US" sz="3200" b="1" dirty="0" smtClean="0">
                <a:solidFill>
                  <a:prstClr val="black"/>
                </a:solidFill>
                <a:latin typeface="Times New Roman" pitchFamily="18" charset="0"/>
                <a:cs typeface="Times New Roman" pitchFamily="18" charset="0"/>
              </a:rPr>
              <a:t>Layout of the ACT1 Vacuum Pumping Ducts</a:t>
            </a:r>
          </a:p>
          <a:p>
            <a:pPr algn="ctr" fontAlgn="auto">
              <a:spcBef>
                <a:spcPts val="0"/>
              </a:spcBef>
              <a:spcAft>
                <a:spcPts val="0"/>
              </a:spcAft>
            </a:pPr>
            <a:r>
              <a:rPr lang="en-US" sz="3200" b="1" dirty="0" smtClean="0">
                <a:solidFill>
                  <a:prstClr val="black"/>
                </a:solidFill>
                <a:latin typeface="Times New Roman" pitchFamily="18" charset="0"/>
                <a:cs typeface="Times New Roman" pitchFamily="18" charset="0"/>
              </a:rPr>
              <a:t>(Option 1)</a:t>
            </a:r>
            <a:endParaRPr lang="en-US" sz="3200" b="1"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5"/>
          </p:nvPr>
        </p:nvSpPr>
        <p:spPr/>
        <p:txBody>
          <a:bodyPr/>
          <a:lstStyle/>
          <a:p>
            <a:fld id="{4DF35A93-AD43-45F4-B7C3-4F8DC2F240E4}" type="slidenum">
              <a:rPr lang="en-US" smtClean="0"/>
              <a:t>4</a:t>
            </a:fld>
            <a:endParaRPr lang="en-US" dirty="0"/>
          </a:p>
        </p:txBody>
      </p:sp>
      <p:sp>
        <p:nvSpPr>
          <p:cNvPr id="6" name="TextBox 5"/>
          <p:cNvSpPr txBox="1"/>
          <p:nvPr/>
        </p:nvSpPr>
        <p:spPr>
          <a:xfrm>
            <a:off x="185368" y="4886158"/>
            <a:ext cx="8103745" cy="1508105"/>
          </a:xfrm>
          <a:prstGeom prst="rect">
            <a:avLst/>
          </a:prstGeom>
          <a:noFill/>
        </p:spPr>
        <p:txBody>
          <a:bodyPr wrap="square" rtlCol="0">
            <a:spAutoFit/>
          </a:bodyPr>
          <a:lstStyle/>
          <a:p>
            <a:pPr marL="285750" indent="-285750" algn="just">
              <a:buFont typeface="Wingdings" pitchFamily="2" charset="2"/>
              <a:buChar char="Ø"/>
            </a:pPr>
            <a:r>
              <a:rPr lang="en-US" sz="1400" dirty="0" smtClean="0"/>
              <a:t>The ACT1 vacuum pumping system consists of 32 divertor pumping ducts, 2 vacuum pumping ring headers and 8 cryo-pumps located at the outside of cryostat </a:t>
            </a:r>
            <a:r>
              <a:rPr lang="en-US" sz="1400" dirty="0"/>
              <a:t>(</a:t>
            </a:r>
            <a:r>
              <a:rPr lang="en-US" sz="1400" dirty="0" smtClean="0"/>
              <a:t>the same numbers as the ITER). </a:t>
            </a:r>
          </a:p>
          <a:p>
            <a:pPr marL="285750" indent="-285750" algn="just">
              <a:buFont typeface="Wingdings" pitchFamily="2" charset="2"/>
              <a:buChar char="Ø"/>
            </a:pPr>
            <a:r>
              <a:rPr lang="en-US" sz="1400" dirty="0" smtClean="0"/>
              <a:t>The dimensions of vacuum pumping ducts: </a:t>
            </a:r>
          </a:p>
          <a:p>
            <a:pPr marL="628650" lvl="1" indent="-171450" algn="just">
              <a:buFont typeface="Wingdings" pitchFamily="2" charset="2"/>
              <a:buChar char="ü"/>
            </a:pPr>
            <a:r>
              <a:rPr lang="en-US" sz="1200" dirty="0" smtClean="0"/>
              <a:t>32 Divertor pumping ducts: 0.48 m (tor.) x 0.25 m (rad.)</a:t>
            </a:r>
          </a:p>
          <a:p>
            <a:pPr marL="628650" lvl="1" indent="-171450" algn="just">
              <a:buFont typeface="Wingdings" pitchFamily="2" charset="2"/>
              <a:buChar char="ü"/>
            </a:pPr>
            <a:r>
              <a:rPr lang="en-US" sz="1200" dirty="0" smtClean="0"/>
              <a:t>2 Pumping ring headers: 1.2 m (pol.) x 0.7 m (rad.)</a:t>
            </a:r>
          </a:p>
          <a:p>
            <a:pPr marL="628650" lvl="1" indent="-171450" algn="just">
              <a:buFont typeface="Wingdings" pitchFamily="2" charset="2"/>
              <a:buChar char="ü"/>
            </a:pPr>
            <a:r>
              <a:rPr lang="en-US" sz="1200" dirty="0" smtClean="0"/>
              <a:t>8 pumping  ducts: 0.9 m (pol..) x 1.4 m (pol.)</a:t>
            </a:r>
          </a:p>
        </p:txBody>
      </p:sp>
      <p:sp>
        <p:nvSpPr>
          <p:cNvPr id="12" name="TextBox 11"/>
          <p:cNvSpPr txBox="1"/>
          <p:nvPr/>
        </p:nvSpPr>
        <p:spPr>
          <a:xfrm>
            <a:off x="5285559" y="4724400"/>
            <a:ext cx="2937022" cy="307777"/>
          </a:xfrm>
          <a:prstGeom prst="rect">
            <a:avLst/>
          </a:prstGeom>
          <a:noFill/>
        </p:spPr>
        <p:txBody>
          <a:bodyPr wrap="none" rtlCol="0">
            <a:spAutoFit/>
          </a:bodyPr>
          <a:lstStyle/>
          <a:p>
            <a:r>
              <a:rPr lang="en-US" sz="1400" dirty="0" smtClean="0"/>
              <a:t>Cross-section below middle plane</a:t>
            </a:r>
            <a:endParaRPr lang="en-US" sz="1400" dirty="0"/>
          </a:p>
        </p:txBody>
      </p:sp>
      <p:sp>
        <p:nvSpPr>
          <p:cNvPr id="13" name="TextBox 12"/>
          <p:cNvSpPr txBox="1"/>
          <p:nvPr/>
        </p:nvSpPr>
        <p:spPr>
          <a:xfrm>
            <a:off x="838200" y="4424718"/>
            <a:ext cx="2937022" cy="307777"/>
          </a:xfrm>
          <a:prstGeom prst="rect">
            <a:avLst/>
          </a:prstGeom>
          <a:noFill/>
        </p:spPr>
        <p:txBody>
          <a:bodyPr wrap="none" rtlCol="0">
            <a:spAutoFit/>
          </a:bodyPr>
          <a:lstStyle/>
          <a:p>
            <a:r>
              <a:rPr lang="en-US" sz="1400" dirty="0" smtClean="0"/>
              <a:t>Cross-section above middle plane</a:t>
            </a:r>
            <a:endParaRPr lang="en-US" sz="1400" dirty="0"/>
          </a:p>
        </p:txBody>
      </p:sp>
      <p:sp>
        <p:nvSpPr>
          <p:cNvPr id="15" name="TextBox 14"/>
          <p:cNvSpPr txBox="1"/>
          <p:nvPr/>
        </p:nvSpPr>
        <p:spPr>
          <a:xfrm>
            <a:off x="126591" y="6322588"/>
            <a:ext cx="822130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Ø"/>
            </a:pPr>
            <a:r>
              <a:rPr lang="en-US" sz="1400" dirty="0" smtClean="0"/>
              <a:t>The divertor pumping ducts between the bottom plate of the structural ring and the VV need to be cut and removed for installation of rail system and sector maintenance.</a:t>
            </a:r>
            <a:endParaRPr lang="en-US" sz="1400" dirty="0"/>
          </a:p>
        </p:txBody>
      </p:sp>
      <p:cxnSp>
        <p:nvCxnSpPr>
          <p:cNvPr id="20" name="Straight Connector 19"/>
          <p:cNvCxnSpPr/>
          <p:nvPr/>
        </p:nvCxnSpPr>
        <p:spPr>
          <a:xfrm>
            <a:off x="6373070" y="4724400"/>
            <a:ext cx="762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79" y="1405128"/>
            <a:ext cx="4329266" cy="2874633"/>
          </a:xfrm>
          <a:prstGeom prst="rect">
            <a:avLst/>
          </a:prstGeom>
        </p:spPr>
      </p:pic>
      <p:cxnSp>
        <p:nvCxnSpPr>
          <p:cNvPr id="22" name="Straight Arrow Connector 21"/>
          <p:cNvCxnSpPr/>
          <p:nvPr/>
        </p:nvCxnSpPr>
        <p:spPr>
          <a:xfrm flipH="1" flipV="1">
            <a:off x="1687476" y="2557233"/>
            <a:ext cx="293724" cy="51819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38200" y="2573176"/>
            <a:ext cx="99613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81200" y="2971800"/>
            <a:ext cx="827124"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Cut line</a:t>
            </a:r>
            <a:endParaRPr lang="en-US" sz="1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7765" y="1234851"/>
            <a:ext cx="3925526" cy="3497644"/>
          </a:xfrm>
          <a:prstGeom prst="rect">
            <a:avLst/>
          </a:prstGeom>
        </p:spPr>
      </p:pic>
      <p:cxnSp>
        <p:nvCxnSpPr>
          <p:cNvPr id="30" name="Straight Connector 29"/>
          <p:cNvCxnSpPr/>
          <p:nvPr/>
        </p:nvCxnSpPr>
        <p:spPr>
          <a:xfrm>
            <a:off x="5105400" y="2815281"/>
            <a:ext cx="762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67400" y="2895600"/>
            <a:ext cx="762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571744" y="2837682"/>
            <a:ext cx="313944" cy="12588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885688" y="2904744"/>
            <a:ext cx="396240" cy="11917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56247" y="3971984"/>
            <a:ext cx="1054281"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Cut lines</a:t>
            </a:r>
            <a:endParaRPr lang="en-US" sz="1400" dirty="0"/>
          </a:p>
        </p:txBody>
      </p:sp>
      <p:sp>
        <p:nvSpPr>
          <p:cNvPr id="2" name="TextBox 1"/>
          <p:cNvSpPr txBox="1"/>
          <p:nvPr/>
        </p:nvSpPr>
        <p:spPr>
          <a:xfrm>
            <a:off x="1066800" y="3525708"/>
            <a:ext cx="1597439" cy="600164"/>
          </a:xfrm>
          <a:prstGeom prst="rect">
            <a:avLst/>
          </a:prstGeom>
          <a:noFill/>
        </p:spPr>
        <p:txBody>
          <a:bodyPr wrap="square" rtlCol="0">
            <a:spAutoFit/>
          </a:bodyPr>
          <a:lstStyle/>
          <a:p>
            <a:r>
              <a:rPr lang="en-US" sz="1100" dirty="0" smtClean="0"/>
              <a:t>Divertor </a:t>
            </a:r>
          </a:p>
          <a:p>
            <a:r>
              <a:rPr lang="en-US" sz="1100" dirty="0" smtClean="0"/>
              <a:t>pumping</a:t>
            </a:r>
          </a:p>
          <a:p>
            <a:r>
              <a:rPr lang="en-US" sz="1100" dirty="0" smtClean="0"/>
              <a:t>slot</a:t>
            </a:r>
            <a:endParaRPr lang="en-US" sz="1100" dirty="0"/>
          </a:p>
        </p:txBody>
      </p:sp>
      <p:cxnSp>
        <p:nvCxnSpPr>
          <p:cNvPr id="7" name="Straight Arrow Connector 6"/>
          <p:cNvCxnSpPr/>
          <p:nvPr/>
        </p:nvCxnSpPr>
        <p:spPr>
          <a:xfrm flipH="1" flipV="1">
            <a:off x="990600" y="2743200"/>
            <a:ext cx="345669" cy="838200"/>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95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899" y="152400"/>
            <a:ext cx="8363093"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auto">
              <a:spcBef>
                <a:spcPts val="0"/>
              </a:spcBef>
              <a:spcAft>
                <a:spcPts val="0"/>
              </a:spcAft>
            </a:pPr>
            <a:r>
              <a:rPr lang="en-US" sz="3200" b="1" dirty="0" smtClean="0">
                <a:solidFill>
                  <a:prstClr val="black"/>
                </a:solidFill>
                <a:latin typeface="Times New Roman" pitchFamily="18" charset="0"/>
                <a:cs typeface="Times New Roman" pitchFamily="18" charset="0"/>
              </a:rPr>
              <a:t>Updates on the ARIES-ACT1 Overall Power Core Configuration</a:t>
            </a:r>
            <a:endParaRPr lang="en-US" sz="3200" b="1"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5"/>
          </p:nvPr>
        </p:nvSpPr>
        <p:spPr/>
        <p:txBody>
          <a:bodyPr/>
          <a:lstStyle/>
          <a:p>
            <a:fld id="{4DF35A93-AD43-45F4-B7C3-4F8DC2F240E4}" type="slidenum">
              <a:rPr lang="en-US" smtClean="0"/>
              <a:t>5</a:t>
            </a:fld>
            <a:endParaRPr lang="en-US" dirty="0"/>
          </a:p>
        </p:txBody>
      </p:sp>
      <p:sp>
        <p:nvSpPr>
          <p:cNvPr id="8" name="TextBox 7"/>
          <p:cNvSpPr txBox="1"/>
          <p:nvPr/>
        </p:nvSpPr>
        <p:spPr>
          <a:xfrm>
            <a:off x="91440" y="1229618"/>
            <a:ext cx="4727448" cy="3539430"/>
          </a:xfrm>
          <a:prstGeom prst="rect">
            <a:avLst/>
          </a:prstGeom>
          <a:noFill/>
        </p:spPr>
        <p:txBody>
          <a:bodyPr wrap="square" rtlCol="0">
            <a:spAutoFit/>
          </a:bodyPr>
          <a:lstStyle/>
          <a:p>
            <a:pPr marL="285750" indent="-285750" algn="just">
              <a:spcAft>
                <a:spcPts val="600"/>
              </a:spcAft>
              <a:buFont typeface="Wingdings" pitchFamily="2" charset="2"/>
              <a:buChar char="Ø"/>
            </a:pPr>
            <a:r>
              <a:rPr lang="en-US" sz="1600" dirty="0" smtClean="0"/>
              <a:t>Modified layout of the vacuum pumping ducts</a:t>
            </a:r>
          </a:p>
          <a:p>
            <a:pPr marL="285750" indent="-285750" algn="just">
              <a:spcAft>
                <a:spcPts val="600"/>
              </a:spcAft>
              <a:buFont typeface="Wingdings" pitchFamily="2" charset="2"/>
              <a:buChar char="Ø"/>
            </a:pPr>
            <a:r>
              <a:rPr lang="en-US" sz="1600" dirty="0" smtClean="0"/>
              <a:t>Redefined </a:t>
            </a:r>
            <a:r>
              <a:rPr lang="en-US" sz="1600" dirty="0"/>
              <a:t>PF coil sets (iterating with Chuck</a:t>
            </a:r>
            <a:r>
              <a:rPr lang="en-US" sz="1600" dirty="0" smtClean="0"/>
              <a:t>)</a:t>
            </a:r>
          </a:p>
          <a:p>
            <a:pPr marL="285750" indent="-285750" algn="just">
              <a:spcAft>
                <a:spcPts val="600"/>
              </a:spcAft>
              <a:buFont typeface="Wingdings" pitchFamily="2" charset="2"/>
              <a:buChar char="Ø"/>
            </a:pPr>
            <a:r>
              <a:rPr lang="en-US" sz="1600" dirty="0" smtClean="0"/>
              <a:t>Integrated inboard and outboard blanket manifolds to the power core, and an extra  steel plates (8-10 cm) added to the divertor structure and structural ring for shielding.</a:t>
            </a:r>
          </a:p>
          <a:p>
            <a:pPr marL="285750" indent="-285750" algn="just">
              <a:spcAft>
                <a:spcPts val="600"/>
              </a:spcAft>
              <a:buFont typeface="Wingdings" pitchFamily="2" charset="2"/>
              <a:buChar char="Ø"/>
            </a:pPr>
            <a:r>
              <a:rPr lang="en-US" sz="1600" dirty="0" smtClean="0"/>
              <a:t>Modified the shield blocks thickness </a:t>
            </a:r>
            <a:r>
              <a:rPr lang="en-US" sz="1600" dirty="0" smtClean="0"/>
              <a:t>from 22 </a:t>
            </a:r>
            <a:r>
              <a:rPr lang="en-US" sz="1600" dirty="0" smtClean="0"/>
              <a:t>cm to 47 cm</a:t>
            </a:r>
          </a:p>
          <a:p>
            <a:pPr marL="285750" indent="-285750" algn="just">
              <a:spcAft>
                <a:spcPts val="600"/>
              </a:spcAft>
              <a:buFont typeface="Wingdings" pitchFamily="2" charset="2"/>
              <a:buChar char="Ø"/>
            </a:pPr>
            <a:r>
              <a:rPr lang="en-US" sz="1600" dirty="0" smtClean="0"/>
              <a:t>Redeined the cryostat and the coolant ring headers under ground</a:t>
            </a:r>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29618"/>
            <a:ext cx="4191191" cy="5450183"/>
          </a:xfrm>
          <a:prstGeom prst="rect">
            <a:avLst/>
          </a:prstGeom>
        </p:spPr>
      </p:pic>
      <p:cxnSp>
        <p:nvCxnSpPr>
          <p:cNvPr id="5" name="Straight Arrow Connector 4"/>
          <p:cNvCxnSpPr/>
          <p:nvPr/>
        </p:nvCxnSpPr>
        <p:spPr>
          <a:xfrm flipH="1">
            <a:off x="7124700" y="1792224"/>
            <a:ext cx="38100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4495800"/>
            <a:ext cx="3717784" cy="2286000"/>
          </a:xfrm>
          <a:prstGeom prst="rect">
            <a:avLst/>
          </a:prstGeom>
        </p:spPr>
      </p:pic>
      <p:sp>
        <p:nvSpPr>
          <p:cNvPr id="6" name="TextBox 5"/>
          <p:cNvSpPr txBox="1"/>
          <p:nvPr/>
        </p:nvSpPr>
        <p:spPr>
          <a:xfrm>
            <a:off x="91440" y="4876800"/>
            <a:ext cx="150876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solidFill>
                  <a:srgbClr val="2E13D1"/>
                </a:solidFill>
              </a:rPr>
              <a:t>Adding  ~10 cm steel to divertor structure and</a:t>
            </a:r>
          </a:p>
          <a:p>
            <a:r>
              <a:rPr lang="en-US" sz="1200" b="1" dirty="0">
                <a:solidFill>
                  <a:srgbClr val="2E13D1"/>
                </a:solidFill>
              </a:rPr>
              <a:t>s</a:t>
            </a:r>
            <a:r>
              <a:rPr lang="en-US" sz="1200" b="1" dirty="0" smtClean="0">
                <a:solidFill>
                  <a:srgbClr val="2E13D1"/>
                </a:solidFill>
              </a:rPr>
              <a:t>tructural ring</a:t>
            </a:r>
            <a:endParaRPr lang="en-US" sz="1200" b="1" dirty="0">
              <a:solidFill>
                <a:srgbClr val="2E13D1"/>
              </a:solidFill>
            </a:endParaRPr>
          </a:p>
        </p:txBody>
      </p:sp>
      <p:cxnSp>
        <p:nvCxnSpPr>
          <p:cNvPr id="9" name="Straight Arrow Connector 8"/>
          <p:cNvCxnSpPr/>
          <p:nvPr/>
        </p:nvCxnSpPr>
        <p:spPr>
          <a:xfrm>
            <a:off x="990600" y="5707797"/>
            <a:ext cx="914400" cy="5406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90600" y="5707797"/>
            <a:ext cx="1464564" cy="3120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91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899" y="152400"/>
            <a:ext cx="8363093"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auto">
              <a:spcBef>
                <a:spcPts val="0"/>
              </a:spcBef>
              <a:spcAft>
                <a:spcPts val="0"/>
              </a:spcAft>
            </a:pPr>
            <a:r>
              <a:rPr lang="en-US" sz="3200" b="1" dirty="0" smtClean="0">
                <a:solidFill>
                  <a:prstClr val="black"/>
                </a:solidFill>
                <a:latin typeface="Times New Roman" pitchFamily="18" charset="0"/>
                <a:cs typeface="Times New Roman" pitchFamily="18" charset="0"/>
              </a:rPr>
              <a:t>Updates of the ARIES-ACT1 Overall Power Core Configuration</a:t>
            </a:r>
            <a:endParaRPr lang="en-US" sz="3200" b="1"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5"/>
          </p:nvPr>
        </p:nvSpPr>
        <p:spPr/>
        <p:txBody>
          <a:bodyPr/>
          <a:lstStyle/>
          <a:p>
            <a:fld id="{4DF35A93-AD43-45F4-B7C3-4F8DC2F240E4}" type="slidenum">
              <a:rPr lang="en-US" smtClean="0"/>
              <a:t>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371600"/>
            <a:ext cx="4931830" cy="4792980"/>
          </a:xfrm>
          <a:prstGeom prst="rect">
            <a:avLst/>
          </a:prstGeom>
        </p:spPr>
      </p:pic>
      <p:cxnSp>
        <p:nvCxnSpPr>
          <p:cNvPr id="6" name="Straight Arrow Connector 5"/>
          <p:cNvCxnSpPr/>
          <p:nvPr/>
        </p:nvCxnSpPr>
        <p:spPr>
          <a:xfrm>
            <a:off x="1524000" y="212342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76400" y="227582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242822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0624" y="6143720"/>
            <a:ext cx="7467600" cy="738664"/>
          </a:xfrm>
          <a:prstGeom prst="rect">
            <a:avLst/>
          </a:prstGeom>
          <a:noFill/>
        </p:spPr>
        <p:txBody>
          <a:bodyPr wrap="square" rtlCol="0">
            <a:spAutoFit/>
          </a:bodyPr>
          <a:lstStyle/>
          <a:p>
            <a:pPr marL="285750" indent="-285750">
              <a:buFont typeface="Wingdings" pitchFamily="2" charset="2"/>
              <a:buChar char="ü"/>
            </a:pPr>
            <a:r>
              <a:rPr lang="en-US" sz="1400" dirty="0" smtClean="0"/>
              <a:t>2 vacuum pumping ring headers located at top and bottom of the port</a:t>
            </a:r>
          </a:p>
          <a:p>
            <a:pPr marL="285750" indent="-285750">
              <a:buFont typeface="Wingdings" pitchFamily="2" charset="2"/>
              <a:buChar char="ü"/>
            </a:pPr>
            <a:r>
              <a:rPr lang="en-US" sz="1400" dirty="0" smtClean="0"/>
              <a:t>16 x2 divertor pumping ducts connecting to the pumping ring headers</a:t>
            </a:r>
          </a:p>
          <a:p>
            <a:pPr marL="285750" indent="-285750">
              <a:buFont typeface="Wingdings" pitchFamily="2" charset="2"/>
              <a:buChar char="ü"/>
            </a:pPr>
            <a:r>
              <a:rPr lang="en-US" sz="1400" dirty="0" smtClean="0"/>
              <a:t>8 vacuum pumping ducts (4 at the top and 4 at the bottom), and 8 cryopumps.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475" y="1371600"/>
            <a:ext cx="2883528" cy="4715500"/>
          </a:xfrm>
          <a:prstGeom prst="rect">
            <a:avLst/>
          </a:prstGeom>
        </p:spPr>
      </p:pic>
      <p:sp>
        <p:nvSpPr>
          <p:cNvPr id="12" name="TextBox 11"/>
          <p:cNvSpPr txBox="1"/>
          <p:nvPr/>
        </p:nvSpPr>
        <p:spPr>
          <a:xfrm>
            <a:off x="2133600" y="1266130"/>
            <a:ext cx="1600200" cy="461665"/>
          </a:xfrm>
          <a:prstGeom prst="rect">
            <a:avLst/>
          </a:prstGeom>
          <a:noFill/>
        </p:spPr>
        <p:txBody>
          <a:bodyPr wrap="square" rtlCol="0">
            <a:spAutoFit/>
          </a:bodyPr>
          <a:lstStyle/>
          <a:p>
            <a:r>
              <a:rPr lang="en-US" sz="1200" dirty="0" smtClean="0"/>
              <a:t>Vacuum Pumping Ring Header</a:t>
            </a:r>
            <a:endParaRPr lang="en-US" sz="1200" dirty="0"/>
          </a:p>
        </p:txBody>
      </p:sp>
      <p:sp>
        <p:nvSpPr>
          <p:cNvPr id="15" name="TextBox 14"/>
          <p:cNvSpPr txBox="1"/>
          <p:nvPr/>
        </p:nvSpPr>
        <p:spPr>
          <a:xfrm>
            <a:off x="2400300" y="2079665"/>
            <a:ext cx="1600200" cy="276999"/>
          </a:xfrm>
          <a:prstGeom prst="rect">
            <a:avLst/>
          </a:prstGeom>
          <a:noFill/>
        </p:spPr>
        <p:txBody>
          <a:bodyPr wrap="square" rtlCol="0">
            <a:spAutoFit/>
          </a:bodyPr>
          <a:lstStyle/>
          <a:p>
            <a:r>
              <a:rPr lang="en-US" sz="1200" dirty="0" smtClean="0"/>
              <a:t>Pumping Duct</a:t>
            </a:r>
            <a:endParaRPr lang="en-US" sz="1200" dirty="0"/>
          </a:p>
        </p:txBody>
      </p:sp>
      <p:sp>
        <p:nvSpPr>
          <p:cNvPr id="16" name="TextBox 15"/>
          <p:cNvSpPr txBox="1"/>
          <p:nvPr/>
        </p:nvSpPr>
        <p:spPr>
          <a:xfrm>
            <a:off x="2417138" y="5791200"/>
            <a:ext cx="1600200" cy="461665"/>
          </a:xfrm>
          <a:prstGeom prst="rect">
            <a:avLst/>
          </a:prstGeom>
          <a:noFill/>
        </p:spPr>
        <p:txBody>
          <a:bodyPr wrap="square" rtlCol="0">
            <a:spAutoFit/>
          </a:bodyPr>
          <a:lstStyle/>
          <a:p>
            <a:r>
              <a:rPr lang="en-US" sz="1200" dirty="0" smtClean="0"/>
              <a:t>Vacuum Pumping</a:t>
            </a:r>
          </a:p>
          <a:p>
            <a:r>
              <a:rPr lang="en-US" sz="1200" dirty="0" smtClean="0"/>
              <a:t>    Ring Header </a:t>
            </a:r>
            <a:endParaRPr lang="en-US" sz="1200" dirty="0"/>
          </a:p>
        </p:txBody>
      </p:sp>
      <p:sp>
        <p:nvSpPr>
          <p:cNvPr id="17" name="TextBox 16"/>
          <p:cNvSpPr txBox="1"/>
          <p:nvPr/>
        </p:nvSpPr>
        <p:spPr>
          <a:xfrm>
            <a:off x="6999792" y="1310580"/>
            <a:ext cx="1600200" cy="276999"/>
          </a:xfrm>
          <a:prstGeom prst="rect">
            <a:avLst/>
          </a:prstGeom>
          <a:noFill/>
        </p:spPr>
        <p:txBody>
          <a:bodyPr wrap="square" rtlCol="0">
            <a:spAutoFit/>
          </a:bodyPr>
          <a:lstStyle/>
          <a:p>
            <a:r>
              <a:rPr lang="en-US" sz="1200" dirty="0" smtClean="0"/>
              <a:t>Pumping Ducts</a:t>
            </a:r>
            <a:endParaRPr lang="en-US" sz="1200" dirty="0"/>
          </a:p>
        </p:txBody>
      </p:sp>
      <p:sp>
        <p:nvSpPr>
          <p:cNvPr id="18" name="TextBox 17"/>
          <p:cNvSpPr txBox="1"/>
          <p:nvPr/>
        </p:nvSpPr>
        <p:spPr>
          <a:xfrm>
            <a:off x="233851" y="1229618"/>
            <a:ext cx="1600200" cy="461665"/>
          </a:xfrm>
          <a:prstGeom prst="rect">
            <a:avLst/>
          </a:prstGeom>
          <a:noFill/>
        </p:spPr>
        <p:txBody>
          <a:bodyPr wrap="square" rtlCol="0">
            <a:spAutoFit/>
          </a:bodyPr>
          <a:lstStyle/>
          <a:p>
            <a:r>
              <a:rPr lang="en-US" sz="1200" dirty="0" smtClean="0"/>
              <a:t>      Divertor </a:t>
            </a:r>
          </a:p>
          <a:p>
            <a:r>
              <a:rPr lang="en-US" sz="1200" dirty="0" smtClean="0"/>
              <a:t>Pumping Duct</a:t>
            </a:r>
            <a:endParaRPr lang="en-US" sz="1200" dirty="0"/>
          </a:p>
        </p:txBody>
      </p:sp>
      <p:cxnSp>
        <p:nvCxnSpPr>
          <p:cNvPr id="19" name="Straight Arrow Connector 18"/>
          <p:cNvCxnSpPr/>
          <p:nvPr/>
        </p:nvCxnSpPr>
        <p:spPr>
          <a:xfrm flipH="1">
            <a:off x="2438400" y="2356664"/>
            <a:ext cx="304800" cy="310336"/>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057400" y="1727795"/>
            <a:ext cx="876300" cy="939205"/>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0" y="1679912"/>
            <a:ext cx="457200" cy="9870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981200" y="4572000"/>
            <a:ext cx="990600" cy="1295400"/>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971800" y="4495800"/>
            <a:ext cx="1295400" cy="1371600"/>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486400" y="1524000"/>
            <a:ext cx="1600200" cy="386745"/>
          </a:xfrm>
          <a:prstGeom prst="straightConnector1">
            <a:avLst/>
          </a:prstGeom>
          <a:ln>
            <a:solidFill>
              <a:srgbClr val="2E13D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086600" y="1524000"/>
            <a:ext cx="713292" cy="8326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2"/>
          </p:cNvCxnSpPr>
          <p:nvPr/>
        </p:nvCxnSpPr>
        <p:spPr>
          <a:xfrm>
            <a:off x="2933700" y="1727795"/>
            <a:ext cx="1220724" cy="939205"/>
          </a:xfrm>
          <a:prstGeom prst="straightConnector1">
            <a:avLst/>
          </a:prstGeom>
          <a:ln w="19050">
            <a:solidFill>
              <a:srgbClr val="2E13D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74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899" y="152400"/>
            <a:ext cx="8363093"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auto">
              <a:spcBef>
                <a:spcPts val="0"/>
              </a:spcBef>
              <a:spcAft>
                <a:spcPts val="0"/>
              </a:spcAft>
            </a:pPr>
            <a:r>
              <a:rPr lang="en-US" sz="3200" b="1" dirty="0" smtClean="0">
                <a:solidFill>
                  <a:prstClr val="black"/>
                </a:solidFill>
                <a:latin typeface="Times New Roman" pitchFamily="18" charset="0"/>
                <a:cs typeface="Times New Roman" pitchFamily="18" charset="0"/>
              </a:rPr>
              <a:t>Layout of the ACT1 Vacuum Pumping Ducts</a:t>
            </a:r>
          </a:p>
          <a:p>
            <a:pPr algn="ctr" fontAlgn="auto">
              <a:spcBef>
                <a:spcPts val="0"/>
              </a:spcBef>
              <a:spcAft>
                <a:spcPts val="0"/>
              </a:spcAft>
            </a:pPr>
            <a:r>
              <a:rPr lang="en-US" sz="3200" b="1" dirty="0" smtClean="0">
                <a:solidFill>
                  <a:prstClr val="black"/>
                </a:solidFill>
                <a:latin typeface="Times New Roman" pitchFamily="18" charset="0"/>
                <a:cs typeface="Times New Roman" pitchFamily="18" charset="0"/>
              </a:rPr>
              <a:t>(Option 2: ARIES-AT Pumping Approach)</a:t>
            </a:r>
            <a:endParaRPr lang="en-US" sz="3200" b="1"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5"/>
          </p:nvPr>
        </p:nvSpPr>
        <p:spPr/>
        <p:txBody>
          <a:bodyPr/>
          <a:lstStyle/>
          <a:p>
            <a:fld id="{4DF35A93-AD43-45F4-B7C3-4F8DC2F240E4}" type="slidenum">
              <a:rPr lang="en-US" smtClean="0"/>
              <a:t>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524000"/>
            <a:ext cx="4277808" cy="4463024"/>
          </a:xfrm>
          <a:prstGeom prst="rect">
            <a:avLst/>
          </a:prstGeom>
        </p:spPr>
      </p:pic>
      <p:sp>
        <p:nvSpPr>
          <p:cNvPr id="2" name="TextBox 1"/>
          <p:cNvSpPr txBox="1"/>
          <p:nvPr/>
        </p:nvSpPr>
        <p:spPr>
          <a:xfrm>
            <a:off x="152400" y="1600200"/>
            <a:ext cx="3124200" cy="2308324"/>
          </a:xfrm>
          <a:prstGeom prst="rect">
            <a:avLst/>
          </a:prstGeom>
          <a:noFill/>
        </p:spPr>
        <p:txBody>
          <a:bodyPr wrap="square" rtlCol="0">
            <a:spAutoFit/>
          </a:bodyPr>
          <a:lstStyle/>
          <a:p>
            <a:pPr marL="342900" indent="-342900" algn="just">
              <a:buFont typeface="Wingdings" pitchFamily="2" charset="2"/>
              <a:buChar char="Ø"/>
            </a:pPr>
            <a:r>
              <a:rPr lang="en-US" dirty="0" smtClean="0"/>
              <a:t>No divertor pumping ducts. </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smtClean="0"/>
              <a:t>No </a:t>
            </a:r>
            <a:r>
              <a:rPr lang="en-US" dirty="0"/>
              <a:t>needs for cutting and removing the divertor pumping ducts during maintenance.</a:t>
            </a:r>
          </a:p>
          <a:p>
            <a:endParaRPr lang="en-US" dirty="0" smtClean="0"/>
          </a:p>
        </p:txBody>
      </p:sp>
    </p:spTree>
    <p:extLst>
      <p:ext uri="{BB962C8B-B14F-4D97-AF65-F5344CB8AC3E}">
        <p14:creationId xmlns:p14="http://schemas.microsoft.com/office/powerpoint/2010/main" val="877506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1066800"/>
          </a:xfrm>
        </p:spPr>
        <p:style>
          <a:lnRef idx="1">
            <a:schemeClr val="accent1"/>
          </a:lnRef>
          <a:fillRef idx="2">
            <a:schemeClr val="accent1"/>
          </a:fillRef>
          <a:effectRef idx="1">
            <a:schemeClr val="accent1"/>
          </a:effectRef>
          <a:fontRef idx="minor">
            <a:schemeClr val="dk1"/>
          </a:fontRef>
        </p:style>
        <p:txBody>
          <a:bodyPr>
            <a:noAutofit/>
          </a:bodyPr>
          <a:lstStyle/>
          <a:p>
            <a:pPr algn="ctr" eaLnBrk="1" fontAlgn="auto" hangingPunct="1">
              <a:spcAft>
                <a:spcPts val="0"/>
              </a:spcAft>
              <a:defRPr/>
            </a:pPr>
            <a:r>
              <a:rPr lang="en-US" sz="3600" b="1" dirty="0" smtClean="0">
                <a:latin typeface="Times New Roman" pitchFamily="18" charset="0"/>
                <a:cs typeface="Times New Roman" pitchFamily="18" charset="0"/>
              </a:rPr>
              <a:t> ITER Lower Hybrid Current Drive Launcher </a:t>
            </a:r>
            <a:endParaRPr lang="en-US" sz="4800" b="1" dirty="0">
              <a:latin typeface="Times New Roman" pitchFamily="18" charset="0"/>
              <a:cs typeface="Times New Roman" pitchFamily="18" charset="0"/>
            </a:endParaRPr>
          </a:p>
        </p:txBody>
      </p:sp>
      <p:sp>
        <p:nvSpPr>
          <p:cNvPr id="3" name="Slide Number Placeholder 2"/>
          <p:cNvSpPr>
            <a:spLocks noGrp="1"/>
          </p:cNvSpPr>
          <p:nvPr>
            <p:ph type="sldNum" sz="quarter" idx="15"/>
          </p:nvPr>
        </p:nvSpPr>
        <p:spPr/>
        <p:txBody>
          <a:bodyPr/>
          <a:lstStyle/>
          <a:p>
            <a:fld id="{4DF35A93-AD43-45F4-B7C3-4F8DC2F240E4}" type="slidenum">
              <a:rPr lang="en-US" smtClean="0"/>
              <a:t>8</a:t>
            </a:fld>
            <a:endParaRPr lang="en-US" dirty="0"/>
          </a:p>
        </p:txBody>
      </p:sp>
      <p:pic>
        <p:nvPicPr>
          <p:cNvPr id="5" name="Picture 2" descr="launcher SO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478201"/>
            <a:ext cx="4724400" cy="370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95800" y="5334000"/>
            <a:ext cx="4572000" cy="830997"/>
          </a:xfrm>
          <a:prstGeom prst="rect">
            <a:avLst/>
          </a:prstGeom>
        </p:spPr>
        <p:txBody>
          <a:bodyPr wrap="square">
            <a:spAutoFit/>
          </a:bodyPr>
          <a:lstStyle/>
          <a:p>
            <a:pPr marL="342900" indent="-342900">
              <a:buAutoNum type="alphaLcParenBoth"/>
            </a:pPr>
            <a:r>
              <a:rPr lang="en-GB" sz="1600" dirty="0" smtClean="0"/>
              <a:t>ITER </a:t>
            </a:r>
            <a:r>
              <a:rPr lang="en-GB" sz="1600" dirty="0"/>
              <a:t>LH </a:t>
            </a:r>
            <a:r>
              <a:rPr lang="en-GB" sz="1600" dirty="0" smtClean="0"/>
              <a:t>launcher,  </a:t>
            </a:r>
            <a:r>
              <a:rPr lang="en-GB" sz="1600" dirty="0"/>
              <a:t>48 </a:t>
            </a:r>
            <a:r>
              <a:rPr lang="en-GB" sz="1600" dirty="0" smtClean="0"/>
              <a:t>modules</a:t>
            </a:r>
          </a:p>
          <a:p>
            <a:pPr marL="342900" indent="-342900">
              <a:buAutoNum type="alphaLcParenBoth" startAt="2"/>
            </a:pPr>
            <a:r>
              <a:rPr lang="en-GB" sz="1600" dirty="0" smtClean="0"/>
              <a:t>1 module with 24 active WGs</a:t>
            </a:r>
          </a:p>
          <a:p>
            <a:pPr marL="342900" indent="-342900">
              <a:buAutoNum type="alphaLcParenBoth" startAt="2"/>
            </a:pPr>
            <a:r>
              <a:rPr lang="en-GB" sz="1600" dirty="0" smtClean="0"/>
              <a:t>48 </a:t>
            </a:r>
            <a:r>
              <a:rPr lang="en-GB" sz="1600" dirty="0"/>
              <a:t>RF </a:t>
            </a:r>
            <a:r>
              <a:rPr lang="en-GB" sz="1600" dirty="0" smtClean="0"/>
              <a:t>windows</a:t>
            </a:r>
            <a:endParaRPr lang="en-US" sz="1600" dirty="0"/>
          </a:p>
        </p:txBody>
      </p:sp>
      <p:sp>
        <p:nvSpPr>
          <p:cNvPr id="4" name="TextBox 3"/>
          <p:cNvSpPr txBox="1"/>
          <p:nvPr/>
        </p:nvSpPr>
        <p:spPr>
          <a:xfrm>
            <a:off x="152400" y="1493441"/>
            <a:ext cx="3810000" cy="3416320"/>
          </a:xfrm>
          <a:prstGeom prst="rect">
            <a:avLst/>
          </a:prstGeom>
          <a:noFill/>
        </p:spPr>
        <p:txBody>
          <a:bodyPr wrap="square" rtlCol="0">
            <a:spAutoFit/>
          </a:bodyPr>
          <a:lstStyle/>
          <a:p>
            <a:pPr marL="285750" indent="-285750" algn="just">
              <a:buFont typeface="Wingdings" pitchFamily="2" charset="2"/>
              <a:buChar char="Ø"/>
            </a:pPr>
            <a:r>
              <a:rPr lang="en-US" dirty="0" smtClean="0"/>
              <a:t>The ITER LH </a:t>
            </a:r>
            <a:r>
              <a:rPr lang="en-US" dirty="0" smtClean="0"/>
              <a:t>CD system </a:t>
            </a:r>
            <a:r>
              <a:rPr lang="en-US" dirty="0" smtClean="0"/>
              <a:t>is designed to deliver a power of 20 MW at 5 GHz using a single port. </a:t>
            </a:r>
          </a:p>
          <a:p>
            <a:pPr algn="just"/>
            <a:endParaRPr lang="en-US" dirty="0"/>
          </a:p>
          <a:p>
            <a:pPr marL="285750" indent="-285750" algn="just">
              <a:buFont typeface="Wingdings" pitchFamily="2" charset="2"/>
              <a:buChar char="Ø"/>
            </a:pPr>
            <a:r>
              <a:rPr lang="en-US" dirty="0" smtClean="0"/>
              <a:t>The power density in the waveguide is 33 MW/m</a:t>
            </a:r>
            <a:r>
              <a:rPr lang="en-US" baseline="30000" dirty="0" smtClean="0"/>
              <a:t>2</a:t>
            </a:r>
            <a:r>
              <a:rPr lang="en-US" dirty="0" smtClean="0"/>
              <a:t>.</a:t>
            </a:r>
          </a:p>
          <a:p>
            <a:pPr algn="just"/>
            <a:endParaRPr lang="en-US" dirty="0"/>
          </a:p>
          <a:p>
            <a:pPr marL="285750" indent="-285750" algn="just">
              <a:buFont typeface="Wingdings" pitchFamily="2" charset="2"/>
              <a:buChar char="Ø"/>
            </a:pPr>
            <a:r>
              <a:rPr lang="en-US" dirty="0" smtClean="0"/>
              <a:t>Overall dimensions on facing plasma side (FW): 1.5 m(toroidal) x 1.9 m (poloidal).</a:t>
            </a:r>
          </a:p>
          <a:p>
            <a:endParaRPr lang="en-US" dirty="0"/>
          </a:p>
        </p:txBody>
      </p:sp>
    </p:spTree>
    <p:extLst>
      <p:ext uri="{BB962C8B-B14F-4D97-AF65-F5344CB8AC3E}">
        <p14:creationId xmlns:p14="http://schemas.microsoft.com/office/powerpoint/2010/main" val="16658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109696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200" b="1" dirty="0" smtClean="0"/>
              <a:t>Opening  of the Outboard Blankets for the Launcher System</a:t>
            </a:r>
            <a:endParaRPr lang="en-US" sz="3200" b="1"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4DF35A93-AD43-45F4-B7C3-4F8DC2F240E4}" type="slidenum">
              <a:rPr lang="en-US" smtClean="0"/>
              <a:t>9</a:t>
            </a:fld>
            <a:endParaRPr lang="en-US" dirty="0"/>
          </a:p>
        </p:txBody>
      </p:sp>
      <p:sp>
        <p:nvSpPr>
          <p:cNvPr id="11" name="TextBox 10"/>
          <p:cNvSpPr txBox="1"/>
          <p:nvPr/>
        </p:nvSpPr>
        <p:spPr>
          <a:xfrm>
            <a:off x="144780" y="1219200"/>
            <a:ext cx="5029200" cy="4508927"/>
          </a:xfrm>
          <a:prstGeom prst="rect">
            <a:avLst/>
          </a:prstGeom>
          <a:noFill/>
        </p:spPr>
        <p:txBody>
          <a:bodyPr wrap="square" rtlCol="0">
            <a:spAutoFit/>
          </a:bodyPr>
          <a:lstStyle/>
          <a:p>
            <a:pPr marL="285750" indent="-285750">
              <a:spcAft>
                <a:spcPts val="600"/>
              </a:spcAft>
              <a:buFont typeface="Wingdings" pitchFamily="2" charset="2"/>
              <a:buChar char="Ø"/>
            </a:pPr>
            <a:r>
              <a:rPr lang="en-US" dirty="0" smtClean="0"/>
              <a:t>The toroidal width of the OB-I sector at the mid-plane is ~3.2 m,  composed of 16 modules with ~0.2 m for each blanket module.</a:t>
            </a:r>
            <a:endParaRPr lang="en-US" dirty="0"/>
          </a:p>
          <a:p>
            <a:pPr marL="285750" indent="-285750">
              <a:spcAft>
                <a:spcPts val="600"/>
              </a:spcAft>
              <a:buFont typeface="Wingdings" pitchFamily="2" charset="2"/>
              <a:buChar char="Ø"/>
            </a:pPr>
            <a:r>
              <a:rPr lang="en-US" dirty="0" smtClean="0"/>
              <a:t>The opening of the sector for installation of the CD launcher system:</a:t>
            </a:r>
          </a:p>
          <a:p>
            <a:pPr marL="742950" lvl="1" indent="-285750">
              <a:spcAft>
                <a:spcPts val="600"/>
              </a:spcAft>
              <a:buFont typeface="Wingdings" pitchFamily="2" charset="2"/>
              <a:buChar char="ü"/>
            </a:pPr>
            <a:r>
              <a:rPr lang="en-US" sz="1600" dirty="0" smtClean="0"/>
              <a:t>Toroidal width: 1.6 m (in order to cover 8 of 16 outboard blanket modules)</a:t>
            </a:r>
          </a:p>
          <a:p>
            <a:pPr marL="742950" lvl="1" indent="-285750">
              <a:spcAft>
                <a:spcPts val="600"/>
              </a:spcAft>
              <a:buFont typeface="Wingdings" pitchFamily="2" charset="2"/>
              <a:buChar char="ü"/>
            </a:pPr>
            <a:r>
              <a:rPr lang="en-US" sz="1600" dirty="0" smtClean="0"/>
              <a:t>Poloidal length: 1.9 m</a:t>
            </a:r>
            <a:endParaRPr lang="en-US" sz="1400" dirty="0" smtClean="0"/>
          </a:p>
          <a:p>
            <a:pPr marL="285750" indent="-285750" algn="just">
              <a:spcAft>
                <a:spcPts val="600"/>
              </a:spcAft>
              <a:buFont typeface="Wingdings" pitchFamily="2" charset="2"/>
              <a:buChar char="Ø"/>
            </a:pPr>
            <a:r>
              <a:rPr lang="en-US" dirty="0" smtClean="0"/>
              <a:t>ITER LH launcher with dimensions of 1.5 m (toroidal) x 1.9 m (poloidal). Adding a 5 cm steel to the frame on two side will make the launcher system well matching the ACT1 blankets. </a:t>
            </a:r>
          </a:p>
          <a:p>
            <a:pPr marL="285750" indent="-285750" algn="just">
              <a:buFont typeface="Wingdings" pitchFamily="2" charset="2"/>
              <a:buChar char="Ø"/>
            </a:pPr>
            <a:endParaRPr lang="en-US" sz="16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354758"/>
            <a:ext cx="2972416" cy="4436442"/>
          </a:xfrm>
          <a:prstGeom prst="rect">
            <a:avLst/>
          </a:prstGeom>
        </p:spPr>
      </p:pic>
      <p:sp>
        <p:nvSpPr>
          <p:cNvPr id="3" name="TextBox 2"/>
          <p:cNvSpPr txBox="1"/>
          <p:nvPr/>
        </p:nvSpPr>
        <p:spPr>
          <a:xfrm>
            <a:off x="7467600" y="2514600"/>
            <a:ext cx="1143000" cy="523220"/>
          </a:xfrm>
          <a:prstGeom prst="rect">
            <a:avLst/>
          </a:prstGeom>
          <a:noFill/>
        </p:spPr>
        <p:txBody>
          <a:bodyPr wrap="square" rtlCol="0">
            <a:spAutoFit/>
          </a:bodyPr>
          <a:lstStyle/>
          <a:p>
            <a:r>
              <a:rPr lang="en-US" sz="1400" dirty="0" smtClean="0"/>
              <a:t>Local shield</a:t>
            </a:r>
            <a:endParaRPr lang="en-US" sz="1400" dirty="0"/>
          </a:p>
        </p:txBody>
      </p:sp>
      <p:sp>
        <p:nvSpPr>
          <p:cNvPr id="8" name="TextBox 7"/>
          <p:cNvSpPr txBox="1"/>
          <p:nvPr/>
        </p:nvSpPr>
        <p:spPr>
          <a:xfrm>
            <a:off x="7610856" y="4191000"/>
            <a:ext cx="1143000" cy="523220"/>
          </a:xfrm>
          <a:prstGeom prst="rect">
            <a:avLst/>
          </a:prstGeom>
          <a:noFill/>
        </p:spPr>
        <p:txBody>
          <a:bodyPr wrap="square" rtlCol="0">
            <a:spAutoFit/>
          </a:bodyPr>
          <a:lstStyle/>
          <a:p>
            <a:r>
              <a:rPr lang="en-US" sz="1400" dirty="0" smtClean="0"/>
              <a:t>RF feeding</a:t>
            </a:r>
          </a:p>
          <a:p>
            <a:r>
              <a:rPr lang="en-US" sz="1400" dirty="0"/>
              <a:t> </a:t>
            </a:r>
            <a:r>
              <a:rPr lang="en-US" sz="1400" dirty="0" smtClean="0"/>
              <a:t>   inputs</a:t>
            </a:r>
            <a:endParaRPr lang="en-US" sz="1400" dirty="0"/>
          </a:p>
        </p:txBody>
      </p:sp>
      <p:cxnSp>
        <p:nvCxnSpPr>
          <p:cNvPr id="6" name="Straight Arrow Connector 5"/>
          <p:cNvCxnSpPr/>
          <p:nvPr/>
        </p:nvCxnSpPr>
        <p:spPr>
          <a:xfrm flipH="1">
            <a:off x="7467600" y="3037820"/>
            <a:ext cx="304800" cy="238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p:cNvCxnSpPr>
          <p:nvPr/>
        </p:nvCxnSpPr>
        <p:spPr>
          <a:xfrm flipH="1" flipV="1">
            <a:off x="8001000" y="3733800"/>
            <a:ext cx="18135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341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20684</TotalTime>
  <Words>1573</Words>
  <Application>Microsoft Office PowerPoint</Application>
  <PresentationFormat>On-screen Show (4:3)</PresentationFormat>
  <Paragraphs>176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Updates on ARIES-ACT1 Power Core Configuration and System Integration</vt:lpstr>
      <vt:lpstr>Tasks and Assignments from Last ARIES Project Meeting  </vt:lpstr>
      <vt:lpstr>ITER Torus Pumping System</vt:lpstr>
      <vt:lpstr>PowerPoint Presentation</vt:lpstr>
      <vt:lpstr>PowerPoint Presentation</vt:lpstr>
      <vt:lpstr>PowerPoint Presentation</vt:lpstr>
      <vt:lpstr>PowerPoint Presentation</vt:lpstr>
      <vt:lpstr> ITER Lower Hybrid Current Drive Launcher </vt:lpstr>
      <vt:lpstr>Opening  of the Outboard Blankets for the Launcher System</vt:lpstr>
      <vt:lpstr>Integration of the LH CD Launcher in the ARIES-ACT1 Sector</vt:lpstr>
      <vt:lpstr>Cooling Scheme for the Sectors with LH Launcher Installed</vt:lpstr>
      <vt:lpstr>Cooling Scheme of Blanket Modules Above  the Launcher Assembly (Option 1)</vt:lpstr>
      <vt:lpstr>Cooling Scheme of Blanket Modules Above and the Launcher Assembly (Option 2)</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Wang</dc:creator>
  <cp:lastModifiedBy>Wang</cp:lastModifiedBy>
  <cp:revision>742</cp:revision>
  <cp:lastPrinted>2012-09-21T21:04:08Z</cp:lastPrinted>
  <dcterms:created xsi:type="dcterms:W3CDTF">2011-10-31T19:49:07Z</dcterms:created>
  <dcterms:modified xsi:type="dcterms:W3CDTF">2013-01-22T17:21:56Z</dcterms:modified>
</cp:coreProperties>
</file>