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3" r:id="rId6"/>
    <p:sldId id="265" r:id="rId7"/>
    <p:sldId id="267" r:id="rId8"/>
    <p:sldId id="268" r:id="rId9"/>
    <p:sldId id="275" r:id="rId10"/>
    <p:sldId id="270" r:id="rId11"/>
    <p:sldId id="272" r:id="rId12"/>
    <p:sldId id="274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6" d="100"/>
          <a:sy n="96" d="100"/>
        </p:scale>
        <p:origin x="-108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93737-91CF-4E7D-8308-770759E97BAF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09074-D699-4DD2-AF45-82E6FF2F1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8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61">
              <a:defRPr>
                <a:solidFill>
                  <a:schemeClr val="tx1"/>
                </a:solidFill>
                <a:latin typeface="Arial" charset="0"/>
              </a:defRPr>
            </a:lvl1pPr>
            <a:lvl2pPr marL="702738" indent="-270283" defTabSz="914461">
              <a:defRPr>
                <a:solidFill>
                  <a:schemeClr val="tx1"/>
                </a:solidFill>
                <a:latin typeface="Arial" charset="0"/>
              </a:defRPr>
            </a:lvl2pPr>
            <a:lvl3pPr marL="1081135" indent="-216227" defTabSz="914461">
              <a:defRPr>
                <a:solidFill>
                  <a:schemeClr val="tx1"/>
                </a:solidFill>
                <a:latin typeface="Arial" charset="0"/>
              </a:defRPr>
            </a:lvl3pPr>
            <a:lvl4pPr marL="1513590" indent="-216227" defTabSz="914461">
              <a:defRPr>
                <a:solidFill>
                  <a:schemeClr val="tx1"/>
                </a:solidFill>
                <a:latin typeface="Arial" charset="0"/>
              </a:defRPr>
            </a:lvl4pPr>
            <a:lvl5pPr marL="1946044" indent="-216227" defTabSz="914461">
              <a:defRPr>
                <a:solidFill>
                  <a:schemeClr val="tx1"/>
                </a:solidFill>
                <a:latin typeface="Arial" charset="0"/>
              </a:defRPr>
            </a:lvl5pPr>
            <a:lvl6pPr marL="2378498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0952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06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860" indent="-216227" defTabSz="914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B26D4-2616-40AD-8574-858274779F3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305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0" y="4344259"/>
            <a:ext cx="5487020" cy="41149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0" tIns="45286" rIns="90570" bIns="4528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0" y="4344259"/>
            <a:ext cx="5487020" cy="41149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0" tIns="45286" rIns="90570" bIns="4528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0" y="4344259"/>
            <a:ext cx="5487020" cy="41149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0" tIns="45286" rIns="90570" bIns="4528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73F77-F820-423B-A3B6-4B8DA691C235}" type="slidenum">
              <a:rPr lang="en-US"/>
              <a:pPr/>
              <a:t>14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5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5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9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29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6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5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7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7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0940-BD2D-47DE-B539-703CE4A4BD44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7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00940-BD2D-47DE-B539-703CE4A4BD44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95D27-B050-489A-A637-6B7300A4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6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914399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PROGRESS ON LOW ACTIVATION STRUCTURAL STEELS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41910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RECENT RESULTS ON NANOSTRUCTURED FERRITIC ALLOYS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solidFill>
                <a:srgbClr val="0070C0"/>
              </a:solidFill>
            </a:endParaRPr>
          </a:p>
          <a:p>
            <a:endParaRPr lang="en-US" sz="2000" b="1" dirty="0">
              <a:solidFill>
                <a:srgbClr val="0070C0"/>
              </a:solidFill>
            </a:endParaRPr>
          </a:p>
          <a:p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A.F.ROWCLIFFE  (ORNL)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ARIES PROJECT MEETING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U.C.S.D.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Jan 22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nd</a:t>
            </a:r>
            <a:r>
              <a:rPr lang="en-US" sz="2000" b="1" dirty="0" smtClean="0">
                <a:solidFill>
                  <a:schemeClr val="tx1"/>
                </a:solidFill>
              </a:rPr>
              <a:t>. – Jan 23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2000" b="1" dirty="0" smtClean="0">
                <a:solidFill>
                  <a:schemeClr val="tx1"/>
                </a:solidFill>
              </a:rPr>
              <a:t>  2013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C:\Users\17m\Documents\Projects\INERI KAERI\Hardness\VHN 9Cr vs SM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81050"/>
            <a:ext cx="3588025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2334" y="76200"/>
            <a:ext cx="8845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altLang="ko-KR" sz="24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algn="ctr">
              <a:defRPr/>
            </a:pPr>
            <a:r>
              <a:rPr lang="en-US" altLang="ko-KR" sz="2800" b="1" kern="0" dirty="0" smtClean="0">
                <a:solidFill>
                  <a:srgbClr val="336699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MICROSTRUCTURE OF NEW NFAs</a:t>
            </a:r>
            <a:r>
              <a:rPr lang="en-US" altLang="ko-KR" sz="2800" b="1" i="0" kern="0" dirty="0" smtClean="0">
                <a:solidFill>
                  <a:srgbClr val="336699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 </a:t>
            </a:r>
            <a:endParaRPr lang="en-US" sz="2800" b="1" i="0" kern="0" dirty="0">
              <a:solidFill>
                <a:srgbClr val="33669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074" y="6494462"/>
            <a:ext cx="4200525" cy="365125"/>
          </a:xfrm>
        </p:spPr>
        <p:txBody>
          <a:bodyPr/>
          <a:lstStyle/>
          <a:p>
            <a:pPr>
              <a:defRPr/>
            </a:pPr>
            <a:r>
              <a:rPr lang="en-US" i="1" dirty="0" err="1" smtClean="0">
                <a:solidFill>
                  <a:schemeClr val="tx1"/>
                </a:solidFill>
              </a:rPr>
              <a:t>T.S.Byun,D.T.Hoelzer</a:t>
            </a:r>
            <a:r>
              <a:rPr lang="en-US" i="1" dirty="0" smtClean="0">
                <a:solidFill>
                  <a:schemeClr val="tx1"/>
                </a:solidFill>
              </a:rPr>
              <a:t> (ORNL), </a:t>
            </a:r>
            <a:r>
              <a:rPr lang="en-US" i="1" dirty="0" err="1" smtClean="0">
                <a:solidFill>
                  <a:schemeClr val="tx1"/>
                </a:solidFill>
              </a:rPr>
              <a:t>J.H.Koon</a:t>
            </a:r>
            <a:r>
              <a:rPr lang="en-US" i="1" dirty="0" smtClean="0">
                <a:solidFill>
                  <a:schemeClr val="tx1"/>
                </a:solidFill>
              </a:rPr>
              <a:t> (KAERI); unpublished work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DD685857-650A-48B7-BAB9-DC3041D790A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2" name="Picture 11" descr="DSC0009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2" b="32562"/>
          <a:stretch>
            <a:fillRect/>
          </a:stretch>
        </p:blipFill>
        <p:spPr bwMode="auto">
          <a:xfrm>
            <a:off x="677636" y="1056368"/>
            <a:ext cx="4739005" cy="19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그림 17" descr="EBSD(GRAIN-A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3922929"/>
            <a:ext cx="3039745" cy="2339975"/>
          </a:xfrm>
          <a:prstGeom prst="rect">
            <a:avLst/>
          </a:prstGeom>
        </p:spPr>
      </p:pic>
      <p:pic>
        <p:nvPicPr>
          <p:cNvPr id="14" name="그림 18" descr="EBSD(GRAIN-B)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4898" y="3887459"/>
            <a:ext cx="3051810" cy="2367280"/>
          </a:xfrm>
          <a:prstGeom prst="rect">
            <a:avLst/>
          </a:prstGeom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608569" y="3208564"/>
            <a:ext cx="4191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 smtClean="0">
                <a:solidFill>
                  <a:srgbClr val="00B050"/>
                </a:solidFill>
              </a:rPr>
              <a:t>9YWTV-PM2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00B050"/>
                </a:solidFill>
              </a:rPr>
              <a:t>Fe-9Cr-2W-0.4Ti-0.2V-0.05C+0.3Y</a:t>
            </a:r>
            <a:r>
              <a:rPr lang="en-US" sz="18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1800" b="1" dirty="0" smtClean="0">
                <a:solidFill>
                  <a:srgbClr val="00B050"/>
                </a:solidFill>
              </a:rPr>
              <a:t>O</a:t>
            </a:r>
            <a:r>
              <a:rPr lang="en-US" sz="1800" b="1" baseline="-25000" dirty="0" smtClean="0">
                <a:solidFill>
                  <a:srgbClr val="00B050"/>
                </a:solidFill>
              </a:rPr>
              <a:t>3</a:t>
            </a:r>
            <a:r>
              <a:rPr lang="en-US" sz="1800" b="1" dirty="0" smtClean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066800" y="2590800"/>
            <a:ext cx="228600" cy="76200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33400" y="3276599"/>
            <a:ext cx="429997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 smtClean="0">
                <a:solidFill>
                  <a:srgbClr val="CC0000"/>
                </a:solidFill>
              </a:rPr>
              <a:t>9YWTV-PM1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CC0000"/>
                </a:solidFill>
              </a:rPr>
              <a:t>Fe-9Cr-2W-0.4Ti-0.2V-0.12C-0.3Y</a:t>
            </a:r>
            <a:r>
              <a:rPr lang="en-US" sz="1800" b="1" baseline="-25000" dirty="0" smtClean="0">
                <a:solidFill>
                  <a:srgbClr val="CC0000"/>
                </a:solidFill>
              </a:rPr>
              <a:t>2</a:t>
            </a:r>
            <a:r>
              <a:rPr lang="en-US" sz="1800" b="1" dirty="0" smtClean="0">
                <a:solidFill>
                  <a:srgbClr val="CC0000"/>
                </a:solidFill>
              </a:rPr>
              <a:t>O</a:t>
            </a:r>
            <a:r>
              <a:rPr lang="en-US" sz="1800" b="1" baseline="-25000" dirty="0" smtClean="0">
                <a:solidFill>
                  <a:srgbClr val="CC0000"/>
                </a:solidFill>
              </a:rPr>
              <a:t>3</a:t>
            </a:r>
            <a:endParaRPr lang="en-US" sz="1800" b="1" dirty="0" smtClean="0">
              <a:solidFill>
                <a:srgbClr val="CC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19600" y="2505065"/>
            <a:ext cx="413772" cy="77153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39000" y="273694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PM1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248400" y="273694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PM2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405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171575"/>
            <a:ext cx="4419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085850"/>
            <a:ext cx="44100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54188" y="152400"/>
            <a:ext cx="741657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ko-KR" sz="2800" b="1" i="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  <a:cs typeface="Arial" pitchFamily="34" charset="0"/>
              </a:rPr>
              <a:t>Strength &amp; Ductility of 9Cr NFAs </a:t>
            </a:r>
            <a:endParaRPr lang="en-US" sz="2800" b="1" i="0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752600" y="5029200"/>
            <a:ext cx="62484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i="0" dirty="0">
                <a:latin typeface="+mj-lt"/>
                <a:cs typeface="Arial" charset="0"/>
              </a:rPr>
              <a:t>New base NFAs retain YS higher than 500 MPa at </a:t>
            </a:r>
            <a:r>
              <a:rPr lang="en-US" b="1" i="0" dirty="0" smtClean="0">
                <a:latin typeface="+mj-lt"/>
                <a:cs typeface="Arial" charset="0"/>
              </a:rPr>
              <a:t>700</a:t>
            </a:r>
            <a:r>
              <a:rPr lang="en-US" b="1" i="0" dirty="0" smtClean="0">
                <a:latin typeface="Arial Unicode MS"/>
                <a:ea typeface="Arial Unicode MS"/>
                <a:cs typeface="Arial Unicode MS"/>
              </a:rPr>
              <a:t>°</a:t>
            </a:r>
            <a:r>
              <a:rPr lang="en-US" b="1" i="0" dirty="0" smtClean="0">
                <a:latin typeface="+mj-lt"/>
                <a:cs typeface="Times New Roman"/>
              </a:rPr>
              <a:t>C</a:t>
            </a:r>
            <a:r>
              <a:rPr lang="en-US" b="1" i="0" dirty="0">
                <a:latin typeface="+mj-lt"/>
                <a:cs typeface="Times New Roman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i="0" dirty="0">
                <a:latin typeface="+mj-lt"/>
                <a:cs typeface="Times New Roman"/>
              </a:rPr>
              <a:t>Improved ductility </a:t>
            </a:r>
            <a:r>
              <a:rPr lang="en-US" b="1" i="0" dirty="0" smtClean="0">
                <a:latin typeface="+mj-lt"/>
                <a:cs typeface="Times New Roman"/>
              </a:rPr>
              <a:t> </a:t>
            </a:r>
            <a:r>
              <a:rPr lang="en-US" b="1" i="0" dirty="0">
                <a:latin typeface="+mj-lt"/>
                <a:cs typeface="Times New Roman"/>
              </a:rPr>
              <a:t>for both new </a:t>
            </a:r>
            <a:r>
              <a:rPr lang="en-US" b="1" i="0" dirty="0" smtClean="0">
                <a:latin typeface="+mj-lt"/>
                <a:cs typeface="Times New Roman"/>
              </a:rPr>
              <a:t>NFAs</a:t>
            </a:r>
            <a:r>
              <a:rPr lang="en-US" b="1" dirty="0">
                <a:solidFill>
                  <a:srgbClr val="0000CC"/>
                </a:solidFill>
                <a:latin typeface="+mj-lt"/>
                <a:cs typeface="Times New Roman"/>
              </a:rPr>
              <a:t> </a:t>
            </a:r>
            <a:r>
              <a:rPr lang="en-US" b="1" dirty="0" smtClean="0">
                <a:latin typeface="+mj-lt"/>
                <a:cs typeface="Times New Roman"/>
              </a:rPr>
              <a:t>compared to 14YWT</a:t>
            </a:r>
            <a:endParaRPr lang="en-US" b="1" i="0" dirty="0">
              <a:latin typeface="+mj-lt"/>
              <a:cs typeface="Arial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074" y="6324600"/>
            <a:ext cx="4733926" cy="365125"/>
          </a:xfrm>
        </p:spPr>
        <p:txBody>
          <a:bodyPr/>
          <a:lstStyle/>
          <a:p>
            <a:pPr>
              <a:defRPr/>
            </a:pPr>
            <a:r>
              <a:rPr lang="en-US" i="1" dirty="0" err="1" smtClean="0">
                <a:solidFill>
                  <a:schemeClr val="tx1"/>
                </a:solidFill>
              </a:rPr>
              <a:t>T.S.Byun</a:t>
            </a:r>
            <a:r>
              <a:rPr lang="en-US" i="1" dirty="0" smtClean="0">
                <a:solidFill>
                  <a:schemeClr val="tx1"/>
                </a:solidFill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</a:rPr>
              <a:t>D.T.Hoelzer</a:t>
            </a:r>
            <a:r>
              <a:rPr lang="en-US" i="1" dirty="0" smtClean="0">
                <a:solidFill>
                  <a:schemeClr val="tx1"/>
                </a:solidFill>
              </a:rPr>
              <a:t> (ORNL), </a:t>
            </a:r>
            <a:r>
              <a:rPr lang="en-US" i="1" dirty="0" err="1" smtClean="0">
                <a:solidFill>
                  <a:schemeClr val="tx1"/>
                </a:solidFill>
              </a:rPr>
              <a:t>J.H.Koon</a:t>
            </a:r>
            <a:r>
              <a:rPr lang="en-US" i="1" dirty="0" smtClean="0">
                <a:solidFill>
                  <a:schemeClr val="tx1"/>
                </a:solidFill>
              </a:rPr>
              <a:t> (KAERI);  unpublished work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DD685857-650A-48B7-BAB9-DC3041D790A8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5E9988C8-8426-4A77-B8DA-34EEEC4F3E1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9699" name="Picture 3" descr="C:\Users\Jin Sook Hong\Desktop\F-PM2-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41665"/>
            <a:ext cx="5105400" cy="4754335"/>
          </a:xfrm>
          <a:prstGeom prst="rect">
            <a:avLst/>
          </a:prstGeom>
          <a:noFill/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46848" y="152400"/>
            <a:ext cx="8819197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altLang="ko-KR" sz="2400" b="1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Gulim" pitchFamily="34" charset="-127"/>
                <a:cs typeface="Arial" pitchFamily="34" charset="0"/>
              </a:rPr>
              <a:t>Effect of Controlled Rolling  9YWTV-PM on </a:t>
            </a:r>
            <a:r>
              <a:rPr lang="en-US" altLang="ko-KR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Gulim" pitchFamily="34" charset="-127"/>
                <a:cs typeface="Arial" pitchFamily="34" charset="0"/>
              </a:rPr>
              <a:t>High Temperature</a:t>
            </a:r>
            <a:r>
              <a:rPr lang="en-US" altLang="ko-KR" sz="2400" b="1" i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Gulim" pitchFamily="34" charset="-127"/>
                <a:cs typeface="Arial" pitchFamily="34" charset="0"/>
              </a:rPr>
              <a:t> </a:t>
            </a:r>
            <a:r>
              <a:rPr lang="en-US" altLang="ko-KR" sz="2400" b="1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Gulim" pitchFamily="34" charset="-127"/>
                <a:cs typeface="Arial" pitchFamily="34" charset="0"/>
              </a:rPr>
              <a:t>Fracture Resistance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24600"/>
            <a:ext cx="4572000" cy="365125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</a:rPr>
              <a:t>T.S.Byun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D.T.Hoelzer</a:t>
            </a:r>
            <a:r>
              <a:rPr lang="en-US" dirty="0" smtClean="0">
                <a:solidFill>
                  <a:schemeClr val="tx1"/>
                </a:solidFill>
              </a:rPr>
              <a:t> ( ORNL ), </a:t>
            </a:r>
            <a:r>
              <a:rPr lang="en-US" dirty="0" err="1" smtClean="0">
                <a:solidFill>
                  <a:schemeClr val="tx1"/>
                </a:solidFill>
              </a:rPr>
              <a:t>J.H.Koon</a:t>
            </a:r>
            <a:r>
              <a:rPr lang="en-US" dirty="0" smtClean="0">
                <a:solidFill>
                  <a:schemeClr val="tx1"/>
                </a:solidFill>
              </a:rPr>
              <a:t> (KAERI); unpublished 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1358605"/>
            <a:ext cx="28956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Improvement of fracture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toughness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controlled rolled 9YWTV-PM2 is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significant. 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9YWTV-PM2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controlled rolled at 900</a:t>
            </a:r>
            <a:r>
              <a:rPr lang="en-US" sz="1600" b="1" dirty="0" smtClean="0">
                <a:latin typeface="Arial" pitchFamily="34" charset="0"/>
                <a:ea typeface="Arial Unicode MS"/>
                <a:cs typeface="Arial" pitchFamily="34" charset="0"/>
              </a:rPr>
              <a:t>°C for 50% reduction resulted in the best fracture toughness among NFAs, which is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high as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those of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non-ODS F/M steels.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Potential avenue for  NFAs based on 9Cr with improved high temperature fracture resistance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25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938" name="Picture 2" descr="2010_03_15_LMP Pl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1765" r="9412" b="1765"/>
          <a:stretch>
            <a:fillRect/>
          </a:stretch>
        </p:blipFill>
        <p:spPr bwMode="auto">
          <a:xfrm>
            <a:off x="76200" y="1028700"/>
            <a:ext cx="598805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 </a:t>
            </a:r>
            <a:r>
              <a:rPr lang="en-US" dirty="0" smtClean="0">
                <a:solidFill>
                  <a:srgbClr val="0070C0"/>
                </a:solidFill>
              </a:rPr>
              <a:t>Creep performance of NFAs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7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5638800"/>
            <a:ext cx="8734425" cy="990600"/>
          </a:xfrm>
          <a:noFill/>
        </p:spPr>
        <p:txBody>
          <a:bodyPr rIns="0">
            <a:normAutofit/>
          </a:bodyPr>
          <a:lstStyle/>
          <a:p>
            <a:pPr marL="176213" indent="-176213">
              <a:buClr>
                <a:schemeClr val="tx1"/>
              </a:buClr>
              <a:buSzPts val="2000"/>
              <a:tabLst/>
            </a:pPr>
            <a:r>
              <a:rPr lang="en-US" sz="1800" dirty="0"/>
              <a:t>Creep test on ruptured MA957 started in Oct., 2003 (</a:t>
            </a:r>
            <a:r>
              <a:rPr lang="en-US" sz="1800" dirty="0" smtClean="0"/>
              <a:t>INE</a:t>
            </a:r>
            <a:endParaRPr lang="en-US" sz="1800" dirty="0"/>
          </a:p>
          <a:p>
            <a:pPr marL="176213" indent="-176213">
              <a:spcBef>
                <a:spcPct val="40000"/>
              </a:spcBef>
              <a:tabLst/>
            </a:pPr>
            <a:r>
              <a:rPr lang="en-US" sz="1800" dirty="0"/>
              <a:t>Creep test on 14YWT-SM10 started in April, 2008</a:t>
            </a:r>
          </a:p>
        </p:txBody>
      </p:sp>
      <p:sp>
        <p:nvSpPr>
          <p:cNvPr id="679941" name="Rectangle 5"/>
          <p:cNvSpPr>
            <a:spLocks noChangeArrowheads="1"/>
          </p:cNvSpPr>
          <p:nvPr/>
        </p:nvSpPr>
        <p:spPr bwMode="auto">
          <a:xfrm>
            <a:off x="6064250" y="4729162"/>
            <a:ext cx="2909888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11125" indent="-111125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i="1"/>
              <a:t>Klueh et al, J. Nucl. Mat., (2005)</a:t>
            </a:r>
          </a:p>
          <a:p>
            <a:pPr marL="111125" indent="-111125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i="1"/>
              <a:t>I-NERI FY01-04</a:t>
            </a:r>
          </a:p>
        </p:txBody>
      </p:sp>
      <p:graphicFrame>
        <p:nvGraphicFramePr>
          <p:cNvPr id="67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08201"/>
              </p:ext>
            </p:extLst>
          </p:nvPr>
        </p:nvGraphicFramePr>
        <p:xfrm>
          <a:off x="5867400" y="1371600"/>
          <a:ext cx="31988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hart" r:id="rId6" imgW="4505376" imgH="3581273" progId="Excel.Chart.8">
                  <p:embed followColorScheme="full"/>
                </p:oleObj>
              </mc:Choice>
              <mc:Fallback>
                <p:oleObj name="Chart" r:id="rId6" imgW="4505376" imgH="3581273" progId="Excel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1600"/>
                        <a:ext cx="319881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9943" name="Line 7"/>
          <p:cNvSpPr>
            <a:spLocks noChangeShapeType="1"/>
          </p:cNvSpPr>
          <p:nvPr/>
        </p:nvSpPr>
        <p:spPr bwMode="auto">
          <a:xfrm flipV="1">
            <a:off x="4362450" y="2971800"/>
            <a:ext cx="1798638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44" name="Rectangle 8"/>
          <p:cNvSpPr>
            <a:spLocks noChangeArrowheads="1"/>
          </p:cNvSpPr>
          <p:nvPr/>
        </p:nvSpPr>
        <p:spPr bwMode="auto">
          <a:xfrm>
            <a:off x="5943600" y="3914775"/>
            <a:ext cx="2971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/>
            <a:r>
              <a:rPr lang="en-US" dirty="0"/>
              <a:t>Ruptured after ~38,555 h</a:t>
            </a:r>
          </a:p>
        </p:txBody>
      </p:sp>
      <p:sp>
        <p:nvSpPr>
          <p:cNvPr id="679945" name="Oval 9"/>
          <p:cNvSpPr>
            <a:spLocks noChangeArrowheads="1"/>
          </p:cNvSpPr>
          <p:nvPr/>
        </p:nvSpPr>
        <p:spPr bwMode="auto">
          <a:xfrm>
            <a:off x="2373313" y="2874963"/>
            <a:ext cx="1366837" cy="554037"/>
          </a:xfrm>
          <a:prstGeom prst="ellipse">
            <a:avLst/>
          </a:prstGeom>
          <a:solidFill>
            <a:srgbClr val="00008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9946" name="Oval 10"/>
          <p:cNvSpPr>
            <a:spLocks noChangeArrowheads="1"/>
          </p:cNvSpPr>
          <p:nvPr/>
        </p:nvSpPr>
        <p:spPr bwMode="auto">
          <a:xfrm>
            <a:off x="4562475" y="3597275"/>
            <a:ext cx="1244600" cy="508000"/>
          </a:xfrm>
          <a:prstGeom prst="ellipse">
            <a:avLst/>
          </a:prstGeom>
          <a:solidFill>
            <a:srgbClr val="00008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5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381000" y="3429000"/>
            <a:ext cx="8382000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6610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56610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56610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56610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56610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8" indent="0">
              <a:spcAft>
                <a:spcPts val="600"/>
              </a:spcAft>
            </a:pPr>
            <a:r>
              <a:rPr lang="en-US" b="1" dirty="0" smtClean="0">
                <a:solidFill>
                  <a:srgbClr val="0000CC"/>
                </a:solidFill>
                <a:ea typeface="Gulim" pitchFamily="34" charset="-127"/>
              </a:rPr>
              <a:t> </a:t>
            </a:r>
            <a:endParaRPr lang="en-US" b="1" dirty="0">
              <a:solidFill>
                <a:srgbClr val="0000CC"/>
              </a:solidFill>
              <a:ea typeface="Gulim" pitchFamily="34" charset="-127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Nanograin structure &amp; high density of nanoclusters.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High energy mechanical alloying plus high power consolidation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Very </a:t>
            </a:r>
            <a:r>
              <a:rPr lang="en-US" b="1" dirty="0"/>
              <a:t>large interfacial area (NC-matrix and grain boundaries) </a:t>
            </a:r>
            <a:r>
              <a:rPr lang="en-US" b="1" dirty="0" smtClean="0"/>
              <a:t>enhances recombination </a:t>
            </a:r>
            <a:r>
              <a:rPr lang="en-US" b="1" dirty="0"/>
              <a:t>of point </a:t>
            </a:r>
            <a:r>
              <a:rPr lang="en-US" b="1" dirty="0" smtClean="0"/>
              <a:t>defects as well as accommodation of helium</a:t>
            </a:r>
            <a:r>
              <a:rPr lang="en-US" altLang="ko-KR" b="1" dirty="0" smtClean="0">
                <a:ea typeface="Gulim" pitchFamily="34" charset="-127"/>
              </a:rPr>
              <a:t> atoms or bubbles in </a:t>
            </a:r>
            <a:r>
              <a:rPr lang="en-US" altLang="ko-KR" b="1" dirty="0">
                <a:ea typeface="Gulim" pitchFamily="34" charset="-127"/>
              </a:rPr>
              <a:t>irradiation</a:t>
            </a:r>
            <a:r>
              <a:rPr lang="en-US" altLang="ko-KR" b="1" dirty="0" smtClean="0">
                <a:ea typeface="Gulim" pitchFamily="34" charset="-127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ea typeface="Gulim" pitchFamily="34" charset="-127"/>
              </a:rPr>
              <a:t>In ferritic phase, the nanograins &amp; NCs are exceptionally stable up to very high temperatures.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ea typeface="Gulim" pitchFamily="34" charset="-127"/>
              </a:rPr>
              <a:t>                 </a:t>
            </a:r>
            <a:endParaRPr lang="en-US" b="1" i="1" dirty="0" smtClean="0">
              <a:ea typeface="Gulim" pitchFamily="34" charset="-127"/>
            </a:endParaRPr>
          </a:p>
        </p:txBody>
      </p:sp>
      <p:sp>
        <p:nvSpPr>
          <p:cNvPr id="524305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74289"/>
            <a:ext cx="8915400" cy="70409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Nanostructured Ferritic Alloys (NFAs</a:t>
            </a:r>
            <a:r>
              <a:rPr lang="en-US" altLang="ko-K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  <a:cs typeface="Arial" pitchFamily="34" charset="0"/>
              </a:rPr>
              <a:t>)</a:t>
            </a:r>
            <a:endParaRPr lang="en-US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701526" y="878386"/>
            <a:ext cx="7050402" cy="2574496"/>
            <a:chOff x="455866" y="2594507"/>
            <a:chExt cx="7323358" cy="2739493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455866" y="2594507"/>
              <a:ext cx="3113124" cy="2739493"/>
              <a:chOff x="138" y="427"/>
              <a:chExt cx="2506" cy="2547"/>
            </a:xfrm>
          </p:grpSpPr>
          <p:sp>
            <p:nvSpPr>
              <p:cNvPr id="7186" name="Text Box 4"/>
              <p:cNvSpPr txBox="1">
                <a:spLocks noChangeArrowheads="1"/>
              </p:cNvSpPr>
              <p:nvPr/>
            </p:nvSpPr>
            <p:spPr bwMode="auto">
              <a:xfrm>
                <a:off x="252" y="2688"/>
                <a:ext cx="2173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ko-KR" sz="1400" b="1" dirty="0">
                    <a:solidFill>
                      <a:srgbClr val="000066"/>
                    </a:solidFill>
                    <a:ea typeface="Gulim" pitchFamily="34" charset="-127"/>
                  </a:rPr>
                  <a:t>&lt;</a:t>
                </a:r>
                <a:r>
                  <a:rPr lang="en-US" sz="1400" b="1" dirty="0">
                    <a:solidFill>
                      <a:srgbClr val="000066"/>
                    </a:solidFill>
                  </a:rPr>
                  <a:t>Grain size</a:t>
                </a:r>
                <a:r>
                  <a:rPr lang="en-US" altLang="ko-KR" sz="1400" b="1" dirty="0">
                    <a:solidFill>
                      <a:srgbClr val="000066"/>
                    </a:solidFill>
                    <a:ea typeface="Gulim" pitchFamily="34" charset="-127"/>
                  </a:rPr>
                  <a:t>&gt;</a:t>
                </a:r>
                <a:r>
                  <a:rPr lang="en-US" sz="1400" b="1" dirty="0">
                    <a:solidFill>
                      <a:srgbClr val="000066"/>
                    </a:solidFill>
                  </a:rPr>
                  <a:t> = 136 (+/- 14) nm</a:t>
                </a:r>
              </a:p>
            </p:txBody>
          </p:sp>
          <p:sp>
            <p:nvSpPr>
              <p:cNvPr id="7187" name="Text Box 5"/>
              <p:cNvSpPr txBox="1">
                <a:spLocks noChangeArrowheads="1"/>
              </p:cNvSpPr>
              <p:nvPr/>
            </p:nvSpPr>
            <p:spPr bwMode="auto">
              <a:xfrm>
                <a:off x="138" y="427"/>
                <a:ext cx="2159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 dirty="0" smtClean="0"/>
                  <a:t>BF-TEM </a:t>
                </a:r>
                <a:r>
                  <a:rPr lang="en-US" sz="1400" b="1" dirty="0"/>
                  <a:t>of </a:t>
                </a:r>
                <a:r>
                  <a:rPr lang="en-US" altLang="ko-KR" sz="1400" b="1" dirty="0">
                    <a:ea typeface="Gulim" pitchFamily="34" charset="-127"/>
                  </a:rPr>
                  <a:t>14YWT </a:t>
                </a:r>
                <a:r>
                  <a:rPr lang="en-US" sz="1400" b="1" dirty="0"/>
                  <a:t>SM10 Heat</a:t>
                </a:r>
              </a:p>
            </p:txBody>
          </p:sp>
          <p:pic>
            <p:nvPicPr>
              <p:cNvPr id="7188" name="Picture 16" descr="14YWT-SM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" y="712"/>
                <a:ext cx="2476" cy="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3995050" y="2725477"/>
              <a:ext cx="2107043" cy="57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 dirty="0" err="1"/>
                <a:t>N</a:t>
              </a:r>
              <a:r>
                <a:rPr lang="en-US" sz="1400" b="1" baseline="-25000" dirty="0" err="1"/>
                <a:t>v</a:t>
              </a:r>
              <a:r>
                <a:rPr lang="en-US" sz="1400" b="1" dirty="0"/>
                <a:t> = 1-7 x 10</a:t>
              </a:r>
              <a:r>
                <a:rPr lang="en-US" sz="1400" b="1" baseline="30000" dirty="0"/>
                <a:t>23</a:t>
              </a:r>
              <a:r>
                <a:rPr lang="en-US" sz="1400" b="1" dirty="0"/>
                <a:t> m</a:t>
              </a:r>
              <a:r>
                <a:rPr lang="en-US" sz="1400" b="1" baseline="30000" dirty="0"/>
                <a:t>-3</a:t>
              </a:r>
              <a:r>
                <a:rPr lang="en-US" sz="1400" b="1" dirty="0"/>
                <a:t>   </a:t>
              </a:r>
              <a:endParaRPr lang="en-US" sz="1400" b="1" dirty="0" smtClean="0"/>
            </a:p>
            <a:p>
              <a:r>
                <a:rPr lang="en-US" sz="1400" b="1" dirty="0" smtClean="0"/>
                <a:t>&lt;</a:t>
              </a:r>
              <a:r>
                <a:rPr lang="en-US" sz="1400" b="1" dirty="0"/>
                <a:t>r&gt; = 1.8 </a:t>
              </a:r>
              <a:r>
                <a:rPr lang="en-US" altLang="ko-KR" sz="1400" b="1" dirty="0">
                  <a:ea typeface="Gulim" pitchFamily="34" charset="-127"/>
                </a:rPr>
                <a:t>(</a:t>
              </a:r>
              <a:r>
                <a:rPr lang="en-US" sz="1400" b="1" baseline="30000" dirty="0"/>
                <a:t>+</a:t>
              </a:r>
              <a:r>
                <a:rPr lang="en-US" sz="1400" b="1" dirty="0"/>
                <a:t>/- 0.4</a:t>
              </a:r>
              <a:r>
                <a:rPr lang="en-US" altLang="ko-KR" sz="1400" b="1" dirty="0">
                  <a:ea typeface="Gulim" pitchFamily="34" charset="-127"/>
                </a:rPr>
                <a:t>)</a:t>
              </a:r>
              <a:r>
                <a:rPr lang="en-US" sz="1400" b="1" dirty="0"/>
                <a:t> nm                </a:t>
              </a:r>
            </a:p>
          </p:txBody>
        </p:sp>
        <p:pic>
          <p:nvPicPr>
            <p:cNvPr id="26" name="Picture 25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0" t="21630" r="23275" b="4724"/>
            <a:stretch/>
          </p:blipFill>
          <p:spPr bwMode="auto">
            <a:xfrm>
              <a:off x="4107354" y="3289110"/>
              <a:ext cx="1679297" cy="1776658"/>
            </a:xfrm>
            <a:prstGeom prst="rect">
              <a:avLst/>
            </a:prstGeom>
            <a:noFill/>
          </p:spPr>
        </p:pic>
        <p:pic>
          <p:nvPicPr>
            <p:cNvPr id="24" name="Picture 10" descr="ek8fr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509" y="3589361"/>
              <a:ext cx="1545715" cy="1487606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rgbClr val="01673E"/>
              </a:solidFill>
              <a:miter lim="800000"/>
              <a:headEnd/>
              <a:tailEnd/>
            </a:ln>
          </p:spPr>
        </p:pic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4124151" y="4683172"/>
              <a:ext cx="928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 dirty="0" smtClean="0"/>
                <a:t>HR-TEM</a:t>
              </a:r>
              <a:endParaRPr lang="en-US" sz="1400" b="1" dirty="0"/>
            </a:p>
          </p:txBody>
        </p:sp>
        <p:sp>
          <p:nvSpPr>
            <p:cNvPr id="15" name="Trapezoid 14"/>
            <p:cNvSpPr/>
            <p:nvPr/>
          </p:nvSpPr>
          <p:spPr bwMode="auto">
            <a:xfrm rot="16200000">
              <a:off x="2709083" y="3637127"/>
              <a:ext cx="1733266" cy="1064527"/>
            </a:xfrm>
            <a:prstGeom prst="trapezoid">
              <a:avLst>
                <a:gd name="adj" fmla="val 78434"/>
              </a:avLst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rapezoid 15"/>
            <p:cNvSpPr/>
            <p:nvPr/>
          </p:nvSpPr>
          <p:spPr bwMode="auto">
            <a:xfrm rot="16200000">
              <a:off x="4786066" y="3639100"/>
              <a:ext cx="1485239" cy="1395383"/>
            </a:xfrm>
            <a:prstGeom prst="trapezoid">
              <a:avLst>
                <a:gd name="adj" fmla="val 45457"/>
              </a:avLst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Footer Placeholder 4"/>
          <p:cNvSpPr txBox="1">
            <a:spLocks/>
          </p:cNvSpPr>
          <p:nvPr/>
        </p:nvSpPr>
        <p:spPr>
          <a:xfrm>
            <a:off x="304800" y="6324600"/>
            <a:ext cx="259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AA8E5C4-D54F-4D97-BC42-8B9C3DBCAD52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2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414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236538" y="219075"/>
            <a:ext cx="8740775" cy="8191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NFAs </a:t>
            </a:r>
            <a:r>
              <a:rPr lang="en-US" sz="2800" b="1" dirty="0">
                <a:solidFill>
                  <a:srgbClr val="0070C0"/>
                </a:solidFill>
              </a:rPr>
              <a:t>have outstanding 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strength and creep properties</a:t>
            </a:r>
          </a:p>
        </p:txBody>
      </p:sp>
      <p:sp>
        <p:nvSpPr>
          <p:cNvPr id="788486" name="Rectangle 6"/>
          <p:cNvSpPr>
            <a:spLocks noChangeArrowheads="1"/>
          </p:cNvSpPr>
          <p:nvPr/>
        </p:nvSpPr>
        <p:spPr bwMode="auto">
          <a:xfrm>
            <a:off x="457200" y="5811838"/>
            <a:ext cx="81534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85800" lvl="1" indent="-228600">
              <a:spcBef>
                <a:spcPct val="35000"/>
              </a:spcBef>
              <a:buClr>
                <a:schemeClr val="bg2"/>
              </a:buClr>
            </a:pPr>
            <a:endParaRPr lang="en-US" sz="1600" b="1" i="1" dirty="0" smtClean="0">
              <a:solidFill>
                <a:schemeClr val="tx1"/>
              </a:solidFill>
              <a:latin typeface="Helvetica" pitchFamily="34" charset="0"/>
            </a:endParaRPr>
          </a:p>
          <a:p>
            <a:pPr marL="685800" lvl="1" indent="-228600">
              <a:spcBef>
                <a:spcPct val="35000"/>
              </a:spcBef>
              <a:buClr>
                <a:schemeClr val="bg2"/>
              </a:buClr>
            </a:pPr>
            <a:r>
              <a:rPr lang="en-US" sz="1600" i="1" dirty="0" err="1" smtClean="0">
                <a:solidFill>
                  <a:schemeClr val="tx1"/>
                </a:solidFill>
                <a:latin typeface="Helvetica" pitchFamily="34" charset="0"/>
              </a:rPr>
              <a:t>M.A.Sokolov</a:t>
            </a:r>
            <a:r>
              <a:rPr lang="en-US" sz="1600" i="1" dirty="0" smtClean="0">
                <a:solidFill>
                  <a:schemeClr val="tx1"/>
                </a:solidFill>
                <a:latin typeface="Helvetica" pitchFamily="34" charset="0"/>
              </a:rPr>
              <a:t>, </a:t>
            </a:r>
            <a:r>
              <a:rPr lang="en-US" sz="1600" i="1" dirty="0" err="1" smtClean="0">
                <a:solidFill>
                  <a:schemeClr val="tx1"/>
                </a:solidFill>
                <a:latin typeface="Helvetica" pitchFamily="34" charset="0"/>
              </a:rPr>
              <a:t>D.T.Hoelzer</a:t>
            </a:r>
            <a:r>
              <a:rPr lang="en-US" sz="1600" i="1" dirty="0" smtClean="0">
                <a:solidFill>
                  <a:schemeClr val="tx1"/>
                </a:solidFill>
                <a:latin typeface="Helvetica" pitchFamily="34" charset="0"/>
              </a:rPr>
              <a:t>, </a:t>
            </a:r>
            <a:r>
              <a:rPr lang="en-US" sz="1600" i="1" dirty="0" err="1" smtClean="0">
                <a:solidFill>
                  <a:schemeClr val="tx1"/>
                </a:solidFill>
                <a:latin typeface="Helvetica" pitchFamily="34" charset="0"/>
              </a:rPr>
              <a:t>L.Tan</a:t>
            </a:r>
            <a:r>
              <a:rPr lang="en-US" sz="1600" i="1" dirty="0" smtClean="0">
                <a:solidFill>
                  <a:schemeClr val="tx1"/>
                </a:solidFill>
                <a:latin typeface="Helvetica" pitchFamily="34" charset="0"/>
              </a:rPr>
              <a:t> (ORNL) </a:t>
            </a:r>
            <a:endParaRPr lang="en-US" sz="1600" i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788487" name="Text Box 7"/>
          <p:cNvSpPr txBox="1">
            <a:spLocks noChangeArrowheads="1"/>
          </p:cNvSpPr>
          <p:nvPr/>
        </p:nvSpPr>
        <p:spPr bwMode="auto">
          <a:xfrm>
            <a:off x="404813" y="1066800"/>
            <a:ext cx="8324850" cy="103663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12YWT: First discovery of NC by 3DAP in 1999 (ORNL) 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MA957: Patented by INCO (1978); NC discovered by 3-DAP in 2003 (ORNL)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14YWT: Developed at ORNL; initial project started in 2001  </a:t>
            </a:r>
          </a:p>
        </p:txBody>
      </p:sp>
      <p:sp>
        <p:nvSpPr>
          <p:cNvPr id="788488" name="Text Box 8"/>
          <p:cNvSpPr txBox="1">
            <a:spLocks noChangeArrowheads="1"/>
          </p:cNvSpPr>
          <p:nvPr/>
        </p:nvSpPr>
        <p:spPr bwMode="auto">
          <a:xfrm>
            <a:off x="5410200" y="2398713"/>
            <a:ext cx="3505200" cy="224948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eaLnBrk="1" hangingPunct="1">
              <a:lnSpc>
                <a:spcPct val="100000"/>
              </a:lnSpc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MA957 and 12YWT are not commercially available</a:t>
            </a:r>
          </a:p>
          <a:p>
            <a:pPr marL="458788" lvl="1" indent="-169863" eaLnBrk="1" hangingPunct="1">
              <a:lnSpc>
                <a:spcPct val="100000"/>
              </a:lnSpc>
              <a:spcBef>
                <a:spcPct val="30000"/>
              </a:spcBef>
              <a:buFont typeface="Arial" charset="0"/>
              <a:buChar char="-"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12YWT was produced only once as a small heat by Kobe Steel, Ltd.</a:t>
            </a:r>
          </a:p>
          <a:p>
            <a:pPr marL="458788" lvl="1" indent="-169863" eaLnBrk="1" hangingPunct="1">
              <a:lnSpc>
                <a:spcPct val="100000"/>
              </a:lnSpc>
              <a:spcBef>
                <a:spcPct val="30000"/>
              </a:spcBef>
              <a:buFont typeface="Arial" charset="0"/>
              <a:buChar char="-"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Production of MA957 was discontinued by INCO</a:t>
            </a:r>
          </a:p>
        </p:txBody>
      </p:sp>
      <p:graphicFrame>
        <p:nvGraphicFramePr>
          <p:cNvPr id="778241" name="Object 1"/>
          <p:cNvGraphicFramePr>
            <a:graphicFrameLocks noChangeAspect="1"/>
          </p:cNvGraphicFramePr>
          <p:nvPr/>
        </p:nvGraphicFramePr>
        <p:xfrm>
          <a:off x="328613" y="2197265"/>
          <a:ext cx="4891087" cy="3659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SPW 11.0 Graph" r:id="rId4" imgW="5639760" imgH="4220280" progId="SigmaPlotGraphicObject.10">
                  <p:embed/>
                </p:oleObj>
              </mc:Choice>
              <mc:Fallback>
                <p:oleObj name="SPW 11.0 Graph" r:id="rId4" imgW="5639760" imgH="422028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2197265"/>
                        <a:ext cx="4891087" cy="3659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0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91400" cy="68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>
                <a:solidFill>
                  <a:srgbClr val="0070C0"/>
                </a:solidFill>
              </a:rPr>
              <a:t>FRACTURE TOUGHNESS-STRENGTH PROPERTIES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257800"/>
            <a:ext cx="7391400" cy="12954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UNIQUE NANO-SCALE MICROSTRUCTURE OF THE   LOW ACTIVATION NFA  14YWT CHALLENGES THE HIGH STRENGTH-LOW TOUGHNESS PARADIGM FOR STRUCTURAL ALLOYS</a:t>
            </a:r>
          </a:p>
          <a:p>
            <a:r>
              <a:rPr lang="en-US" i="1" dirty="0" err="1" smtClean="0"/>
              <a:t>D.T.Hoelzer</a:t>
            </a:r>
            <a:r>
              <a:rPr lang="en-US" i="1" dirty="0" smtClean="0"/>
              <a:t>  ORNL, unpublished work</a:t>
            </a:r>
            <a:endParaRPr lang="en-US" i="1" dirty="0"/>
          </a:p>
        </p:txBody>
      </p:sp>
      <p:pic>
        <p:nvPicPr>
          <p:cNvPr id="5" name="Picture Placeholder 4" descr="Normalized Fracture Toughness vs Strength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3846"/>
          <a:stretch>
            <a:fillRect/>
          </a:stretch>
        </p:blipFill>
        <p:spPr bwMode="auto">
          <a:xfrm>
            <a:off x="1524000" y="1295400"/>
            <a:ext cx="5562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6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6" name="Rectangle 4"/>
          <p:cNvSpPr>
            <a:spLocks noChangeArrowheads="1"/>
          </p:cNvSpPr>
          <p:nvPr/>
        </p:nvSpPr>
        <p:spPr bwMode="auto">
          <a:xfrm>
            <a:off x="211138" y="2794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itchFamily="34" charset="0"/>
              </a:rPr>
              <a:t>Neutron irradiation of 14YWT and 14WT at 300</a:t>
            </a:r>
            <a:r>
              <a:rPr lang="en-US" sz="2400" b="1" baseline="30000" dirty="0">
                <a:solidFill>
                  <a:srgbClr val="0070C0"/>
                </a:solidFill>
                <a:latin typeface="Helvetica" pitchFamily="34" charset="0"/>
              </a:rPr>
              <a:t>o</a:t>
            </a:r>
            <a:r>
              <a:rPr lang="en-US" sz="2400" b="1" dirty="0">
                <a:solidFill>
                  <a:srgbClr val="0070C0"/>
                </a:solidFill>
                <a:latin typeface="Helvetica" pitchFamily="34" charset="0"/>
              </a:rPr>
              <a:t>C, 580</a:t>
            </a:r>
            <a:r>
              <a:rPr lang="en-US" sz="2400" b="1" baseline="30000" dirty="0">
                <a:solidFill>
                  <a:srgbClr val="0070C0"/>
                </a:solidFill>
                <a:latin typeface="Helvetica" pitchFamily="34" charset="0"/>
              </a:rPr>
              <a:t>o</a:t>
            </a:r>
            <a:r>
              <a:rPr lang="en-US" sz="2400" b="1" dirty="0">
                <a:solidFill>
                  <a:srgbClr val="0070C0"/>
                </a:solidFill>
                <a:latin typeface="Helvetica" pitchFamily="34" charset="0"/>
              </a:rPr>
              <a:t>C, and 670</a:t>
            </a:r>
            <a:r>
              <a:rPr lang="en-US" sz="2400" b="1" baseline="30000" dirty="0">
                <a:solidFill>
                  <a:srgbClr val="0070C0"/>
                </a:solidFill>
                <a:latin typeface="Helvetica" pitchFamily="34" charset="0"/>
              </a:rPr>
              <a:t>o</a:t>
            </a:r>
            <a:r>
              <a:rPr lang="en-US" sz="2400" b="1" dirty="0">
                <a:solidFill>
                  <a:srgbClr val="0070C0"/>
                </a:solidFill>
                <a:latin typeface="Helvetica" pitchFamily="34" charset="0"/>
              </a:rPr>
              <a:t>C to ~1.5 </a:t>
            </a:r>
            <a:r>
              <a:rPr lang="en-US" sz="2400" b="1" dirty="0" err="1">
                <a:solidFill>
                  <a:srgbClr val="0070C0"/>
                </a:solidFill>
                <a:latin typeface="Helvetica" pitchFamily="34" charset="0"/>
              </a:rPr>
              <a:t>dpa</a:t>
            </a:r>
            <a:r>
              <a:rPr lang="en-US" sz="2400" b="1" dirty="0">
                <a:solidFill>
                  <a:srgbClr val="0070C0"/>
                </a:solidFill>
                <a:latin typeface="Helvetica" pitchFamily="34" charset="0"/>
              </a:rPr>
              <a:t> (HFIR Rabbit capsules)</a:t>
            </a:r>
          </a:p>
        </p:txBody>
      </p:sp>
      <p:graphicFrame>
        <p:nvGraphicFramePr>
          <p:cNvPr id="817157" name="Object 5"/>
          <p:cNvGraphicFramePr>
            <a:graphicFrameLocks noChangeAspect="1"/>
          </p:cNvGraphicFramePr>
          <p:nvPr/>
        </p:nvGraphicFramePr>
        <p:xfrm>
          <a:off x="1228725" y="1274763"/>
          <a:ext cx="6619875" cy="466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r:id="rId4" imgW="4178198" imgH="3312566" progId="">
                  <p:embed/>
                </p:oleObj>
              </mc:Choice>
              <mc:Fallback>
                <p:oleObj r:id="rId4" imgW="4178198" imgH="33125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521" b="5521"/>
                      <a:stretch>
                        <a:fillRect/>
                      </a:stretch>
                    </p:blipFill>
                    <p:spPr bwMode="auto">
                      <a:xfrm>
                        <a:off x="1228725" y="1274763"/>
                        <a:ext cx="6619875" cy="466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976563" y="6477000"/>
            <a:ext cx="36375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i="1" dirty="0">
                <a:solidFill>
                  <a:schemeClr val="tx1"/>
                </a:solidFill>
                <a:latin typeface="Arial" charset="0"/>
              </a:rPr>
              <a:t>D.A. McClintock et al., 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</a:rPr>
              <a:t>JNM 386-388 (2009)</a:t>
            </a:r>
            <a:endParaRPr lang="en-US" sz="1400" i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4" name="Rectangle 4"/>
          <p:cNvSpPr>
            <a:spLocks noChangeArrowheads="1"/>
          </p:cNvSpPr>
          <p:nvPr/>
        </p:nvSpPr>
        <p:spPr bwMode="auto">
          <a:xfrm>
            <a:off x="76200" y="762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Helvetica" pitchFamily="34" charset="0"/>
              </a:rPr>
              <a:t>No DBTT shift was observed in 14YWT after irradiation at 300</a:t>
            </a:r>
            <a:r>
              <a:rPr lang="en-US" sz="2800" b="1" baseline="30000" dirty="0">
                <a:solidFill>
                  <a:srgbClr val="0070C0"/>
                </a:solidFill>
                <a:latin typeface="Helvetica" pitchFamily="34" charset="0"/>
              </a:rPr>
              <a:t>o</a:t>
            </a:r>
            <a:r>
              <a:rPr lang="en-US" sz="2800" b="1" dirty="0">
                <a:solidFill>
                  <a:srgbClr val="0070C0"/>
                </a:solidFill>
                <a:latin typeface="Helvetica" pitchFamily="34" charset="0"/>
              </a:rPr>
              <a:t>C to ~ 1.5 </a:t>
            </a:r>
            <a:r>
              <a:rPr lang="en-US" sz="2800" b="1" dirty="0" err="1" smtClean="0">
                <a:solidFill>
                  <a:srgbClr val="0070C0"/>
                </a:solidFill>
                <a:latin typeface="Helvetica" pitchFamily="34" charset="0"/>
              </a:rPr>
              <a:t>dpa</a:t>
            </a:r>
            <a:r>
              <a:rPr lang="en-US" sz="2800" b="1" dirty="0" smtClean="0">
                <a:solidFill>
                  <a:srgbClr val="0070C0"/>
                </a:solidFill>
                <a:latin typeface="Helvetica" pitchFamily="34" charset="0"/>
              </a:rPr>
              <a:t> compared to 85</a:t>
            </a:r>
            <a:r>
              <a:rPr lang="en-US" sz="2800" b="1" baseline="30000" dirty="0" smtClean="0">
                <a:solidFill>
                  <a:srgbClr val="0070C0"/>
                </a:solidFill>
                <a:latin typeface="Helvetica" pitchFamily="34" charset="0"/>
              </a:rPr>
              <a:t>o</a:t>
            </a:r>
            <a:r>
              <a:rPr lang="en-US" sz="2800" b="1" dirty="0" smtClean="0">
                <a:solidFill>
                  <a:srgbClr val="0070C0"/>
                </a:solidFill>
                <a:latin typeface="Helvetica" pitchFamily="34" charset="0"/>
              </a:rPr>
              <a:t>C shift in </a:t>
            </a:r>
            <a:r>
              <a:rPr lang="en-US" sz="2800" b="1" dirty="0" err="1" smtClean="0">
                <a:solidFill>
                  <a:srgbClr val="0070C0"/>
                </a:solidFill>
                <a:latin typeface="Helvetica" pitchFamily="34" charset="0"/>
              </a:rPr>
              <a:t>Eurofer</a:t>
            </a:r>
            <a:r>
              <a:rPr lang="en-US" sz="2800" b="1" dirty="0" smtClean="0">
                <a:solidFill>
                  <a:srgbClr val="0070C0"/>
                </a:solidFill>
                <a:latin typeface="Helvetica" pitchFamily="34" charset="0"/>
              </a:rPr>
              <a:t>-ODS</a:t>
            </a:r>
            <a:endParaRPr lang="en-US" sz="2800" b="1" dirty="0">
              <a:solidFill>
                <a:srgbClr val="0070C0"/>
              </a:solidFill>
              <a:latin typeface="Helvetica" pitchFamily="34" charset="0"/>
            </a:endParaRPr>
          </a:p>
        </p:txBody>
      </p:sp>
      <p:sp>
        <p:nvSpPr>
          <p:cNvPr id="819205" name="Rectangle 5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206" name="Object 6"/>
          <p:cNvGraphicFramePr>
            <a:graphicFrameLocks noChangeAspect="1"/>
          </p:cNvGraphicFramePr>
          <p:nvPr/>
        </p:nvGraphicFramePr>
        <p:xfrm>
          <a:off x="125287" y="1532313"/>
          <a:ext cx="4523971" cy="3604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r:id="rId4" imgW="4126992" imgH="3294278" progId="">
                  <p:embed/>
                </p:oleObj>
              </mc:Choice>
              <mc:Fallback>
                <p:oleObj r:id="rId4" imgW="4126992" imgH="32942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87" y="1532313"/>
                        <a:ext cx="4523971" cy="36047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07" name="Text Box 7"/>
          <p:cNvSpPr txBox="1">
            <a:spLocks noChangeArrowheads="1"/>
          </p:cNvSpPr>
          <p:nvPr/>
        </p:nvSpPr>
        <p:spPr bwMode="auto">
          <a:xfrm>
            <a:off x="3343722" y="6415355"/>
            <a:ext cx="33297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i="1" dirty="0">
                <a:solidFill>
                  <a:schemeClr val="tx1"/>
                </a:solidFill>
                <a:latin typeface="Arial" charset="0"/>
              </a:rPr>
              <a:t>D.A. 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</a:rPr>
              <a:t>McClintock, et </a:t>
            </a:r>
            <a:r>
              <a:rPr lang="en-US" sz="1400" i="1" dirty="0">
                <a:solidFill>
                  <a:schemeClr val="tx1"/>
                </a:solidFill>
                <a:latin typeface="Arial" charset="0"/>
              </a:rPr>
              <a:t>al., 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</a:rPr>
              <a:t>JNM 392 (2009)</a:t>
            </a:r>
            <a:endParaRPr lang="en-US" sz="14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6877" y="1499800"/>
            <a:ext cx="4577123" cy="365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407613" y="5054885"/>
            <a:ext cx="4736387" cy="1541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8607" y="1500027"/>
            <a:ext cx="1220206" cy="27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Eurofer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-ODS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92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457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HELIUM MANAGEMENT IN ADVANCED STRUCTURAL ALLOYS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7338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10200"/>
            <a:ext cx="7315200" cy="12954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TEM images of </a:t>
            </a:r>
            <a:r>
              <a:rPr lang="en-US" sz="1800" b="1" dirty="0" err="1" smtClean="0"/>
              <a:t>Eurofer</a:t>
            </a:r>
            <a:r>
              <a:rPr lang="en-US" sz="1800" b="1" dirty="0" smtClean="0"/>
              <a:t> 97 (TMS), (a, b), and MA957 (NFA) (</a:t>
            </a:r>
            <a:r>
              <a:rPr lang="en-US" sz="1800" b="1" dirty="0" err="1" smtClean="0"/>
              <a:t>c,d</a:t>
            </a:r>
            <a:r>
              <a:rPr lang="en-US" sz="18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Neutron irradiated to 25dpa at 500C and simultaneously implanted with ~1450 </a:t>
            </a:r>
            <a:r>
              <a:rPr lang="en-US" sz="1800" b="1" dirty="0" err="1" smtClean="0"/>
              <a:t>appm</a:t>
            </a:r>
            <a:r>
              <a:rPr lang="en-US" sz="1800" b="1" dirty="0" smtClean="0"/>
              <a:t> He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i="1" dirty="0" err="1" smtClean="0"/>
              <a:t>G.R.Odette</a:t>
            </a:r>
            <a:r>
              <a:rPr lang="en-US" sz="1600" b="1" i="1" dirty="0" smtClean="0"/>
              <a:t> et al., Fusion Materials Semi-Annual Report</a:t>
            </a:r>
            <a:r>
              <a:rPr lang="en-US" sz="1600" b="1" i="1" smtClean="0"/>
              <a:t>,   DOE/ER-0313/51</a:t>
            </a:r>
            <a:endParaRPr lang="en-US" sz="1600" b="1" i="1" dirty="0"/>
          </a:p>
        </p:txBody>
      </p:sp>
      <p:pic>
        <p:nvPicPr>
          <p:cNvPr id="1026" name="Picture 2" descr="C:\Users\artie\Desktop\ucsb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65" y="685800"/>
            <a:ext cx="5105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</a:rPr>
              <a:t>HELIUM MANAGEMENT IN ADVANCED STRUCTURAL ALLOYS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 smtClean="0"/>
              <a:t>High helium content (1450appm) promotes the formation of a large population of voids in neutron irradiated </a:t>
            </a:r>
            <a:r>
              <a:rPr lang="en-US" sz="2400" b="1" dirty="0" err="1" smtClean="0"/>
              <a:t>Eurofer</a:t>
            </a:r>
            <a:r>
              <a:rPr lang="en-US" sz="2400" b="1" dirty="0" smtClean="0"/>
              <a:t> 97</a:t>
            </a:r>
          </a:p>
          <a:p>
            <a:endParaRPr lang="en-US" sz="2400" b="1" dirty="0"/>
          </a:p>
          <a:p>
            <a:r>
              <a:rPr lang="en-US" sz="2400" b="1" dirty="0" smtClean="0"/>
              <a:t>Same quantity of helium is trapped by ~2nm clusters/particles in MA957 with no void formation</a:t>
            </a:r>
          </a:p>
          <a:p>
            <a:endParaRPr lang="en-US" sz="2400" b="1" dirty="0"/>
          </a:p>
          <a:p>
            <a:r>
              <a:rPr lang="en-US" sz="2400" b="1" dirty="0" smtClean="0"/>
              <a:t>Swelling rate theory extrapolations indicate that NFA will remain damage-tolerant to much higher levels of </a:t>
            </a:r>
            <a:r>
              <a:rPr lang="en-US" sz="2400" b="1" dirty="0" err="1" smtClean="0"/>
              <a:t>dpa</a:t>
            </a:r>
            <a:r>
              <a:rPr lang="en-US" sz="2400" b="1" dirty="0" smtClean="0"/>
              <a:t> and helium </a:t>
            </a:r>
          </a:p>
          <a:p>
            <a:endParaRPr lang="en-US" sz="2400" b="1" dirty="0"/>
          </a:p>
          <a:p>
            <a:r>
              <a:rPr lang="en-US" sz="2400" b="1" dirty="0" smtClean="0"/>
              <a:t>Extrapolations for the TMS indicate continuing growth of voids with eventual transition to a linear (with dose) swelling regime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41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NFAs WITH IMPROVED FRACTURE RESISTANCE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NFAs based on 12-14% Cr tend to exhibit reduced grain boundary fracture resistance with increasing temperature &gt; 400C</a:t>
            </a:r>
          </a:p>
          <a:p>
            <a:r>
              <a:rPr lang="en-US" sz="2400" b="1" dirty="0" smtClean="0"/>
              <a:t>New approaches to NFA fabrication involve </a:t>
            </a:r>
            <a:r>
              <a:rPr lang="en-US" sz="2400" b="1" smtClean="0"/>
              <a:t>controlled  </a:t>
            </a:r>
            <a:r>
              <a:rPr lang="en-US" sz="2400" b="1" dirty="0" smtClean="0"/>
              <a:t>phase transformation during high temperature rolling to strengthen grain boundaries while retaining the </a:t>
            </a:r>
            <a:r>
              <a:rPr lang="en-US" sz="2400" b="1" dirty="0" err="1" smtClean="0"/>
              <a:t>nano</a:t>
            </a:r>
            <a:r>
              <a:rPr lang="en-US" sz="2400" b="1" dirty="0" smtClean="0"/>
              <a:t>-scale microstructure for high strength and radiation damage resistance</a:t>
            </a:r>
          </a:p>
          <a:p>
            <a:r>
              <a:rPr lang="en-US" sz="2400" b="1" dirty="0" smtClean="0"/>
              <a:t>New compositions are based on  Fe-9Cr-2W-0.4Ti-0.2V- 0.3 Y2O3</a:t>
            </a:r>
          </a:p>
          <a:p>
            <a:r>
              <a:rPr lang="en-US" sz="2400" b="1" dirty="0" smtClean="0"/>
              <a:t> Initial results from a joint ORNL-KAERI project funded by Office of Nuclear Science and Technology show promise.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4211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703</Words>
  <Application>Microsoft Office PowerPoint</Application>
  <PresentationFormat>On-screen Show (4:3)</PresentationFormat>
  <Paragraphs>88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SPW 11.0 Graph</vt:lpstr>
      <vt:lpstr>Chart</vt:lpstr>
      <vt:lpstr> PROGRESS ON LOW ACTIVATION STRUCTURAL STEELS</vt:lpstr>
      <vt:lpstr>Nanostructured Ferritic Alloys (NFAs)</vt:lpstr>
      <vt:lpstr>NFAs have outstanding  strength and creep properties</vt:lpstr>
      <vt:lpstr> FRACTURE TOUGHNESS-STRENGTH PROPERTIES </vt:lpstr>
      <vt:lpstr>PowerPoint Presentation</vt:lpstr>
      <vt:lpstr>PowerPoint Presentation</vt:lpstr>
      <vt:lpstr>HELIUM MANAGEMENT IN ADVANCED STRUCTURAL ALLOYS</vt:lpstr>
      <vt:lpstr>HELIUM MANAGEMENT IN ADVANCED STRUCTURAL ALLOYS</vt:lpstr>
      <vt:lpstr>NFAs WITH IMPROVED FRACTURE RESISTANCE</vt:lpstr>
      <vt:lpstr>PowerPoint Presentation</vt:lpstr>
      <vt:lpstr>PowerPoint Presentation</vt:lpstr>
      <vt:lpstr>PowerPoint Presentation</vt:lpstr>
      <vt:lpstr>PowerPoint Presentation</vt:lpstr>
      <vt:lpstr>         Creep performance of NFAs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PROGRESS ON LOW ACTIVATION STRUCTURAL STEELS</dc:title>
  <dc:creator>artie</dc:creator>
  <cp:lastModifiedBy>artie</cp:lastModifiedBy>
  <cp:revision>30</cp:revision>
  <dcterms:created xsi:type="dcterms:W3CDTF">2013-01-17T17:23:59Z</dcterms:created>
  <dcterms:modified xsi:type="dcterms:W3CDTF">2013-01-19T17:11:21Z</dcterms:modified>
</cp:coreProperties>
</file>