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4" r:id="rId3"/>
    <p:sldId id="273" r:id="rId4"/>
    <p:sldId id="281" r:id="rId5"/>
    <p:sldId id="275" r:id="rId6"/>
    <p:sldId id="257" r:id="rId7"/>
    <p:sldId id="272" r:id="rId8"/>
    <p:sldId id="258" r:id="rId9"/>
    <p:sldId id="265" r:id="rId10"/>
    <p:sldId id="261" r:id="rId11"/>
    <p:sldId id="269" r:id="rId12"/>
    <p:sldId id="262" r:id="rId13"/>
    <p:sldId id="270" r:id="rId14"/>
    <p:sldId id="267" r:id="rId15"/>
    <p:sldId id="271" r:id="rId16"/>
    <p:sldId id="277" r:id="rId17"/>
    <p:sldId id="279" r:id="rId18"/>
    <p:sldId id="280" r:id="rId19"/>
    <p:sldId id="278" r:id="rId20"/>
    <p:sldId id="276" r:id="rId21"/>
    <p:sldId id="266" r:id="rId22"/>
    <p:sldId id="283" r:id="rId23"/>
    <p:sldId id="282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6" autoAdjust="0"/>
    <p:restoredTop sz="94532" autoAdjust="0"/>
  </p:normalViewPr>
  <p:slideViewPr>
    <p:cSldViewPr>
      <p:cViewPr>
        <p:scale>
          <a:sx n="75" d="100"/>
          <a:sy n="75" d="100"/>
        </p:scale>
        <p:origin x="-1973" y="-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9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4093F95-A6D7-462F-B571-783E02F61636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9F61EF8-AACC-43BC-9D52-07EEDDC8E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0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61EF8-AACC-43BC-9D52-07EEDDC8E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9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48E2-701C-49F9-A280-12121CFA6ED9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D9F8-064E-4FA1-BBC9-FE006C25DBF4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9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E3DA-C6AB-4AB6-BC1E-25F478BC3832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6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E3EA-579C-4FE6-9C00-57AE281569C7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0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C458-DBBC-403D-9D7F-7A27E7A5AAD1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4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8D14-448F-40A0-A46E-801F67553978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F288-6F0F-4465-A460-FB43DB20116F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4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3DF4-FD39-4227-8629-6FC7AA7E0D3E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9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E829-B7A1-408E-A15C-03239A35414A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0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E3E-FF65-4826-9999-7022AEC4C182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05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F70E-2151-4C3A-8F0F-C29132BCBD0E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8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D46C6-BCBE-4C7A-A143-32E3A53116BD}" type="datetime1">
              <a:rPr lang="en-US" smtClean="0"/>
              <a:t>1/22/2013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D9D98-6E92-4AB3-BF7B-C0675411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6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ARIES-ACT1 </a:t>
            </a:r>
            <a:br>
              <a:rPr lang="en-US" dirty="0" smtClean="0"/>
            </a:br>
            <a:r>
              <a:rPr lang="en-US" dirty="0" smtClean="0"/>
              <a:t>SCLL Blanket and </a:t>
            </a:r>
            <a:r>
              <a:rPr lang="en-US" dirty="0" err="1" smtClean="0"/>
              <a:t>Manifolding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Christina </a:t>
            </a:r>
            <a:r>
              <a:rPr lang="en-US" dirty="0" err="1" smtClean="0"/>
              <a:t>Koehly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ARIES Project Meeting</a:t>
            </a:r>
            <a:endParaRPr lang="en-US" dirty="0"/>
          </a:p>
          <a:p>
            <a:r>
              <a:rPr lang="en-US" dirty="0" smtClean="0"/>
              <a:t>UCSD, January 22,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3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4"/>
          <a:stretch/>
        </p:blipFill>
        <p:spPr>
          <a:xfrm>
            <a:off x="990600" y="1973781"/>
            <a:ext cx="7315200" cy="4192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V2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7249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Adaption of manifold contour of OBII closer to OBI (to avoid empty space), </a:t>
            </a:r>
            <a:br>
              <a:rPr lang="en-US" sz="2000" dirty="0" smtClean="0"/>
            </a:br>
            <a:r>
              <a:rPr lang="en-US" sz="2000" dirty="0" smtClean="0"/>
              <a:t>OBII joined to 1 access pipe (enough space available)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6" name="Oval 5"/>
          <p:cNvSpPr/>
          <p:nvPr/>
        </p:nvSpPr>
        <p:spPr>
          <a:xfrm>
            <a:off x="4343400" y="2743200"/>
            <a:ext cx="1524000" cy="16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572000" y="4343400"/>
            <a:ext cx="381000" cy="19812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81100" y="6324600"/>
            <a:ext cx="693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"/>
            </a:pPr>
            <a:r>
              <a:rPr lang="en-US" sz="2000" dirty="0"/>
              <a:t>Still too much empty space between pipes and structural ring!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799"/>
            <a:ext cx="9144000" cy="3237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V2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229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Port view: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143491" y="5856514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Middle Pipes: OBI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5856514"/>
            <a:ext cx="1521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Lower Pipe: IB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3816" y="1555092"/>
            <a:ext cx="5123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Upper Pipe: </a:t>
            </a:r>
            <a:r>
              <a:rPr lang="en-US" dirty="0" smtClean="0"/>
              <a:t>OBII =&gt; joint to one pipe (enough space)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4495800" y="1924424"/>
            <a:ext cx="0" cy="883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0"/>
          </p:cNvCxnSpPr>
          <p:nvPr/>
        </p:nvCxnSpPr>
        <p:spPr>
          <a:xfrm flipV="1">
            <a:off x="3067783" y="3429000"/>
            <a:ext cx="319300" cy="2427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0"/>
          </p:cNvCxnSpPr>
          <p:nvPr/>
        </p:nvCxnSpPr>
        <p:spPr>
          <a:xfrm flipV="1">
            <a:off x="3067783" y="3429000"/>
            <a:ext cx="2342417" cy="2427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flipH="1" flipV="1">
            <a:off x="4572000" y="3828748"/>
            <a:ext cx="989514" cy="20277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572500" cy="5791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Structural ring thickened at position of lead-through, divided into several blocks, where  the pipes are embedded (not structural, structural ring still remained)</a:t>
            </a:r>
          </a:p>
          <a:p>
            <a:pPr marL="0" indent="0">
              <a:buNone/>
            </a:pPr>
            <a:r>
              <a:rPr lang="en-US" sz="2400" dirty="0" smtClean="0"/>
              <a:t>Shape of joined pipes remained inside structural ring block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Wingdings" pitchFamily="2" charset="2"/>
              <a:buChar char=""/>
            </a:pPr>
            <a:r>
              <a:rPr lang="en-US" sz="2400" dirty="0" smtClean="0"/>
              <a:t>Better shielding, cutting of only few pipes inside the reactor for maintenance</a:t>
            </a:r>
          </a:p>
          <a:p>
            <a:pPr>
              <a:buFont typeface="Wingdings" pitchFamily="2" charset="2"/>
              <a:buChar char=""/>
            </a:pPr>
            <a:r>
              <a:rPr lang="en-US" sz="2400" dirty="0" smtClean="0"/>
              <a:t>Dis-/Assembly of embedded pipes in Hot Cells</a:t>
            </a:r>
          </a:p>
          <a:p>
            <a:pPr>
              <a:buFont typeface="Wingdings" pitchFamily="2" charset="2"/>
              <a:buChar char=""/>
            </a:pPr>
            <a:r>
              <a:rPr lang="en-US" sz="2400" dirty="0" smtClean="0"/>
              <a:t>Cooling of divided blocks more difficult =&gt; separate cooling pipes necessary!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01" y="2012077"/>
            <a:ext cx="2577867" cy="1963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V3</a:t>
            </a:r>
          </a:p>
        </p:txBody>
      </p:sp>
      <p:sp>
        <p:nvSpPr>
          <p:cNvPr id="6" name="Oval 5"/>
          <p:cNvSpPr/>
          <p:nvPr/>
        </p:nvSpPr>
        <p:spPr>
          <a:xfrm>
            <a:off x="6749143" y="2476500"/>
            <a:ext cx="13716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/>
          <a:stretch/>
        </p:blipFill>
        <p:spPr>
          <a:xfrm>
            <a:off x="438404" y="2057400"/>
            <a:ext cx="5638800" cy="361907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895600" y="2652554"/>
            <a:ext cx="1524000" cy="1533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3257804" y="1371600"/>
            <a:ext cx="399796" cy="1280954"/>
          </a:xfrm>
          <a:prstGeom prst="straightConnector1">
            <a:avLst/>
          </a:prstGeom>
          <a:ln w="25400">
            <a:solidFill>
              <a:srgbClr val="FF0000">
                <a:alpha val="50000"/>
              </a:srgb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0"/>
          <a:stretch/>
        </p:blipFill>
        <p:spPr>
          <a:xfrm>
            <a:off x="6263701" y="4126334"/>
            <a:ext cx="2577867" cy="155013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191000" y="1905000"/>
            <a:ext cx="2590800" cy="914401"/>
          </a:xfrm>
          <a:prstGeom prst="straightConnector1">
            <a:avLst/>
          </a:prstGeom>
          <a:ln w="25400">
            <a:solidFill>
              <a:srgbClr val="FF0000">
                <a:alpha val="50000"/>
              </a:srgb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V3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7249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Port view:</a:t>
            </a:r>
          </a:p>
          <a:p>
            <a:pPr marL="0" indent="0">
              <a:buNone/>
            </a:pPr>
            <a:r>
              <a:rPr lang="en-US" sz="2000" dirty="0" smtClean="0"/>
              <a:t>Structural ring thickened! </a:t>
            </a:r>
            <a:br>
              <a:rPr lang="en-US" sz="2000" dirty="0" smtClean="0"/>
            </a:br>
            <a:r>
              <a:rPr lang="en-US" sz="2000" dirty="0" smtClean="0"/>
              <a:t>=&gt; Distance between </a:t>
            </a:r>
            <a:r>
              <a:rPr lang="en-US" sz="2000" u="sng" dirty="0" smtClean="0"/>
              <a:t>edge of sector and port </a:t>
            </a:r>
            <a:r>
              <a:rPr lang="en-US" sz="2000" dirty="0" smtClean="0"/>
              <a:t>reduced from 155mm to 78mm!</a:t>
            </a:r>
          </a:p>
          <a:p>
            <a:pPr marL="0" indent="0">
              <a:buNone/>
            </a:pPr>
            <a:r>
              <a:rPr lang="en-US" sz="2000" dirty="0" smtClean="0"/>
              <a:t>=&gt; But maintenance through port still possible!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1826"/>
            <a:ext cx="9144000" cy="343222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299200" y="4724400"/>
            <a:ext cx="5715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4038600" y="2057400"/>
            <a:ext cx="2344294" cy="274511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V4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7249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Structural ring thickened at position of lead-through </a:t>
            </a:r>
            <a:r>
              <a:rPr lang="en-US" sz="2000" dirty="0"/>
              <a:t>as </a:t>
            </a:r>
            <a:r>
              <a:rPr lang="en-US" sz="2000" dirty="0" smtClean="0"/>
              <a:t>V3, but divided into only one block, pipes are going straight through the block =&gt; longer pipes, </a:t>
            </a:r>
            <a:r>
              <a:rPr lang="en-US" sz="2000" dirty="0" err="1" smtClean="0"/>
              <a:t>manifolding</a:t>
            </a:r>
            <a:r>
              <a:rPr lang="en-US" sz="2000" dirty="0" smtClean="0"/>
              <a:t> starts later (outside of ring block)!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 typeface="Wingdings" pitchFamily="2" charset="2"/>
              <a:buChar char=""/>
            </a:pPr>
            <a:r>
              <a:rPr lang="en-US" sz="2000" dirty="0" smtClean="0"/>
              <a:t>Good shielding block, but many pipes have to be cut inside the reactor close to the block to maintain the blanket! =&gt; possible?</a:t>
            </a:r>
          </a:p>
          <a:p>
            <a:pPr>
              <a:buFont typeface="Wingdings" pitchFamily="2" charset="2"/>
              <a:buChar char=""/>
            </a:pPr>
            <a:r>
              <a:rPr lang="en-US" sz="2000" dirty="0" smtClean="0"/>
              <a:t>Cooling of additional ring block easier, only one additional pipe is necessary!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/>
          <a:stretch/>
        </p:blipFill>
        <p:spPr>
          <a:xfrm>
            <a:off x="64769" y="2209800"/>
            <a:ext cx="5803687" cy="3290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69" y="2850766"/>
            <a:ext cx="3007399" cy="20087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16309"/>
          <a:stretch/>
        </p:blipFill>
        <p:spPr>
          <a:xfrm>
            <a:off x="0" y="4171543"/>
            <a:ext cx="4836265" cy="2695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V4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7249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Port view:</a:t>
            </a:r>
          </a:p>
          <a:p>
            <a:pPr>
              <a:buFont typeface="Wingdings" pitchFamily="2" charset="2"/>
              <a:buChar char="ð"/>
            </a:pPr>
            <a:r>
              <a:rPr lang="en-US" sz="2000" dirty="0" smtClean="0"/>
              <a:t>Structural Ring thickened as in V3</a:t>
            </a:r>
          </a:p>
          <a:p>
            <a:pPr>
              <a:buFont typeface="Wingdings" pitchFamily="2" charset="2"/>
              <a:buChar char="ð"/>
            </a:pPr>
            <a:r>
              <a:rPr lang="en-US" sz="2000" dirty="0" smtClean="0"/>
              <a:t>Extension of pipes till ring header</a:t>
            </a:r>
          </a:p>
          <a:p>
            <a:pPr>
              <a:buFont typeface="Wingdings" pitchFamily="2" charset="2"/>
              <a:buChar char="ð"/>
            </a:pPr>
            <a:r>
              <a:rPr lang="en-US" sz="2000" dirty="0" smtClean="0"/>
              <a:t>Symmetry of pipe joints are kept</a:t>
            </a:r>
          </a:p>
          <a:p>
            <a:pPr>
              <a:buFont typeface="Wingdings" pitchFamily="2" charset="2"/>
              <a:buChar char="ð"/>
            </a:pPr>
            <a:endParaRPr lang="en-US" sz="2000" dirty="0"/>
          </a:p>
          <a:p>
            <a:pPr>
              <a:buFont typeface="Wingdings" pitchFamily="2" charset="2"/>
              <a:buChar char="ð"/>
            </a:pPr>
            <a:endParaRPr lang="en-US" sz="2000" dirty="0" smtClean="0"/>
          </a:p>
          <a:p>
            <a:pPr>
              <a:buFont typeface="Wingdings" pitchFamily="2" charset="2"/>
              <a:buChar char="ð"/>
            </a:pPr>
            <a:endParaRPr lang="en-US" sz="2000" dirty="0"/>
          </a:p>
          <a:p>
            <a:pPr>
              <a:buFont typeface="Wingdings" pitchFamily="2" charset="2"/>
              <a:buChar char="ð"/>
            </a:pPr>
            <a:r>
              <a:rPr lang="en-US" sz="2000" dirty="0" smtClean="0"/>
              <a:t>Center space kept free for vacuum pipe</a:t>
            </a:r>
          </a:p>
        </p:txBody>
      </p:sp>
      <p:sp>
        <p:nvSpPr>
          <p:cNvPr id="7" name="Oval 6"/>
          <p:cNvSpPr/>
          <p:nvPr/>
        </p:nvSpPr>
        <p:spPr>
          <a:xfrm>
            <a:off x="1427532" y="5557124"/>
            <a:ext cx="1981200" cy="12424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209800" y="3932226"/>
            <a:ext cx="208332" cy="158698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41" y="990600"/>
            <a:ext cx="2819400" cy="3162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82" y="4222681"/>
            <a:ext cx="4099918" cy="264711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343400" y="2031635"/>
            <a:ext cx="1414707" cy="5403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551277" y="2591353"/>
            <a:ext cx="606578" cy="963774"/>
            <a:chOff x="8991600" y="939766"/>
            <a:chExt cx="1794510" cy="302263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991600" y="939766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247959" y="939766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494704" y="943344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751062" y="943344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017034" y="943344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273393" y="943344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529751" y="939766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786110" y="939766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991600" y="1168810"/>
              <a:ext cx="128179" cy="114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9119779" y="1168810"/>
              <a:ext cx="128179" cy="114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494704" y="1168810"/>
              <a:ext cx="128179" cy="114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9622883" y="1168810"/>
              <a:ext cx="128179" cy="114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0017034" y="1168810"/>
              <a:ext cx="128179" cy="114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0145214" y="1168810"/>
              <a:ext cx="128179" cy="114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529751" y="1168810"/>
              <a:ext cx="128179" cy="114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0657931" y="1168810"/>
              <a:ext cx="128179" cy="114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19779" y="1283332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622883" y="1283332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145214" y="1283332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657931" y="1283332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119779" y="1512376"/>
              <a:ext cx="256359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9376138" y="1512376"/>
              <a:ext cx="246745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0145214" y="1512376"/>
              <a:ext cx="256359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0401572" y="1512376"/>
              <a:ext cx="256359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76138" y="1741420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0401572" y="1741420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371331" y="1970464"/>
              <a:ext cx="537552" cy="583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9908883" y="1970464"/>
              <a:ext cx="492690" cy="583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912889" y="2553810"/>
              <a:ext cx="0" cy="229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9119779" y="2784152"/>
              <a:ext cx="793112" cy="568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3" idx="3"/>
            </p:cNvCxnSpPr>
            <p:nvPr/>
          </p:nvCxnSpPr>
          <p:spPr>
            <a:xfrm>
              <a:off x="9113968" y="3352800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Right Arrow 4"/>
          <p:cNvSpPr/>
          <p:nvPr/>
        </p:nvSpPr>
        <p:spPr>
          <a:xfrm rot="2435063">
            <a:off x="2895140" y="2776199"/>
            <a:ext cx="425676" cy="180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6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</a:t>
            </a:r>
            <a:r>
              <a:rPr lang="en-US" sz="3200" dirty="0" smtClean="0"/>
              <a:t>V3, Disassembly Simulation</a:t>
            </a:r>
            <a:endParaRPr lang="en-US" sz="3200" dirty="0"/>
          </a:p>
        </p:txBody>
      </p:sp>
      <p:pic>
        <p:nvPicPr>
          <p:cNvPr id="5" name="V3 Simul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14400"/>
            <a:ext cx="7569201" cy="56769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7542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1" y="4876800"/>
            <a:ext cx="8572500" cy="16002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"/>
            </a:pPr>
            <a:endParaRPr lang="en-US" sz="2400" dirty="0" smtClean="0"/>
          </a:p>
          <a:p>
            <a:pPr>
              <a:buFont typeface="Wingdings" pitchFamily="2" charset="2"/>
              <a:buChar char=""/>
            </a:pPr>
            <a:r>
              <a:rPr lang="en-US" sz="2400" dirty="0" smtClean="0"/>
              <a:t>OB1 and OB 2 can not be moved from the last block</a:t>
            </a:r>
          </a:p>
          <a:p>
            <a:pPr>
              <a:buFont typeface="Wingdings" pitchFamily="2" charset="2"/>
              <a:buChar char=""/>
            </a:pPr>
            <a:r>
              <a:rPr lang="en-US" sz="2400" dirty="0" smtClean="0"/>
              <a:t>Additional 4cm gap between OB1 and OB2 needed for disassembling the last block!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</a:t>
            </a:r>
            <a:r>
              <a:rPr lang="en-US" sz="3200" dirty="0" smtClean="0"/>
              <a:t>V3, Disassembly Simulation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933451" y="1449968"/>
            <a:ext cx="7518400" cy="3579232"/>
            <a:chOff x="933451" y="1449968"/>
            <a:chExt cx="7518400" cy="35792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2" r="4271"/>
            <a:stretch/>
          </p:blipFill>
          <p:spPr>
            <a:xfrm>
              <a:off x="933451" y="1449968"/>
              <a:ext cx="7518400" cy="3579232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762250" y="2558678"/>
              <a:ext cx="990600" cy="914400"/>
              <a:chOff x="2762250" y="2558678"/>
              <a:chExt cx="990600" cy="914400"/>
            </a:xfrm>
          </p:grpSpPr>
          <p:sp>
            <p:nvSpPr>
              <p:cNvPr id="4" name="Quad Arrow 3"/>
              <p:cNvSpPr/>
              <p:nvPr/>
            </p:nvSpPr>
            <p:spPr>
              <a:xfrm>
                <a:off x="2762250" y="2558678"/>
                <a:ext cx="990600" cy="914400"/>
              </a:xfrm>
              <a:prstGeom prst="quadArrow">
                <a:avLst>
                  <a:gd name="adj1" fmla="val 10000"/>
                  <a:gd name="adj2" fmla="val 22500"/>
                  <a:gd name="adj3" fmla="val 225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Lightning Bolt 5"/>
              <p:cNvSpPr/>
              <p:nvPr/>
            </p:nvSpPr>
            <p:spPr>
              <a:xfrm>
                <a:off x="2914650" y="2711078"/>
                <a:ext cx="685800" cy="533400"/>
              </a:xfrm>
              <a:prstGeom prst="lightningBol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2900" dirty="0" smtClean="0"/>
              <a:t>ARIES-ACT1 – </a:t>
            </a:r>
            <a:r>
              <a:rPr lang="en-US" sz="2900" dirty="0"/>
              <a:t>Manifold </a:t>
            </a:r>
            <a:r>
              <a:rPr lang="en-US" sz="2900" dirty="0" smtClean="0"/>
              <a:t>V4, Disassembly Simulation</a:t>
            </a:r>
            <a:endParaRPr lang="en-US" sz="2900" dirty="0"/>
          </a:p>
        </p:txBody>
      </p:sp>
      <p:pic>
        <p:nvPicPr>
          <p:cNvPr id="4" name="V4 Simul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914400"/>
            <a:ext cx="7620000" cy="5715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082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68" y="4873400"/>
            <a:ext cx="8572500" cy="1984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"/>
            </a:pPr>
            <a:r>
              <a:rPr lang="en-US" sz="2400" dirty="0" smtClean="0"/>
              <a:t>Many pipes have to be cut inside reactor </a:t>
            </a:r>
            <a:br>
              <a:rPr lang="en-US" sz="2400" dirty="0" smtClean="0"/>
            </a:br>
            <a:r>
              <a:rPr lang="en-US" sz="2400" dirty="0" smtClean="0"/>
              <a:t>for disassembly</a:t>
            </a:r>
          </a:p>
          <a:p>
            <a:pPr>
              <a:buFont typeface="Wingdings" pitchFamily="2" charset="2"/>
              <a:buChar char=""/>
            </a:pPr>
            <a:r>
              <a:rPr lang="en-US" sz="2400" dirty="0" smtClean="0"/>
              <a:t>possible?</a:t>
            </a:r>
          </a:p>
          <a:p>
            <a:pPr>
              <a:buFont typeface="Wingdings" pitchFamily="2" charset="2"/>
              <a:buChar char=""/>
            </a:pP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</a:t>
            </a:r>
            <a:r>
              <a:rPr lang="en-US" sz="3200" dirty="0" smtClean="0"/>
              <a:t>V4, Disassembly Simulation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27" y="974300"/>
            <a:ext cx="2422973" cy="196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09" y="2934400"/>
            <a:ext cx="2396891" cy="193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00" y="4899561"/>
            <a:ext cx="1961000" cy="1963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/>
          <a:stretch/>
        </p:blipFill>
        <p:spPr>
          <a:xfrm>
            <a:off x="94677" y="974300"/>
            <a:ext cx="6677150" cy="3387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809318" y="1901400"/>
            <a:ext cx="927100" cy="1282700"/>
            <a:chOff x="3771900" y="2298700"/>
            <a:chExt cx="927100" cy="1282700"/>
          </a:xfrm>
        </p:grpSpPr>
        <p:sp>
          <p:nvSpPr>
            <p:cNvPr id="13" name="Rectangle 12"/>
            <p:cNvSpPr/>
            <p:nvPr/>
          </p:nvSpPr>
          <p:spPr>
            <a:xfrm>
              <a:off x="3771900" y="2743200"/>
              <a:ext cx="381000" cy="8382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18000" y="2298700"/>
              <a:ext cx="381000" cy="8382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152900" y="2298700"/>
              <a:ext cx="546100" cy="44450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771900" y="2298700"/>
              <a:ext cx="546100" cy="44450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4152900" y="3133725"/>
              <a:ext cx="546100" cy="44450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962400" y="2298700"/>
              <a:ext cx="546100" cy="4445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3771900" y="3124200"/>
              <a:ext cx="546100" cy="44450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962400" y="3124200"/>
              <a:ext cx="546100" cy="4445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13" idx="0"/>
            </p:cNvCxnSpPr>
            <p:nvPr/>
          </p:nvCxnSpPr>
          <p:spPr>
            <a:xfrm>
              <a:off x="3962400" y="2743200"/>
              <a:ext cx="0" cy="838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508500" y="2298700"/>
              <a:ext cx="0" cy="838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984422" y="6159807"/>
            <a:ext cx="4072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ð"/>
            </a:pPr>
            <a:r>
              <a:rPr lang="en-US" sz="2400" dirty="0"/>
              <a:t>Adding of one “joining area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5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SCLL Blanket and </a:t>
            </a:r>
            <a:r>
              <a:rPr lang="en-US" sz="3200" dirty="0" err="1" smtClean="0"/>
              <a:t>Manifolding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67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Object:</a:t>
            </a:r>
          </a:p>
          <a:p>
            <a:r>
              <a:rPr lang="en-US" sz="1900" dirty="0" smtClean="0"/>
              <a:t>Development of a more detailed design of the blanket and manifold/ flow distribution system for the SCLL blankets</a:t>
            </a:r>
          </a:p>
          <a:p>
            <a:r>
              <a:rPr lang="en-US" sz="1900" dirty="0" smtClean="0"/>
              <a:t>Main focus on fabrication, manufacturing and re/assembling during maintenance as well as MHD issues</a:t>
            </a:r>
          </a:p>
          <a:p>
            <a:r>
              <a:rPr lang="en-US" sz="1900" dirty="0" smtClean="0"/>
              <a:t>A basic design proposal from Siegfried Malang for a MHD improved flow </a:t>
            </a:r>
            <a:br>
              <a:rPr lang="en-US" sz="1900" dirty="0" smtClean="0"/>
            </a:br>
            <a:r>
              <a:rPr lang="en-US" sz="1900" dirty="0" smtClean="0"/>
              <a:t>(Y-shaped pipe connections up to one (IB) or max. two (OB) access pipes) as well as </a:t>
            </a:r>
            <a:r>
              <a:rPr lang="en-US" sz="1900" dirty="0" err="1" smtClean="0"/>
              <a:t>Xueren</a:t>
            </a:r>
            <a:r>
              <a:rPr lang="en-US" sz="1900" dirty="0" smtClean="0"/>
              <a:t> </a:t>
            </a:r>
            <a:r>
              <a:rPr lang="en-US" sz="1900" dirty="0" err="1" smtClean="0"/>
              <a:t>Wangs</a:t>
            </a:r>
            <a:r>
              <a:rPr lang="en-US" sz="1900" dirty="0" smtClean="0"/>
              <a:t> power core design from October 2012 has been taken as start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5AD9D98-6E92-4AB3-BF7B-C067541147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ARIES-ACT1 – Summary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91606"/>
              </p:ext>
            </p:extLst>
          </p:nvPr>
        </p:nvGraphicFramePr>
        <p:xfrm>
          <a:off x="533400" y="1154430"/>
          <a:ext cx="8229600" cy="5490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2362200"/>
                <a:gridCol w="2286000"/>
                <a:gridCol w="1828800"/>
              </a:tblGrid>
              <a:tr h="3240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Manifold</a:t>
                      </a:r>
                      <a:r>
                        <a:rPr lang="en-US" sz="1600" baseline="0" dirty="0" smtClean="0"/>
                        <a:t> V3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Manifold V4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40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24046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600" dirty="0" smtClean="0"/>
                        <a:t>Better shielding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Better shielding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4450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Cutting of only few pipes inside the reactor for maintenance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Could</a:t>
                      </a:r>
                      <a:r>
                        <a:rPr lang="en-US" sz="1600" baseline="0" dirty="0" smtClean="0"/>
                        <a:t> be avoided by an additional “joining area” like two half of a block, where on each side the pipes are connected, joining and cutting inside the reactor takes place only one time around the two half of blocks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600" dirty="0" smtClean="0"/>
                        <a:t>Cutting</a:t>
                      </a:r>
                      <a:r>
                        <a:rPr lang="en-US" sz="1600" baseline="0" dirty="0" smtClean="0"/>
                        <a:t> of m</a:t>
                      </a:r>
                      <a:r>
                        <a:rPr lang="en-US" sz="1600" dirty="0" smtClean="0"/>
                        <a:t>any pipes inside the reactor for maintenance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=&gt; possible (space,</a:t>
                      </a:r>
                      <a:r>
                        <a:rPr lang="en-US" sz="1600" baseline="0" dirty="0" smtClean="0"/>
                        <a:t> available tools,…)</a:t>
                      </a:r>
                      <a:r>
                        <a:rPr lang="en-US" sz="1600" dirty="0" smtClean="0"/>
                        <a:t>? </a:t>
                      </a:r>
                      <a:endParaRPr lang="en-US" sz="1600" dirty="0"/>
                    </a:p>
                  </a:txBody>
                  <a:tcPr/>
                </a:tc>
              </a:tr>
              <a:tr h="872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Dis-/Assembly of embedded pipes in Hot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Dis-/Assembly</a:t>
                      </a:r>
                      <a:r>
                        <a:rPr lang="en-US" sz="1600" baseline="0" dirty="0" smtClean="0"/>
                        <a:t> n</a:t>
                      </a:r>
                      <a:r>
                        <a:rPr lang="en-US" sz="1600" dirty="0" smtClean="0"/>
                        <a:t>eed an additional 4cm</a:t>
                      </a:r>
                      <a:r>
                        <a:rPr lang="en-US" sz="1600" baseline="0" dirty="0" smtClean="0"/>
                        <a:t> gap  between OB1 and OB2!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Dis-/Assembly of embedded pipes 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in Hot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Cutting of man</a:t>
                      </a:r>
                      <a:r>
                        <a:rPr lang="en-US" sz="1600" baseline="0" dirty="0" smtClean="0"/>
                        <a:t>y pipes in Hot Cells =&gt; possible?</a:t>
                      </a:r>
                      <a:endParaRPr lang="en-US" sz="1600" dirty="0"/>
                    </a:p>
                  </a:txBody>
                  <a:tcPr/>
                </a:tc>
              </a:tr>
              <a:tr h="10820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Cooling of divided blocks more difficult =&gt; separate cooling pipes for each piece</a:t>
                      </a:r>
                      <a:r>
                        <a:rPr lang="en-US" sz="1600" baseline="0" dirty="0" smtClean="0"/>
                        <a:t> of block </a:t>
                      </a:r>
                      <a:r>
                        <a:rPr lang="en-US" sz="1600" dirty="0" smtClean="0"/>
                        <a:t>necessary!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Cooling of additional block easier, only one additional pipe is necessary!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rot="8911424">
            <a:off x="6749903" y="3814204"/>
            <a:ext cx="487512" cy="20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1600000">
            <a:off x="1828800" y="5234518"/>
            <a:ext cx="487512" cy="20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461575">
            <a:off x="6550951" y="4554506"/>
            <a:ext cx="487512" cy="20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6" t="18898" r="34884" b="27039"/>
          <a:stretch/>
        </p:blipFill>
        <p:spPr>
          <a:xfrm>
            <a:off x="7043032" y="152400"/>
            <a:ext cx="1080550" cy="97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30231" r="57415" b="12603"/>
          <a:stretch/>
        </p:blipFill>
        <p:spPr>
          <a:xfrm>
            <a:off x="870874" y="152400"/>
            <a:ext cx="1377192" cy="9706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ARIES-ACT1 – Summary 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Several design options has been worked out</a:t>
            </a:r>
          </a:p>
          <a:p>
            <a:r>
              <a:rPr lang="en-US" sz="2400" dirty="0" err="1" smtClean="0"/>
              <a:t>Manifolding</a:t>
            </a:r>
            <a:r>
              <a:rPr lang="en-US" sz="2400" dirty="0" smtClean="0"/>
              <a:t> V3 and V4 seems the most promising</a:t>
            </a:r>
          </a:p>
          <a:p>
            <a:r>
              <a:rPr lang="en-US" sz="2400" dirty="0" smtClean="0"/>
              <a:t>Because of open questions at </a:t>
            </a:r>
            <a:r>
              <a:rPr lang="en-US" sz="2400" dirty="0" err="1" smtClean="0"/>
              <a:t>Manifolding</a:t>
            </a:r>
            <a:r>
              <a:rPr lang="en-US" sz="2400" dirty="0" smtClean="0"/>
              <a:t> V4, </a:t>
            </a:r>
            <a:r>
              <a:rPr lang="en-US" sz="2400" dirty="0" err="1" smtClean="0"/>
              <a:t>Manifolding</a:t>
            </a:r>
            <a:r>
              <a:rPr lang="en-US" sz="2400" dirty="0" smtClean="0"/>
              <a:t> V3 should be preferred for a further detailed design</a:t>
            </a:r>
          </a:p>
          <a:p>
            <a:r>
              <a:rPr lang="en-US" sz="2400" dirty="0" smtClean="0"/>
              <a:t>Additional space of 4cm between OB1 and OB2 is required for this </a:t>
            </a:r>
            <a:r>
              <a:rPr lang="en-US" sz="2400" dirty="0" smtClean="0"/>
              <a:t>solution</a:t>
            </a:r>
          </a:p>
          <a:p>
            <a:r>
              <a:rPr lang="en-US" sz="2400" dirty="0" smtClean="0"/>
              <a:t>Way of pipe manufacturing should be discussed (inner/outer pipe as one or two parts?) 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6450" y="3055618"/>
            <a:ext cx="5092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Thank you for your attention!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47826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 for </a:t>
            </a:r>
            <a:r>
              <a:rPr lang="en-US" sz="3200" dirty="0" err="1" smtClean="0"/>
              <a:t>SiCf</a:t>
            </a:r>
            <a:r>
              <a:rPr lang="en-US" sz="3200" dirty="0" smtClean="0"/>
              <a:t>/</a:t>
            </a:r>
            <a:r>
              <a:rPr lang="en-US" sz="3200" dirty="0" err="1" smtClean="0"/>
              <a:t>SiC</a:t>
            </a:r>
            <a:r>
              <a:rPr lang="en-US" sz="3200" dirty="0" smtClean="0"/>
              <a:t> composite structure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23</a:t>
            </a:fld>
            <a:endParaRPr lang="en-US" dirty="0"/>
          </a:p>
        </p:txBody>
      </p:sp>
      <p:pic>
        <p:nvPicPr>
          <p:cNvPr id="1026" name="Picture 2" descr="Photo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4343400" cy="436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800" y="28956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Silicon-carbide-fiber-reinforced silicon carbide matrix composites with woven cooling tubes.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50" y="6367224"/>
            <a:ext cx="788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http://www.grc.nasa.gov/WWW/RT/RT2001/5000/5130jaskowiak.html</a:t>
            </a:r>
          </a:p>
        </p:txBody>
      </p:sp>
    </p:spTree>
    <p:extLst>
      <p:ext uri="{BB962C8B-B14F-4D97-AF65-F5344CB8AC3E}">
        <p14:creationId xmlns:p14="http://schemas.microsoft.com/office/powerpoint/2010/main" val="224021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ARIES-ACT1-Power Core, </a:t>
            </a:r>
            <a:r>
              <a:rPr lang="en-US" sz="3200" dirty="0" err="1" smtClean="0"/>
              <a:t>Xueren</a:t>
            </a:r>
            <a:r>
              <a:rPr lang="en-US" sz="3200" dirty="0" smtClean="0"/>
              <a:t> Wang Oct. 2012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8" y="1066800"/>
            <a:ext cx="4682804" cy="5791200"/>
          </a:xfrm>
        </p:spPr>
      </p:pic>
      <p:sp>
        <p:nvSpPr>
          <p:cNvPr id="3" name="TextBox 2"/>
          <p:cNvSpPr txBox="1"/>
          <p:nvPr/>
        </p:nvSpPr>
        <p:spPr>
          <a:xfrm>
            <a:off x="1447800" y="3429000"/>
            <a:ext cx="111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 blanket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4114800"/>
            <a:ext cx="125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 manifold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1981200"/>
            <a:ext cx="132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OB1 blanket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4502944"/>
            <a:ext cx="146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OB1 manifold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84670" y="2667000"/>
            <a:ext cx="132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OB2 blanket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84670" y="5188744"/>
            <a:ext cx="146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OB2 manifold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6" idx="1"/>
          </p:cNvCxnSpPr>
          <p:nvPr/>
        </p:nvCxnSpPr>
        <p:spPr>
          <a:xfrm flipH="1">
            <a:off x="3733800" y="2165866"/>
            <a:ext cx="3124200" cy="50113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267200" y="2900958"/>
            <a:ext cx="2617470" cy="50113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3700463" y="4376738"/>
            <a:ext cx="3157537" cy="3108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 flipV="1">
            <a:off x="3733800" y="4553605"/>
            <a:ext cx="3150870" cy="81980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" idx="3"/>
          </p:cNvCxnSpPr>
          <p:nvPr/>
        </p:nvCxnSpPr>
        <p:spPr>
          <a:xfrm flipV="1">
            <a:off x="2563170" y="3505200"/>
            <a:ext cx="789630" cy="10846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667000" y="4353699"/>
            <a:ext cx="666750" cy="25640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42" y="992393"/>
            <a:ext cx="2674620" cy="28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ARIES-ACT1, Xueren Wang </a:t>
            </a:r>
            <a:r>
              <a:rPr lang="en-US" sz="3200" smtClean="0"/>
              <a:t>and Siegfried </a:t>
            </a:r>
            <a:r>
              <a:rPr lang="en-US" sz="3200" dirty="0" smtClean="0"/>
              <a:t>Malang</a:t>
            </a:r>
            <a:endParaRPr lang="en-US" sz="32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006699" y="6483183"/>
            <a:ext cx="2133600" cy="365125"/>
          </a:xfrm>
        </p:spPr>
        <p:txBody>
          <a:bodyPr/>
          <a:lstStyle/>
          <a:p>
            <a:fld id="{55AD9D98-6E92-4AB3-BF7B-C06754114721}" type="slidenum">
              <a:rPr lang="en-US" smtClean="0"/>
              <a:t>4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92" y="1116543"/>
            <a:ext cx="1867226" cy="22537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8899" y="3300563"/>
            <a:ext cx="385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Principle </a:t>
            </a:r>
            <a:r>
              <a:rPr lang="en-US" dirty="0" smtClean="0"/>
              <a:t>configuration of OB2 blanket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975338" y="4357266"/>
            <a:ext cx="1794510" cy="1843088"/>
            <a:chOff x="5263515" y="4402931"/>
            <a:chExt cx="2133600" cy="245268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263515" y="44029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68315" y="44029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61685" y="4407693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166485" y="4407693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482715" y="4407693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787515" y="4407693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092315" y="44029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97115" y="44029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63515" y="4707731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415915" y="4707731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861685" y="4707731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014085" y="4707731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482715" y="4707731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6635115" y="4707731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092315" y="4707731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7244715" y="4707731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415915" y="48601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014085" y="48601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635115" y="48601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244715" y="48601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415915" y="5164931"/>
              <a:ext cx="304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720715" y="5164931"/>
              <a:ext cx="29337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635115" y="5164931"/>
              <a:ext cx="304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6939915" y="5164931"/>
              <a:ext cx="304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720715" y="54697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939915" y="5469731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715000" y="5774531"/>
              <a:ext cx="639128" cy="7762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6354128" y="5774531"/>
              <a:ext cx="585788" cy="7762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358890" y="6550819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5520460" y="6171645"/>
            <a:ext cx="2704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Y-shaped pipe connections</a:t>
            </a:r>
          </a:p>
          <a:p>
            <a:pPr algn="ctr"/>
            <a:r>
              <a:rPr lang="en-US" dirty="0" smtClean="0"/>
              <a:t>Example for IB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89" y="3702295"/>
            <a:ext cx="3130613" cy="27432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923490" y="6270350"/>
            <a:ext cx="362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Principle configuration of OB blanket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942641" y="3800393"/>
            <a:ext cx="416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design concept of IB blanket manifold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SCLL Blanket and </a:t>
            </a:r>
            <a:r>
              <a:rPr lang="en-US" sz="3200" dirty="0" err="1" smtClean="0"/>
              <a:t>Manifolding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dirty="0" smtClean="0"/>
              <a:t>Complexity:</a:t>
            </a:r>
          </a:p>
          <a:p>
            <a:r>
              <a:rPr lang="en-US" sz="2000" dirty="0" smtClean="0"/>
              <a:t>Material manufacturing: </a:t>
            </a:r>
            <a:r>
              <a:rPr lang="en-US" sz="2000" dirty="0" err="1" smtClean="0"/>
              <a:t>SiCf</a:t>
            </a:r>
            <a:r>
              <a:rPr lang="en-US" sz="2000" dirty="0" smtClean="0"/>
              <a:t>/</a:t>
            </a:r>
            <a:r>
              <a:rPr lang="en-US" sz="2000" dirty="0" err="1" smtClean="0"/>
              <a:t>SiC</a:t>
            </a:r>
            <a:r>
              <a:rPr lang="en-US" sz="2000" dirty="0" smtClean="0"/>
              <a:t> </a:t>
            </a:r>
          </a:p>
          <a:p>
            <a:pPr lvl="1" indent="-342900">
              <a:buFont typeface="Symbol"/>
              <a:buChar char="Þ"/>
            </a:pPr>
            <a:r>
              <a:rPr lang="en-US" sz="1800" dirty="0" smtClean="0"/>
              <a:t>Manufacturing of concentric </a:t>
            </a:r>
            <a:r>
              <a:rPr lang="en-US" sz="1800" dirty="0" err="1" smtClean="0"/>
              <a:t>SiCf</a:t>
            </a:r>
            <a:r>
              <a:rPr lang="en-US" sz="1800" dirty="0" smtClean="0"/>
              <a:t>/</a:t>
            </a:r>
            <a:r>
              <a:rPr lang="en-US" sz="1800" dirty="0" err="1" smtClean="0"/>
              <a:t>SiC</a:t>
            </a:r>
            <a:r>
              <a:rPr lang="en-US" sz="1800" dirty="0" smtClean="0"/>
              <a:t> pipes (inner and outer pipe with fins) as one part is possible</a:t>
            </a:r>
          </a:p>
          <a:p>
            <a:pPr marL="1085850" lvl="2" indent="-342900">
              <a:buFont typeface="Symbol"/>
              <a:buChar char="Þ"/>
            </a:pPr>
            <a:r>
              <a:rPr lang="en-US" sz="1400" dirty="0" smtClean="0"/>
              <a:t>More expensive, but would avoid cross-flows within the concentric pipes between inlet and outlet flow (good for MHD)</a:t>
            </a:r>
          </a:p>
          <a:p>
            <a:pPr marL="1085850" lvl="2" indent="-342900">
              <a:buFont typeface="Symbol"/>
              <a:buChar char="Þ"/>
            </a:pPr>
            <a:r>
              <a:rPr lang="en-US" sz="1400" dirty="0" smtClean="0"/>
              <a:t>Statements of manufacturing possibility for long (several meters) and 3D parts not yet available</a:t>
            </a:r>
          </a:p>
          <a:p>
            <a:pPr lvl="1" indent="-342900">
              <a:buFont typeface="Symbol"/>
              <a:buChar char="Þ"/>
            </a:pPr>
            <a:r>
              <a:rPr lang="en-US" sz="1800" dirty="0" smtClean="0"/>
              <a:t>Manufacturing of concentric </a:t>
            </a:r>
            <a:r>
              <a:rPr lang="en-US" sz="1800" dirty="0" err="1"/>
              <a:t>SiCf</a:t>
            </a:r>
            <a:r>
              <a:rPr lang="en-US" sz="1800" dirty="0"/>
              <a:t>/</a:t>
            </a:r>
            <a:r>
              <a:rPr lang="en-US" sz="1800" dirty="0" err="1"/>
              <a:t>SiC</a:t>
            </a:r>
            <a:r>
              <a:rPr lang="en-US" sz="1800" dirty="0"/>
              <a:t> </a:t>
            </a:r>
            <a:r>
              <a:rPr lang="en-US" sz="1800" dirty="0" smtClean="0"/>
              <a:t>pipes as separate parts</a:t>
            </a:r>
          </a:p>
          <a:p>
            <a:pPr marL="1085850" lvl="2" indent="-342900">
              <a:buFont typeface="Symbol"/>
              <a:buChar char="Þ"/>
            </a:pPr>
            <a:r>
              <a:rPr lang="en-US" sz="1400" dirty="0" smtClean="0"/>
              <a:t>Easier and cheaper, but small amounts of cross-flows between inner and outer pipes, because inner pipe not leak-tight connected</a:t>
            </a:r>
          </a:p>
          <a:p>
            <a:pPr marL="1085850" lvl="2" indent="-342900">
              <a:buFont typeface="Symbol"/>
              <a:buChar char="Þ"/>
            </a:pPr>
            <a:r>
              <a:rPr lang="en-US" sz="1400" dirty="0" smtClean="0"/>
              <a:t>Increase </a:t>
            </a:r>
            <a:r>
              <a:rPr lang="en-US" sz="1400" dirty="0"/>
              <a:t>of assembling complexity</a:t>
            </a:r>
            <a:r>
              <a:rPr lang="en-US" sz="1400" dirty="0" smtClean="0"/>
              <a:t>, because of difficulties in assembling Y-shaped concentric pipes </a:t>
            </a:r>
          </a:p>
          <a:p>
            <a:pPr marL="1085850" lvl="2" indent="-342900">
              <a:buFont typeface="Symbol"/>
              <a:buChar char="Þ"/>
            </a:pPr>
            <a:r>
              <a:rPr lang="en-US" sz="1400" dirty="0" smtClean="0"/>
              <a:t>Complicated shapes of the outer pipe and complex bonding areas would be the consequence</a:t>
            </a:r>
          </a:p>
          <a:p>
            <a:r>
              <a:rPr lang="en-US" sz="2000" dirty="0" smtClean="0"/>
              <a:t>Joining/cutting technologies for </a:t>
            </a:r>
            <a:r>
              <a:rPr lang="en-US" sz="2000" dirty="0" err="1" smtClean="0"/>
              <a:t>Sicf</a:t>
            </a:r>
            <a:r>
              <a:rPr lang="en-US" sz="2000" dirty="0" smtClean="0"/>
              <a:t>/</a:t>
            </a:r>
            <a:r>
              <a:rPr lang="en-US" sz="2000" dirty="0" err="1" smtClean="0"/>
              <a:t>SiC</a:t>
            </a:r>
            <a:r>
              <a:rPr lang="en-US" sz="2000" dirty="0" smtClean="0"/>
              <a:t> pipes (leak-tight and inside the reactor)</a:t>
            </a:r>
          </a:p>
          <a:p>
            <a:pPr lvl="1" indent="-342900">
              <a:buFont typeface="Symbol"/>
              <a:buChar char="Þ"/>
            </a:pPr>
            <a:r>
              <a:rPr lang="en-US" sz="1800" dirty="0" smtClean="0"/>
              <a:t>Joining </a:t>
            </a:r>
            <a:r>
              <a:rPr lang="en-US" sz="1800" dirty="0"/>
              <a:t>technologies are still under development </a:t>
            </a:r>
            <a:r>
              <a:rPr lang="en-US" sz="1800" dirty="0" smtClean="0"/>
              <a:t>and </a:t>
            </a:r>
            <a:r>
              <a:rPr lang="en-US" sz="1800" dirty="0"/>
              <a:t>not yet completely verified for Fusion </a:t>
            </a:r>
            <a:r>
              <a:rPr lang="en-US" sz="1800" dirty="0" smtClean="0"/>
              <a:t>purposes</a:t>
            </a:r>
          </a:p>
          <a:p>
            <a:pPr marL="1085850" lvl="2" indent="-342900">
              <a:buFont typeface="Symbol"/>
              <a:buChar char="Þ"/>
            </a:pPr>
            <a:r>
              <a:rPr lang="en-US" sz="1400" dirty="0" smtClean="0"/>
              <a:t>Available first experimental results are not suitable to transfer it to applications for inside the reactor</a:t>
            </a:r>
          </a:p>
          <a:p>
            <a:pPr marL="1085850" lvl="2" indent="-342900">
              <a:buFont typeface="Symbol"/>
              <a:buChar char="Þ"/>
            </a:pPr>
            <a:r>
              <a:rPr lang="en-US" sz="1400" dirty="0" smtClean="0"/>
              <a:t>No detailed statements </a:t>
            </a:r>
            <a:r>
              <a:rPr lang="en-US" sz="1400" dirty="0"/>
              <a:t>about </a:t>
            </a:r>
            <a:r>
              <a:rPr lang="en-US" sz="1400" dirty="0" smtClean="0"/>
              <a:t>sizes of possible joining/cutting machines </a:t>
            </a:r>
            <a:r>
              <a:rPr lang="en-US" sz="1400" dirty="0"/>
              <a:t>are available </a:t>
            </a:r>
            <a:endParaRPr lang="en-US" sz="1400" dirty="0" smtClean="0"/>
          </a:p>
          <a:p>
            <a:pPr marL="1085850" lvl="2" indent="-342900">
              <a:buFont typeface="Symbol"/>
              <a:buChar char="Þ"/>
            </a:pPr>
            <a:r>
              <a:rPr lang="en-US" sz="1400" dirty="0" smtClean="0"/>
              <a:t>Difficult to estimate the needed space inside the reactor!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4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Manifold V1a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229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Construction of rectangular OBI channels till the outside of the structural ring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41171"/>
            <a:ext cx="7032172" cy="46063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980565">
            <a:off x="4033157" y="2904431"/>
            <a:ext cx="2057400" cy="104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267200" y="4343400"/>
            <a:ext cx="250371" cy="21336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65246" y="6349880"/>
            <a:ext cx="3513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ð"/>
            </a:pPr>
            <a:r>
              <a:rPr lang="en-US" sz="2000" dirty="0"/>
              <a:t>No more ring shield existing</a:t>
            </a:r>
            <a:r>
              <a:rPr lang="en-US" sz="2000" dirty="0" smtClean="0"/>
              <a:t>!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3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V1a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229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Port view</a:t>
            </a:r>
          </a:p>
          <a:p>
            <a:pPr>
              <a:buFont typeface="Wingdings" pitchFamily="2" charset="2"/>
              <a:buChar char="ð"/>
            </a:pPr>
            <a:endParaRPr lang="en-US" sz="2400" dirty="0" smtClean="0"/>
          </a:p>
          <a:p>
            <a:pPr>
              <a:buFont typeface="Wingdings" pitchFamily="2" charset="2"/>
              <a:buChar char="ð"/>
            </a:pPr>
            <a:endParaRPr lang="en-US" sz="2400" dirty="0"/>
          </a:p>
          <a:p>
            <a:pPr>
              <a:buFont typeface="Wingdings" pitchFamily="2" charset="2"/>
              <a:buChar char="ð"/>
            </a:pPr>
            <a:endParaRPr lang="en-US" sz="2400" dirty="0" smtClean="0"/>
          </a:p>
          <a:p>
            <a:pPr>
              <a:buFont typeface="Wingdings" pitchFamily="2" charset="2"/>
              <a:buChar char="ð"/>
            </a:pPr>
            <a:endParaRPr lang="en-US" sz="2400" dirty="0"/>
          </a:p>
          <a:p>
            <a:pPr>
              <a:buFont typeface="Wingdings" pitchFamily="2" charset="2"/>
              <a:buChar char="ð"/>
            </a:pPr>
            <a:endParaRPr lang="en-US" sz="2400" dirty="0" smtClean="0"/>
          </a:p>
          <a:p>
            <a:pPr>
              <a:buFont typeface="Wingdings" pitchFamily="2" charset="2"/>
              <a:buChar char="ð"/>
            </a:pPr>
            <a:endParaRPr lang="en-US" sz="2400" dirty="0"/>
          </a:p>
          <a:p>
            <a:pPr>
              <a:buFont typeface="Wingdings" pitchFamily="2" charset="2"/>
              <a:buChar char="ð"/>
            </a:pPr>
            <a:endParaRPr lang="en-US" sz="2400" dirty="0" smtClean="0"/>
          </a:p>
          <a:p>
            <a:pPr>
              <a:buFont typeface="Wingdings" pitchFamily="2" charset="2"/>
              <a:buChar char="ð"/>
            </a:pPr>
            <a:endParaRPr lang="en-US" sz="2400" dirty="0"/>
          </a:p>
          <a:p>
            <a:pPr>
              <a:buFont typeface="Wingdings" pitchFamily="2" charset="2"/>
              <a:buChar char="ð"/>
            </a:pPr>
            <a:endParaRPr lang="en-US" sz="2400" dirty="0" smtClean="0"/>
          </a:p>
          <a:p>
            <a:pPr>
              <a:buFont typeface="Wingdings" pitchFamily="2" charset="2"/>
              <a:buChar char="ð"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941542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5246" y="6349880"/>
            <a:ext cx="3513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ð"/>
            </a:pPr>
            <a:r>
              <a:rPr lang="en-US" sz="2000" dirty="0"/>
              <a:t>No more ring shield existing</a:t>
            </a:r>
            <a:r>
              <a:rPr lang="en-US" sz="2000" dirty="0" smtClean="0"/>
              <a:t>!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V1b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229600" cy="5657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Rectangular IB/ OB channels changing to circular pipes inside the structural ring, joined to 1 (IB) or 2 (OB) access pipes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7391400" cy="42701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2743200"/>
            <a:ext cx="1295400" cy="1307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86200" y="4050960"/>
            <a:ext cx="304800" cy="227364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91925" y="6324600"/>
            <a:ext cx="6131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Wingdings" pitchFamily="2" charset="2"/>
              <a:buChar char=""/>
              <a:tabLst>
                <a:tab pos="400050" algn="l"/>
              </a:tabLst>
            </a:pPr>
            <a:r>
              <a:rPr lang="en-US" sz="2000" dirty="0"/>
              <a:t>Too much empty space between pipes (no shielding)!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2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2909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ARIES-ACT1 – </a:t>
            </a:r>
            <a:r>
              <a:rPr lang="en-US" sz="3200" dirty="0"/>
              <a:t>Manifold V1b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229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Port view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634754" y="1840468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</a:t>
            </a:r>
            <a:r>
              <a:rPr lang="en-US" dirty="0"/>
              <a:t>Pipes: OBII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5942818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Middle Pipes: OBI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2041" y="5943600"/>
            <a:ext cx="152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Pipe: IB</a:t>
            </a:r>
          </a:p>
        </p:txBody>
      </p:sp>
      <p:cxnSp>
        <p:nvCxnSpPr>
          <p:cNvPr id="9" name="Straight Arrow Connector 8"/>
          <p:cNvCxnSpPr>
            <a:stCxn id="5" idx="2"/>
          </p:cNvCxnSpPr>
          <p:nvPr/>
        </p:nvCxnSpPr>
        <p:spPr>
          <a:xfrm flipH="1">
            <a:off x="3505200" y="2209800"/>
            <a:ext cx="1045029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>
            <a:off x="4550229" y="2209800"/>
            <a:ext cx="1088571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flipV="1">
            <a:off x="2862955" y="4045367"/>
            <a:ext cx="1556645" cy="18982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H="1" flipV="1">
            <a:off x="3623868" y="3733800"/>
            <a:ext cx="2329624" cy="2209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0"/>
          </p:cNvCxnSpPr>
          <p:nvPr/>
        </p:nvCxnSpPr>
        <p:spPr>
          <a:xfrm flipH="1" flipV="1">
            <a:off x="5638800" y="3733800"/>
            <a:ext cx="314692" cy="2209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9D98-6E92-4AB3-BF7B-C067541147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977</Words>
  <Application>Microsoft Office PowerPoint</Application>
  <PresentationFormat>On-screen Show (4:3)</PresentationFormat>
  <Paragraphs>199</Paragraphs>
  <Slides>23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ARIES-ACT1  SCLL Blanket and Manifolding</vt:lpstr>
      <vt:lpstr>ARIES-ACT1 – SCLL Blanket and Manifolding</vt:lpstr>
      <vt:lpstr>ARIES-ACT1-Power Core, Xueren Wang Oct. 2012</vt:lpstr>
      <vt:lpstr>ARIES-ACT1, Xueren Wang and Siegfried Malang</vt:lpstr>
      <vt:lpstr>ARIES-ACT1 – SCLL Blanket and Manifolding</vt:lpstr>
      <vt:lpstr>ARIES-ACT1 – Manifold V1a</vt:lpstr>
      <vt:lpstr>ARIES-ACT1 – Manifold V1a</vt:lpstr>
      <vt:lpstr>ARIES-ACT1 – Manifold V1b</vt:lpstr>
      <vt:lpstr>ARIES-ACT1 – Manifold V1b</vt:lpstr>
      <vt:lpstr>ARIES-ACT1 – Manifold V2</vt:lpstr>
      <vt:lpstr>ARIES-ACT1 – Manifold V2</vt:lpstr>
      <vt:lpstr>ARIES-ACT1 – Manifold V3</vt:lpstr>
      <vt:lpstr>ARIES-ACT1 – Manifold V3</vt:lpstr>
      <vt:lpstr>ARIES-ACT1 – Manifold V4</vt:lpstr>
      <vt:lpstr>ARIES-ACT1 – Manifold V4</vt:lpstr>
      <vt:lpstr>ARIES-ACT1 – Manifold V3, Disassembly Simulation</vt:lpstr>
      <vt:lpstr>ARIES-ACT1 – Manifold V3, Disassembly Simulation</vt:lpstr>
      <vt:lpstr>ARIES-ACT1 – Manifold V4, Disassembly Simulation</vt:lpstr>
      <vt:lpstr>ARIES-ACT1 – Manifold V4, Disassembly Simulation</vt:lpstr>
      <vt:lpstr>ARIES-ACT1 – Summary</vt:lpstr>
      <vt:lpstr>ARIES-ACT1 – Summary 2</vt:lpstr>
      <vt:lpstr>PowerPoint Presentation</vt:lpstr>
      <vt:lpstr>Example for SiCf/SiC composite structure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</dc:creator>
  <cp:lastModifiedBy>Wang</cp:lastModifiedBy>
  <cp:revision>88</cp:revision>
  <cp:lastPrinted>2013-01-17T23:39:39Z</cp:lastPrinted>
  <dcterms:created xsi:type="dcterms:W3CDTF">2012-12-17T18:09:17Z</dcterms:created>
  <dcterms:modified xsi:type="dcterms:W3CDTF">2013-01-22T17:31:22Z</dcterms:modified>
</cp:coreProperties>
</file>