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10" r:id="rId3"/>
    <p:sldId id="306" r:id="rId4"/>
    <p:sldId id="308" r:id="rId5"/>
    <p:sldId id="301" r:id="rId6"/>
    <p:sldId id="302" r:id="rId7"/>
    <p:sldId id="309" r:id="rId8"/>
    <p:sldId id="264" r:id="rId9"/>
    <p:sldId id="266" r:id="rId10"/>
    <p:sldId id="270" r:id="rId11"/>
    <p:sldId id="271" r:id="rId12"/>
    <p:sldId id="300" r:id="rId13"/>
    <p:sldId id="286" r:id="rId14"/>
    <p:sldId id="294" r:id="rId15"/>
    <p:sldId id="298" r:id="rId16"/>
    <p:sldId id="293" r:id="rId17"/>
    <p:sldId id="274" r:id="rId18"/>
    <p:sldId id="276" r:id="rId19"/>
    <p:sldId id="277" r:id="rId20"/>
    <p:sldId id="279" r:id="rId21"/>
    <p:sldId id="281" r:id="rId22"/>
    <p:sldId id="283" r:id="rId23"/>
    <p:sldId id="257" r:id="rId24"/>
    <p:sldId id="259" r:id="rId25"/>
    <p:sldId id="260" r:id="rId26"/>
    <p:sldId id="262" r:id="rId27"/>
    <p:sldId id="31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97" autoAdjust="0"/>
  </p:normalViewPr>
  <p:slideViewPr>
    <p:cSldViewPr>
      <p:cViewPr varScale="1">
        <p:scale>
          <a:sx n="88" d="100"/>
          <a:sy n="8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A0B1B-10F1-47CF-9637-9FF415031096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9DC3B-1B0D-46DC-BE2A-EB76708C2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F23-7BC5-41AF-9421-BD80DDB96AB6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B9A-A1C7-4F0A-A6BB-0BEADDAF1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054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F23-7BC5-41AF-9421-BD80DDB96AB6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B9A-A1C7-4F0A-A6BB-0BEADDAF1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108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F23-7BC5-41AF-9421-BD80DDB96AB6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B9A-A1C7-4F0A-A6BB-0BEADDAF1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412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F23-7BC5-41AF-9421-BD80DDB96AB6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B9A-A1C7-4F0A-A6BB-0BEADDAF1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557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F23-7BC5-41AF-9421-BD80DDB96AB6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B9A-A1C7-4F0A-A6BB-0BEADDAF1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178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F23-7BC5-41AF-9421-BD80DDB96AB6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B9A-A1C7-4F0A-A6BB-0BEADDAF1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339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F23-7BC5-41AF-9421-BD80DDB96AB6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B9A-A1C7-4F0A-A6BB-0BEADDAF1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31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F23-7BC5-41AF-9421-BD80DDB96AB6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B9A-A1C7-4F0A-A6BB-0BEADDAF1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236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F23-7BC5-41AF-9421-BD80DDB96AB6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B9A-A1C7-4F0A-A6BB-0BEADDAF1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778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F23-7BC5-41AF-9421-BD80DDB96AB6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B9A-A1C7-4F0A-A6BB-0BEADDAF1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049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F23-7BC5-41AF-9421-BD80DDB96AB6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B9A-A1C7-4F0A-A6BB-0BEADDAF1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906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CF23-7BC5-41AF-9421-BD80DDB96AB6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3B9A-A1C7-4F0A-A6BB-0BEADDAF1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21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458200" cy="1831975"/>
          </a:xfrm>
        </p:spPr>
        <p:txBody>
          <a:bodyPr>
            <a:normAutofit/>
          </a:bodyPr>
          <a:lstStyle/>
          <a:p>
            <a:r>
              <a:rPr lang="en-US" dirty="0" smtClean="0"/>
              <a:t> 3D </a:t>
            </a:r>
            <a:r>
              <a:rPr lang="en-US" dirty="0" smtClean="0"/>
              <a:t>Finite Element Analysis </a:t>
            </a:r>
            <a:r>
              <a:rPr lang="en-US" dirty="0" smtClean="0"/>
              <a:t>for Ribbed Structure </a:t>
            </a:r>
            <a:r>
              <a:rPr lang="en-US" dirty="0" smtClean="0"/>
              <a:t>Vacuum </a:t>
            </a:r>
            <a:r>
              <a:rPr lang="en-US" dirty="0" smtClean="0"/>
              <a:t>Vessel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Hamed</a:t>
            </a:r>
            <a:r>
              <a:rPr lang="en-US" dirty="0" smtClean="0"/>
              <a:t> </a:t>
            </a:r>
            <a:r>
              <a:rPr lang="en-US" dirty="0" err="1" smtClean="0"/>
              <a:t>Hosseini</a:t>
            </a:r>
            <a:endParaRPr lang="en-US" dirty="0" smtClean="0"/>
          </a:p>
          <a:p>
            <a:r>
              <a:rPr lang="en-US" dirty="0" smtClean="0"/>
              <a:t>Advisor: Prof. </a:t>
            </a:r>
            <a:r>
              <a:rPr lang="en-US" dirty="0" err="1" smtClean="0"/>
              <a:t>Farrokh</a:t>
            </a:r>
            <a:r>
              <a:rPr lang="en-US" dirty="0" smtClean="0"/>
              <a:t> </a:t>
            </a:r>
            <a:r>
              <a:rPr lang="en-US" dirty="0" err="1" smtClean="0"/>
              <a:t>Najmabadi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80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Horizontal/ Vertical Ribbed Structure?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9984" y="1523999"/>
            <a:ext cx="4038600" cy="4724401"/>
          </a:xfrm>
        </p:spPr>
      </p:pic>
      <p:cxnSp>
        <p:nvCxnSpPr>
          <p:cNvPr id="14" name="Straight Arrow Connector 13"/>
          <p:cNvCxnSpPr/>
          <p:nvPr/>
        </p:nvCxnSpPr>
        <p:spPr>
          <a:xfrm flipH="1">
            <a:off x="6248400" y="3886200"/>
            <a:ext cx="228600" cy="13716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807972">
            <a:off x="6229368" y="438733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25cm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969873" y="5486400"/>
            <a:ext cx="217084" cy="754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873138">
            <a:off x="5831392" y="5484008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4cm</a:t>
            </a:r>
            <a:endParaRPr lang="en-US" sz="14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584057" y="2985331"/>
            <a:ext cx="177227" cy="762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1287167">
            <a:off x="6555600" y="2707425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4cm</a:t>
            </a:r>
            <a:endParaRPr lang="en-US" sz="14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479428" y="3582112"/>
            <a:ext cx="74006" cy="3802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876099">
            <a:off x="6441367" y="3688834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4cm</a:t>
            </a:r>
            <a:endParaRPr lang="en-US" sz="14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402302" y="2552725"/>
            <a:ext cx="228257" cy="7501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 rot="858245">
            <a:off x="6320203" y="2271821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2cm</a:t>
            </a:r>
            <a:endParaRPr lang="en-US" sz="1400" dirty="0"/>
          </a:p>
        </p:txBody>
      </p:sp>
      <p:sp>
        <p:nvSpPr>
          <p:cNvPr id="66" name="Oval 65"/>
          <p:cNvSpPr/>
          <p:nvPr/>
        </p:nvSpPr>
        <p:spPr>
          <a:xfrm>
            <a:off x="533400" y="3200400"/>
            <a:ext cx="975267" cy="59307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33400" y="3295965"/>
            <a:ext cx="97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BC</a:t>
            </a:r>
            <a:endParaRPr lang="en-US" dirty="0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1143000" y="1905001"/>
            <a:ext cx="1219200" cy="12954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048034" y="3793477"/>
            <a:ext cx="628366" cy="115596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2040466" y="3295965"/>
            <a:ext cx="1540933" cy="127603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209800" y="3480005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Frictionless BC (Symmetry)</a:t>
            </a:r>
            <a:endParaRPr lang="en-US" dirty="0"/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2667000" y="2215561"/>
            <a:ext cx="1066800" cy="1080404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667000" y="4572000"/>
            <a:ext cx="1219200" cy="85487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24000"/>
            <a:ext cx="4038600" cy="4724400"/>
          </a:xfrm>
        </p:spPr>
      </p:pic>
    </p:spTree>
    <p:extLst>
      <p:ext uri="{BB962C8B-B14F-4D97-AF65-F5344CB8AC3E}">
        <p14:creationId xmlns:p14="http://schemas.microsoft.com/office/powerpoint/2010/main" xmlns="" val="1260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Stressed Spots</a:t>
            </a:r>
            <a:endParaRPr lang="en-US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133600"/>
            <a:ext cx="4040188" cy="3962400"/>
          </a:xfrm>
        </p:spPr>
      </p:pic>
      <p:sp>
        <p:nvSpPr>
          <p:cNvPr id="71" name="Text Placeholder 7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Over Stressed Spots on Ribs</a:t>
            </a:r>
            <a:endParaRPr lang="en-US" dirty="0"/>
          </a:p>
        </p:txBody>
      </p:sp>
      <p:pic>
        <p:nvPicPr>
          <p:cNvPr id="24" name="Picture 2" descr="L:\TOFE Paper\Horizontal_Ribs\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2133600"/>
            <a:ext cx="4041775" cy="3886199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2" name="Straight Arrow Connector 31"/>
          <p:cNvCxnSpPr/>
          <p:nvPr/>
        </p:nvCxnSpPr>
        <p:spPr>
          <a:xfrm>
            <a:off x="5969873" y="5486400"/>
            <a:ext cx="217084" cy="754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33400" y="3200400"/>
            <a:ext cx="975267" cy="59307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33400" y="3295965"/>
            <a:ext cx="97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BC</a:t>
            </a:r>
            <a:endParaRPr lang="en-US" dirty="0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1143000" y="2514600"/>
            <a:ext cx="990600" cy="68580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048034" y="3793477"/>
            <a:ext cx="628366" cy="115596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2040466" y="3295965"/>
            <a:ext cx="1540933" cy="127603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209800" y="3480005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Frictionless BC (Symmetry)</a:t>
            </a:r>
            <a:endParaRPr lang="en-US" dirty="0"/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2667000" y="2819400"/>
            <a:ext cx="990600" cy="47656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667000" y="4572000"/>
            <a:ext cx="1219200" cy="85487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53000" y="2743200"/>
            <a:ext cx="990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953000" y="2895600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638800" y="2667000"/>
            <a:ext cx="685800" cy="762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5"/>
          </p:cNvCxnSpPr>
          <p:nvPr/>
        </p:nvCxnSpPr>
        <p:spPr>
          <a:xfrm>
            <a:off x="5798530" y="3263526"/>
            <a:ext cx="754670" cy="31787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410200" y="3352800"/>
            <a:ext cx="2133600" cy="19050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0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Ribbed Structure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124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124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3048000" cy="16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59237"/>
            <a:ext cx="3124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7912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Variety of vertical Ribbed Structures has been designed and analyzed</a:t>
            </a:r>
          </a:p>
          <a:p>
            <a:r>
              <a:rPr lang="en-US" b="1" dirty="0" smtClean="0"/>
              <a:t>(different Sheet thicknesses, Rib thicknesses, gap between sheets, distance between sheets)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2812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Sheet (Wall) Thickness?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Inner Sheet Over Stressed</a:t>
            </a:r>
          </a:p>
          <a:p>
            <a:r>
              <a:rPr lang="en-US" dirty="0" smtClean="0"/>
              <a:t>Outer Sheet Safe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Adding 1cm to the Inner Sheet</a:t>
            </a:r>
          </a:p>
          <a:p>
            <a:r>
              <a:rPr lang="en-US" dirty="0" smtClean="0"/>
              <a:t>Removing 1cm from Outer Sheet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038600"/>
            <a:ext cx="4041775" cy="1600200"/>
          </a:xfrm>
        </p:spPr>
      </p:pic>
      <p:sp>
        <p:nvSpPr>
          <p:cNvPr id="25" name="Oval 24"/>
          <p:cNvSpPr/>
          <p:nvPr/>
        </p:nvSpPr>
        <p:spPr>
          <a:xfrm>
            <a:off x="304800" y="5257800"/>
            <a:ext cx="914400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" y="5257800"/>
            <a:ext cx="89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74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6" idx="0"/>
          </p:cNvCxnSpPr>
          <p:nvPr/>
        </p:nvCxnSpPr>
        <p:spPr>
          <a:xfrm flipV="1">
            <a:off x="827533" y="4953000"/>
            <a:ext cx="1458467" cy="3048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66800" y="56388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Reasonable stress happens for inner sheet thickness above 3cm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Outer sheet has less stress intensity than the Inner Sheet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The high stress regions happen inside the inner sheet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 Outer sheet can be designed with thinner thickness than the inner sheet</a:t>
            </a:r>
            <a:endParaRPr lang="en-US" sz="1600" b="1" dirty="0"/>
          </a:p>
        </p:txBody>
      </p:sp>
      <p:pic>
        <p:nvPicPr>
          <p:cNvPr id="20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86000"/>
            <a:ext cx="4040188" cy="1676400"/>
          </a:xfrm>
        </p:spPr>
      </p:pic>
      <p:sp>
        <p:nvSpPr>
          <p:cNvPr id="23" name="Oval 22"/>
          <p:cNvSpPr/>
          <p:nvPr/>
        </p:nvSpPr>
        <p:spPr>
          <a:xfrm>
            <a:off x="0" y="3428999"/>
            <a:ext cx="990600" cy="3810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3429000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3" idx="0"/>
          </p:cNvCxnSpPr>
          <p:nvPr/>
        </p:nvCxnSpPr>
        <p:spPr>
          <a:xfrm flipV="1">
            <a:off x="495300" y="2743201"/>
            <a:ext cx="2019302" cy="68579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62200"/>
            <a:ext cx="4040188" cy="1752601"/>
          </a:xfrm>
          <a:prstGeom prst="rect">
            <a:avLst/>
          </a:prstGeom>
        </p:spPr>
      </p:pic>
      <p:cxnSp>
        <p:nvCxnSpPr>
          <p:cNvPr id="56" name="Straight Arrow Connector 55"/>
          <p:cNvCxnSpPr/>
          <p:nvPr/>
        </p:nvCxnSpPr>
        <p:spPr>
          <a:xfrm>
            <a:off x="5867400" y="31242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64" idx="1"/>
          </p:cNvCxnSpPr>
          <p:nvPr/>
        </p:nvCxnSpPr>
        <p:spPr>
          <a:xfrm>
            <a:off x="6019800" y="2819400"/>
            <a:ext cx="603" cy="32127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5400000">
            <a:off x="5952229" y="2775190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3cm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 rot="5031224">
            <a:off x="5799829" y="3232391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3cm</a:t>
            </a:r>
            <a:endParaRPr lang="en-US" sz="1400" dirty="0"/>
          </a:p>
        </p:txBody>
      </p:sp>
      <p:pic>
        <p:nvPicPr>
          <p:cNvPr id="6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267200"/>
            <a:ext cx="4041775" cy="1371600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>
          <a:xfrm>
            <a:off x="5943600" y="4572000"/>
            <a:ext cx="76200" cy="3048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 rot="4817380">
            <a:off x="5966126" y="4535152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2cm</a:t>
            </a:r>
            <a:endParaRPr lang="en-US" sz="1400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5638800" y="5029200"/>
            <a:ext cx="76200" cy="3048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 rot="4881334">
            <a:off x="5733445" y="4990258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4cm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9215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 Thickness 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2cm x 4cm Rib</a:t>
            </a:r>
            <a:endParaRPr lang="en-US" sz="1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133600"/>
            <a:ext cx="3886200" cy="180658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2cm x </a:t>
            </a:r>
            <a:r>
              <a:rPr lang="en-US" sz="2000" dirty="0"/>
              <a:t>8</a:t>
            </a:r>
            <a:r>
              <a:rPr lang="en-US" sz="2000" dirty="0" smtClean="0"/>
              <a:t>cm Rib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90600" y="2971800"/>
            <a:ext cx="457200" cy="762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47800" y="2743200"/>
            <a:ext cx="46202" cy="31927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4905194">
            <a:off x="1388506" y="2779652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2cm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 rot="21143813">
            <a:off x="1010565" y="3083128"/>
            <a:ext cx="553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4cm</a:t>
            </a:r>
            <a:endParaRPr lang="en-US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344653" y="3400303"/>
            <a:ext cx="152400" cy="334693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3771955">
            <a:off x="6423442" y="3374862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3cm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 rot="3986823">
            <a:off x="6622155" y="3723171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3cm</a:t>
            </a:r>
            <a:endParaRPr lang="en-US" sz="14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570349" y="3010058"/>
            <a:ext cx="99301" cy="30121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Content Placeholder 4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133601"/>
            <a:ext cx="3965575" cy="1828800"/>
          </a:xfrm>
        </p:spPr>
      </p:pic>
      <p:cxnSp>
        <p:nvCxnSpPr>
          <p:cNvPr id="74" name="Straight Arrow Connector 73"/>
          <p:cNvCxnSpPr/>
          <p:nvPr/>
        </p:nvCxnSpPr>
        <p:spPr>
          <a:xfrm flipV="1">
            <a:off x="5029200" y="2971800"/>
            <a:ext cx="533400" cy="1524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562600" y="2819400"/>
            <a:ext cx="51375" cy="22867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 rot="4681439">
            <a:off x="5514642" y="2720248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2cm</a:t>
            </a:r>
            <a:endParaRPr lang="en-US" sz="1600" dirty="0"/>
          </a:p>
        </p:txBody>
      </p:sp>
      <p:sp>
        <p:nvSpPr>
          <p:cNvPr id="87" name="TextBox 86"/>
          <p:cNvSpPr txBox="1"/>
          <p:nvPr/>
        </p:nvSpPr>
        <p:spPr>
          <a:xfrm rot="20642819">
            <a:off x="5126758" y="3084646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8cm</a:t>
            </a:r>
            <a:endParaRPr lang="en-US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609600" y="5934670"/>
            <a:ext cx="7834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Reasonable stress intensity happens for Ribs around 4cm thickness and above 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Rib Length</a:t>
            </a:r>
            <a:endParaRPr lang="en-US" b="1" dirty="0"/>
          </a:p>
        </p:txBody>
      </p:sp>
      <p:pic>
        <p:nvPicPr>
          <p:cNvPr id="64" name="Content Placeholder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114800"/>
            <a:ext cx="3886200" cy="1795303"/>
          </a:xfrm>
          <a:prstGeom prst="rect">
            <a:avLst/>
          </a:prstGeom>
        </p:spPr>
      </p:pic>
      <p:sp>
        <p:nvSpPr>
          <p:cNvPr id="65" name="Oval 64"/>
          <p:cNvSpPr/>
          <p:nvPr/>
        </p:nvSpPr>
        <p:spPr>
          <a:xfrm>
            <a:off x="3505200" y="4953000"/>
            <a:ext cx="1010206" cy="4572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505200" y="4953000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70" name="Straight Arrow Connector 69"/>
          <p:cNvCxnSpPr>
            <a:stCxn id="68" idx="0"/>
          </p:cNvCxnSpPr>
          <p:nvPr/>
        </p:nvCxnSpPr>
        <p:spPr>
          <a:xfrm flipH="1" flipV="1">
            <a:off x="1981200" y="4343400"/>
            <a:ext cx="2029043" cy="6096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Content Placeholder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4114800"/>
            <a:ext cx="4041775" cy="1833403"/>
          </a:xfrm>
          <a:prstGeom prst="rect">
            <a:avLst/>
          </a:prstGeom>
        </p:spPr>
      </p:pic>
      <p:sp>
        <p:nvSpPr>
          <p:cNvPr id="76" name="Oval 75"/>
          <p:cNvSpPr/>
          <p:nvPr/>
        </p:nvSpPr>
        <p:spPr>
          <a:xfrm>
            <a:off x="7924800" y="4876800"/>
            <a:ext cx="9144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7848600" y="4953000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81" name="Straight Arrow Connector 80"/>
          <p:cNvCxnSpPr>
            <a:stCxn id="76" idx="0"/>
          </p:cNvCxnSpPr>
          <p:nvPr/>
        </p:nvCxnSpPr>
        <p:spPr>
          <a:xfrm flipH="1" flipV="1">
            <a:off x="6096000" y="4343400"/>
            <a:ext cx="22860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276600" y="6248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Weak  Parameter, less than 5%</a:t>
            </a:r>
            <a:endParaRPr lang="en-US" b="1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981200" y="6400800"/>
            <a:ext cx="12192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38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Gap/Distance Between Ribs?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Ratio Gap/Distance: 2/13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057400"/>
            <a:ext cx="4040188" cy="15240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Ratio Gap/Distance: 4/20 </a:t>
            </a:r>
          </a:p>
          <a:p>
            <a:endParaRPr lang="en-US" sz="18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24000" y="2667000"/>
            <a:ext cx="1676400" cy="15240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21170436">
            <a:off x="2001477" y="270933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13cm</a:t>
            </a:r>
            <a:endParaRPr lang="en-US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124200" y="2362200"/>
            <a:ext cx="76200" cy="3810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057400"/>
            <a:ext cx="4041775" cy="1524000"/>
          </a:xfrm>
        </p:spPr>
      </p:pic>
      <p:cxnSp>
        <p:nvCxnSpPr>
          <p:cNvPr id="21" name="Straight Arrow Connector 20"/>
          <p:cNvCxnSpPr/>
          <p:nvPr/>
        </p:nvCxnSpPr>
        <p:spPr>
          <a:xfrm flipV="1">
            <a:off x="5410200" y="2590800"/>
            <a:ext cx="1957137" cy="45720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692410">
            <a:off x="6055848" y="275204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20cm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 rot="4725853">
            <a:off x="3074472" y="2406548"/>
            <a:ext cx="498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2cm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 rot="4001999">
            <a:off x="7245003" y="2313661"/>
            <a:ext cx="632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4cm</a:t>
            </a:r>
            <a:endParaRPr lang="en-US" sz="1600" b="1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239000" y="2362200"/>
            <a:ext cx="152400" cy="3048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28600" y="5257562"/>
            <a:ext cx="8915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1600" b="1" dirty="0" smtClean="0"/>
              <a:t>Reasonable stress happens for the distance between Ribs less than 25cm</a:t>
            </a: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b="1" dirty="0" smtClean="0"/>
              <a:t>Bigger gap combined with larger distance between ribs gives better stress results </a:t>
            </a:r>
          </a:p>
          <a:p>
            <a:pPr>
              <a:buFont typeface="Wingdings" pitchFamily="2" charset="2"/>
              <a:buChar char="ü"/>
            </a:pPr>
            <a:r>
              <a:rPr lang="en-US" sz="1600" b="1" dirty="0" smtClean="0"/>
              <a:t> 4cm gap combined with 20cm distance between ribs gives better stress distribution comparing  the     2cm gap with 13cm distance between ribs</a:t>
            </a:r>
          </a:p>
          <a:p>
            <a:pPr>
              <a:buFont typeface="Wingdings" pitchFamily="2" charset="2"/>
              <a:buChar char="ü"/>
            </a:pPr>
            <a:r>
              <a:rPr lang="en-US" sz="1600" b="1" dirty="0" smtClean="0"/>
              <a:t>Larger distance between ribs : Less number of ribs, more space for coolant, less computational time, faster convergence</a:t>
            </a:r>
            <a:endParaRPr lang="en-US" sz="1600" b="1" dirty="0"/>
          </a:p>
        </p:txBody>
      </p:sp>
      <p:pic>
        <p:nvPicPr>
          <p:cNvPr id="96" name="Content Placeholder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657600"/>
            <a:ext cx="3962400" cy="1447800"/>
          </a:xfrm>
          <a:prstGeom prst="rect">
            <a:avLst/>
          </a:prstGeom>
        </p:spPr>
      </p:pic>
      <p:pic>
        <p:nvPicPr>
          <p:cNvPr id="107" name="Content Placeholder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581400"/>
            <a:ext cx="4041775" cy="1447799"/>
          </a:xfrm>
          <a:prstGeom prst="rect">
            <a:avLst/>
          </a:prstGeom>
        </p:spPr>
      </p:pic>
      <p:sp>
        <p:nvSpPr>
          <p:cNvPr id="110" name="Oval 109"/>
          <p:cNvSpPr/>
          <p:nvPr/>
        </p:nvSpPr>
        <p:spPr>
          <a:xfrm>
            <a:off x="990600" y="4419600"/>
            <a:ext cx="966314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990600" y="4495800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130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114" name="Straight Arrow Connector 113"/>
          <p:cNvCxnSpPr/>
          <p:nvPr/>
        </p:nvCxnSpPr>
        <p:spPr>
          <a:xfrm flipV="1">
            <a:off x="1828800" y="3962400"/>
            <a:ext cx="507443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4800600" y="4419600"/>
            <a:ext cx="914400" cy="4572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4800600" y="4419600"/>
            <a:ext cx="101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110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5638800" y="3886201"/>
            <a:ext cx="914400" cy="60959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77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Double wall (Vertical Ribbed)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57" y="2133601"/>
            <a:ext cx="3577143" cy="3047999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Very Thin Solid Single wall (5-cm)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2133600"/>
            <a:ext cx="3726873" cy="3042166"/>
          </a:xfrm>
        </p:spPr>
      </p:pic>
      <p:sp>
        <p:nvSpPr>
          <p:cNvPr id="9" name="Oval 8"/>
          <p:cNvSpPr/>
          <p:nvPr/>
        </p:nvSpPr>
        <p:spPr>
          <a:xfrm>
            <a:off x="4267200" y="4648199"/>
            <a:ext cx="1018228" cy="381001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67200" y="4648200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142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81600" y="4800600"/>
            <a:ext cx="762000" cy="15240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04800" y="4953000"/>
            <a:ext cx="1018227" cy="641867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5105400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16" idx="3"/>
          </p:cNvCxnSpPr>
          <p:nvPr/>
        </p:nvCxnSpPr>
        <p:spPr>
          <a:xfrm flipH="1">
            <a:off x="1314885" y="4648200"/>
            <a:ext cx="590116" cy="641866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467600" y="5105400"/>
            <a:ext cx="914400" cy="48946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467600" y="5181600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116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086600" y="4953000"/>
            <a:ext cx="685800" cy="15240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352800" y="5105401"/>
            <a:ext cx="1066800" cy="4572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429000" y="5181600"/>
            <a:ext cx="89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29" name="Straight Arrow Connector 28"/>
          <p:cNvCxnSpPr>
            <a:endCxn id="26" idx="0"/>
          </p:cNvCxnSpPr>
          <p:nvPr/>
        </p:nvCxnSpPr>
        <p:spPr>
          <a:xfrm>
            <a:off x="3200400" y="4876800"/>
            <a:ext cx="685800" cy="22860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495800" y="3276600"/>
            <a:ext cx="914400" cy="4572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495800" y="3276600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143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5257800" y="2895600"/>
            <a:ext cx="762002" cy="45720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3400" y="3657600"/>
            <a:ext cx="1066800" cy="64186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94451" y="3817839"/>
            <a:ext cx="107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219200" y="2743200"/>
            <a:ext cx="914400" cy="9144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38200" y="5562600"/>
            <a:ext cx="7772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1600" b="1" dirty="0" smtClean="0"/>
              <a:t>Ribbed structure as a way to add material , increases the strength of structure which helps to reduce the stress intensity</a:t>
            </a:r>
          </a:p>
          <a:p>
            <a:pPr>
              <a:buFont typeface="Wingdings" pitchFamily="2" charset="2"/>
              <a:buChar char="ü"/>
            </a:pPr>
            <a:r>
              <a:rPr lang="en-US" sz="1600" b="1" dirty="0" smtClean="0"/>
              <a:t>In the vertical ribbed structure, the stress amount gets 25-30% lower than its counterpart area on the very thin solid single wall VV (5-cm)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6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Mixed Ribbed Structure (Transition)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536032"/>
            <a:ext cx="4038600" cy="20453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517985"/>
            <a:ext cx="4038600" cy="2063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810000"/>
            <a:ext cx="44958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689647"/>
            <a:ext cx="4038600" cy="21336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10000" y="3886200"/>
            <a:ext cx="9906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0" y="3962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495800" y="3124200"/>
            <a:ext cx="990600" cy="7620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1" y="5791200"/>
            <a:ext cx="906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 Mixed ribbed structure: Horizontal ribs on the top and bottom port wings are required to lead the He coolant throughout the port to the inboard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Horizontal rib at the corner: Transition rib gets over stressed spot at contact regions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2496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Horizontal Rib at the Corner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604211"/>
            <a:ext cx="4267200" cy="43434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676400"/>
            <a:ext cx="4191000" cy="4267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02071" y="6093644"/>
            <a:ext cx="914400" cy="6096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02071" y="6213778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140Mpa</a:t>
            </a:r>
            <a:endParaRPr lang="en-US" dirty="0"/>
          </a:p>
        </p:txBody>
      </p:sp>
      <p:cxnSp>
        <p:nvCxnSpPr>
          <p:cNvPr id="9" name="Straight Arrow Connector 8"/>
          <p:cNvCxnSpPr>
            <a:endCxn id="6" idx="0"/>
          </p:cNvCxnSpPr>
          <p:nvPr/>
        </p:nvCxnSpPr>
        <p:spPr>
          <a:xfrm flipH="1">
            <a:off x="5359271" y="3048000"/>
            <a:ext cx="1955929" cy="304564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6019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 Vertical ribs cover the corner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Solid sheet gets the yield point : 140 </a:t>
            </a:r>
            <a:r>
              <a:rPr lang="en-US" b="1" dirty="0" err="1" smtClean="0"/>
              <a:t>MPa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9975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Totally/Partially Solid Corner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Totally solid corner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Partially solid corner</a:t>
            </a:r>
            <a:endParaRPr lang="en-US" dirty="0"/>
          </a:p>
        </p:txBody>
      </p:sp>
      <p:pic>
        <p:nvPicPr>
          <p:cNvPr id="9" name="Picture 2" descr="C:\Users\Dara\Desktop\vaccum_Just_Port\FF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679" y="2209801"/>
            <a:ext cx="392212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038600"/>
            <a:ext cx="4038600" cy="1828800"/>
          </a:xfrm>
          <a:prstGeom prst="rect">
            <a:avLst/>
          </a:prstGeom>
        </p:spPr>
      </p:pic>
      <p:pic>
        <p:nvPicPr>
          <p:cNvPr id="11" name="Picture 3" descr="C:\Users\Dara\Desktop\vaccum_Just_Port\FF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09801"/>
            <a:ext cx="40417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962400"/>
            <a:ext cx="3886200" cy="190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5943600"/>
            <a:ext cx="4293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 Top over stressed spots at contact points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Top needs to be partially solid Corner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68901" y="5943600"/>
            <a:ext cx="4672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 Bottom over stressed spots at contact </a:t>
            </a:r>
            <a:r>
              <a:rPr lang="en-US" b="1" dirty="0" smtClean="0"/>
              <a:t>points</a:t>
            </a:r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Bottom needs to be totally solid corner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7772400" y="4724400"/>
            <a:ext cx="914400" cy="4572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72400" y="4800600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170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086600" y="4800600"/>
            <a:ext cx="838200" cy="762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28600" y="3352800"/>
            <a:ext cx="990600" cy="4572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8600" y="3429000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2" idx="3"/>
          </p:cNvCxnSpPr>
          <p:nvPr/>
        </p:nvCxnSpPr>
        <p:spPr>
          <a:xfrm>
            <a:off x="1238685" y="3613666"/>
            <a:ext cx="1199715" cy="133933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&amp; 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Vacuum Vessel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149726"/>
          </a:xfrm>
        </p:spPr>
        <p:txBody>
          <a:bodyPr>
            <a:normAutofit lnSpcReduction="10000"/>
          </a:bodyPr>
          <a:lstStyle/>
          <a:p>
            <a:pPr marL="285750" indent="-285750">
              <a:buNone/>
            </a:pPr>
            <a:endParaRPr lang="en-US" sz="21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/>
              <a:t>Geometry of the vacuum vessel is taken from CAD,  considering the very thin vacuum vessel (5 cm) and 10 cm thick at the beginning</a:t>
            </a:r>
          </a:p>
          <a:p>
            <a:pPr marL="285750" indent="-285750">
              <a:buNone/>
            </a:pPr>
            <a:endParaRPr lang="en-US" sz="15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/>
              <a:t>Primary stress is performed by ANSYS Workbench to see if the thinner wall can accommodate the normal pressure loads and overpressure loads ( </a:t>
            </a:r>
            <a:r>
              <a:rPr lang="en-US" sz="1600" b="1" dirty="0" smtClean="0"/>
              <a:t>Motivation: </a:t>
            </a:r>
            <a:r>
              <a:rPr lang="en-US" sz="1600" dirty="0" smtClean="0"/>
              <a:t>How thin it can be based on the stress analysis).</a:t>
            </a:r>
          </a:p>
          <a:p>
            <a:pPr marL="285750" indent="-285750">
              <a:buNone/>
            </a:pPr>
            <a:endParaRPr lang="en-US" sz="15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 smtClean="0"/>
              <a:t> </a:t>
            </a:r>
            <a:r>
              <a:rPr lang="en-US" sz="1600" dirty="0" smtClean="0"/>
              <a:t>Double wall ribbed structure as a way to increase the strength of structure , reducing stress intensity and cooling the system is designed and analyzed.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1/16 of Sectors (Symmetry 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6816" y="2133600"/>
            <a:ext cx="1837184" cy="206727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7522840" y="3810000"/>
            <a:ext cx="1621160" cy="45449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20604681">
            <a:off x="8104146" y="39462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 (m)</a:t>
            </a:r>
            <a:endParaRPr lang="en-US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315200" y="2667000"/>
            <a:ext cx="9293" cy="165372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6646256" y="3259744"/>
            <a:ext cx="9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11 (m)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630013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Material : SST 316, Yield Stress: 140 </a:t>
            </a:r>
            <a:r>
              <a:rPr lang="en-US" b="1" dirty="0" err="1" smtClean="0"/>
              <a:t>MPa</a:t>
            </a:r>
            <a:r>
              <a:rPr lang="en-US" b="1" dirty="0" smtClean="0"/>
              <a:t>, and  Working Temperature: 550 K </a:t>
            </a:r>
            <a:endParaRPr lang="en-US" b="1" dirty="0"/>
          </a:p>
        </p:txBody>
      </p:sp>
      <p:pic>
        <p:nvPicPr>
          <p:cNvPr id="1026" name="Picture 2" descr="L:\Mesh plots\T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419600"/>
            <a:ext cx="1800200" cy="1495400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>
            <a:off x="7467600" y="4572000"/>
            <a:ext cx="72008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7543800" y="5105400"/>
            <a:ext cx="72008" cy="36004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20894259">
            <a:off x="7489375" y="4417383"/>
            <a:ext cx="151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5(cm), 10(cm) 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5943600"/>
            <a:ext cx="1583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Solid Single Wall</a:t>
            </a:r>
            <a:endParaRPr lang="en-US" sz="1600" b="1" dirty="0"/>
          </a:p>
        </p:txBody>
      </p:sp>
      <p:pic>
        <p:nvPicPr>
          <p:cNvPr id="3074" name="Picture 2" descr="aact-1205-vacuumv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438400"/>
            <a:ext cx="23622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419600"/>
            <a:ext cx="2212080" cy="1524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67200" y="59436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Double Wall Ribbed Structure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Outer/Inner Sheets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0201"/>
            <a:ext cx="4038600" cy="4114799"/>
          </a:xfrm>
        </p:spPr>
      </p:pic>
      <p:sp>
        <p:nvSpPr>
          <p:cNvPr id="9" name="Oval 8"/>
          <p:cNvSpPr/>
          <p:nvPr/>
        </p:nvSpPr>
        <p:spPr>
          <a:xfrm>
            <a:off x="1981200" y="6019800"/>
            <a:ext cx="9144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47291" y="6101834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94Mpa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581399" y="6019800"/>
            <a:ext cx="914400" cy="527566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81399" y="610183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102Mpa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40821" y="6019800"/>
            <a:ext cx="9144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0821" y="610183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108Mpa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40821" y="4267200"/>
            <a:ext cx="9144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0821" y="434340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74Mpa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15" idx="0"/>
          </p:cNvCxnSpPr>
          <p:nvPr/>
        </p:nvCxnSpPr>
        <p:spPr>
          <a:xfrm flipH="1">
            <a:off x="898021" y="2514600"/>
            <a:ext cx="854580" cy="17526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9" idx="0"/>
          </p:cNvCxnSpPr>
          <p:nvPr/>
        </p:nvCxnSpPr>
        <p:spPr>
          <a:xfrm>
            <a:off x="2133600" y="2057400"/>
            <a:ext cx="304800" cy="39624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1" idx="0"/>
          </p:cNvCxnSpPr>
          <p:nvPr/>
        </p:nvCxnSpPr>
        <p:spPr>
          <a:xfrm>
            <a:off x="2895600" y="2971800"/>
            <a:ext cx="1142999" cy="30480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62001" y="3733800"/>
            <a:ext cx="990600" cy="22860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867400" y="3733800"/>
            <a:ext cx="228600" cy="21336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C:\Users\Dara\Desktop\vaccum_Just_Port\FF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191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Dara\Desktop\vaccum_Just_Port\FF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4400"/>
            <a:ext cx="4343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648200" y="1600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Bottom totally solid corner 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24400" y="4343400"/>
            <a:ext cx="277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b="1" dirty="0" smtClean="0"/>
              <a:t>Top partially solid corner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1422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Stress Distribution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Safe Vertical/Horizontal Ribs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09800"/>
            <a:ext cx="4040188" cy="4038600"/>
          </a:xfrm>
        </p:spPr>
      </p:pic>
      <p:sp>
        <p:nvSpPr>
          <p:cNvPr id="23" name="Text Placeholder 2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Outer Sheet</a:t>
            </a:r>
            <a:endParaRPr lang="en-US" dirty="0"/>
          </a:p>
        </p:txBody>
      </p:sp>
      <p:pic>
        <p:nvPicPr>
          <p:cNvPr id="1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362200"/>
            <a:ext cx="4041775" cy="3581400"/>
          </a:xfrm>
        </p:spPr>
      </p:pic>
      <p:sp>
        <p:nvSpPr>
          <p:cNvPr id="9" name="Oval 8"/>
          <p:cNvSpPr/>
          <p:nvPr/>
        </p:nvSpPr>
        <p:spPr>
          <a:xfrm>
            <a:off x="475004" y="3406923"/>
            <a:ext cx="914400" cy="914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9899" y="3679457"/>
            <a:ext cx="84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64MPa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>
          <a:xfrm flipV="1">
            <a:off x="932204" y="2590800"/>
            <a:ext cx="1277596" cy="81612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9600" y="5638800"/>
            <a:ext cx="914400" cy="6858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5780298"/>
            <a:ext cx="95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100MPa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32204" y="4343400"/>
            <a:ext cx="820396" cy="12954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334000" y="4191000"/>
            <a:ext cx="762000" cy="16383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876800" y="5867400"/>
            <a:ext cx="914400" cy="7620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876800" y="6096000"/>
            <a:ext cx="89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74 </a:t>
            </a:r>
            <a:r>
              <a:rPr lang="en-US" dirty="0" err="1" smtClean="0"/>
              <a:t>MPa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7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Port Design Parameters</a:t>
            </a:r>
            <a:br>
              <a:rPr lang="en-US" dirty="0" smtClean="0"/>
            </a:br>
            <a:r>
              <a:rPr lang="en-US" dirty="0" smtClean="0"/>
              <a:t>(Mixed Ribbed Structure)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9646667"/>
              </p:ext>
            </p:extLst>
          </p:nvPr>
        </p:nvGraphicFramePr>
        <p:xfrm>
          <a:off x="457200" y="1828800"/>
          <a:ext cx="8229600" cy="3428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89857">
                <a:tc>
                  <a:txBody>
                    <a:bodyPr/>
                    <a:lstStyle/>
                    <a:p>
                      <a:r>
                        <a:rPr lang="en-US" dirty="0" smtClean="0"/>
                        <a:t>Design 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between vertical ribs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18-19cm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between horizontal ribs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25cm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dirty="0" smtClean="0"/>
                        <a:t>Rib thickness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4cm x 4cm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dirty="0" smtClean="0"/>
                        <a:t>Gap between inner and outer sheets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4cm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dirty="0" smtClean="0"/>
                        <a:t>Outer wall (Sheet) thickness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2cm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dirty="0" smtClean="0"/>
                        <a:t>Inner wall (Sheet)</a:t>
                      </a:r>
                      <a:r>
                        <a:rPr lang="en-US" baseline="0" dirty="0" smtClean="0"/>
                        <a:t> thickness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4cm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10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Vacuum Vessel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038600" cy="4267200"/>
          </a:xfrm>
        </p:spPr>
      </p:pic>
      <p:sp>
        <p:nvSpPr>
          <p:cNvPr id="11" name="TextBox 10"/>
          <p:cNvSpPr txBox="1"/>
          <p:nvPr/>
        </p:nvSpPr>
        <p:spPr>
          <a:xfrm>
            <a:off x="609600" y="5867400"/>
            <a:ext cx="8576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/>
              <a:t>All with ribbed structure (Inboard, Ports and doors)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/>
              <a:t>All the ribbed configurations are made based on the stress distribution results</a:t>
            </a:r>
            <a:endParaRPr lang="en-US" sz="20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4038600" cy="1828800"/>
          </a:xfrm>
        </p:spPr>
      </p:pic>
      <p:pic>
        <p:nvPicPr>
          <p:cNvPr id="8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38600"/>
            <a:ext cx="4038600" cy="17250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0600" y="3581400"/>
            <a:ext cx="3955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Not identical on the top and bottom</a:t>
            </a:r>
          </a:p>
          <a:p>
            <a:r>
              <a:rPr lang="en-US" dirty="0" smtClean="0"/>
              <a:t>(Stress Reasons)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3429000"/>
            <a:ext cx="4114800" cy="762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334000" y="2895600"/>
            <a:ext cx="1905000" cy="533400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57800" y="4191000"/>
            <a:ext cx="1828800" cy="304800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48000" y="2057400"/>
            <a:ext cx="228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Door Ribbed Structure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124200" y="2057400"/>
            <a:ext cx="2057400" cy="4572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200400" y="2514600"/>
            <a:ext cx="1066800" cy="1219200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438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Inboard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17" y="1752600"/>
            <a:ext cx="4038600" cy="2209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63437"/>
            <a:ext cx="4343400" cy="2122763"/>
          </a:xfrm>
        </p:spPr>
      </p:pic>
      <p:cxnSp>
        <p:nvCxnSpPr>
          <p:cNvPr id="10" name="Straight Arrow Connector 9"/>
          <p:cNvCxnSpPr/>
          <p:nvPr/>
        </p:nvCxnSpPr>
        <p:spPr>
          <a:xfrm>
            <a:off x="914400" y="3581400"/>
            <a:ext cx="239529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36576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24cm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62000" y="3657600"/>
            <a:ext cx="228600" cy="3693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3581400"/>
            <a:ext cx="794403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4800" y="2667000"/>
            <a:ext cx="700833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8600" y="27432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26cm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219200" y="1905000"/>
            <a:ext cx="238314" cy="18872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62000" y="1905000"/>
            <a:ext cx="533400" cy="7620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05858" y="6236587"/>
            <a:ext cx="5652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 Ribs with constant cross section : 4cm x 6 cm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 Matching between inboard &amp; outboard rib channels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38600"/>
            <a:ext cx="3581400" cy="2209800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038600"/>
            <a:ext cx="3886200" cy="21336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7696200" y="4572000"/>
            <a:ext cx="533400" cy="5334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53400" y="4419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2cm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467600" y="6019800"/>
            <a:ext cx="457200" cy="3810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96200" y="6248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4cm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620000" y="5334000"/>
            <a:ext cx="457200" cy="3810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205885">
            <a:off x="8087729" y="557974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4cm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10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wall Stress Distribution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1"/>
            <a:ext cx="3733800" cy="22859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9" y="3962400"/>
            <a:ext cx="3581400" cy="215796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86669"/>
            <a:ext cx="3429000" cy="351873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80999" y="6063734"/>
            <a:ext cx="1010085" cy="36933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6063734"/>
            <a:ext cx="95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113MPa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8" idx="0"/>
          </p:cNvCxnSpPr>
          <p:nvPr/>
        </p:nvCxnSpPr>
        <p:spPr>
          <a:xfrm flipV="1">
            <a:off x="886042" y="4648200"/>
            <a:ext cx="866558" cy="1415534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45320" y="2880460"/>
            <a:ext cx="840165" cy="36933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45321" y="2880460"/>
            <a:ext cx="84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95MPa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52600" y="2971800"/>
            <a:ext cx="533400" cy="186652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724400" y="3649903"/>
            <a:ext cx="1066800" cy="36933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00601" y="3649903"/>
            <a:ext cx="99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100MPa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30" idx="0"/>
          </p:cNvCxnSpPr>
          <p:nvPr/>
        </p:nvCxnSpPr>
        <p:spPr>
          <a:xfrm flipV="1">
            <a:off x="5257800" y="2667001"/>
            <a:ext cx="1219200" cy="982902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19600" y="5715766"/>
            <a:ext cx="370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All regions are less than 119MPa</a:t>
            </a:r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3429000" y="2125601"/>
            <a:ext cx="877283" cy="36933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429000" y="2125601"/>
            <a:ext cx="89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90MPa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49" idx="2"/>
          </p:cNvCxnSpPr>
          <p:nvPr/>
        </p:nvCxnSpPr>
        <p:spPr>
          <a:xfrm flipH="1">
            <a:off x="3276600" y="2494933"/>
            <a:ext cx="598933" cy="248267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4479479" y="1720959"/>
            <a:ext cx="914400" cy="369333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516596" y="1720960"/>
            <a:ext cx="84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96MPa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181600" y="1828800"/>
            <a:ext cx="914400" cy="22860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4012877" y="4637518"/>
            <a:ext cx="914400" cy="36933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4017294" y="4637518"/>
            <a:ext cx="84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86MPa</a:t>
            </a:r>
            <a:endParaRPr lang="en-US" dirty="0"/>
          </a:p>
        </p:txBody>
      </p:sp>
      <p:cxnSp>
        <p:nvCxnSpPr>
          <p:cNvPr id="78" name="Straight Arrow Connector 77"/>
          <p:cNvCxnSpPr>
            <a:stCxn id="76" idx="0"/>
          </p:cNvCxnSpPr>
          <p:nvPr/>
        </p:nvCxnSpPr>
        <p:spPr>
          <a:xfrm flipH="1" flipV="1">
            <a:off x="2590800" y="4419600"/>
            <a:ext cx="1846577" cy="217918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748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Ribbed Structure Stress Distribution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4267200" cy="2438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12548"/>
            <a:ext cx="4038600" cy="251685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4114800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5673914"/>
            <a:ext cx="366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All the ribs are less than 100MPa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1992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Summary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244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/>
              <a:t>A preliminary </a:t>
            </a:r>
            <a:r>
              <a:rPr lang="en-US" sz="1600" dirty="0" smtClean="0"/>
              <a:t>structural analysis of the </a:t>
            </a:r>
            <a:r>
              <a:rPr lang="en-US" sz="1600" dirty="0"/>
              <a:t>vacuum vessel </a:t>
            </a:r>
            <a:r>
              <a:rPr lang="en-US" sz="1600" dirty="0" smtClean="0"/>
              <a:t>was performed and the locations of high stresses were identified on the solid single wall vacuum vessel</a:t>
            </a:r>
          </a:p>
          <a:p>
            <a:pPr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Sandwich Panels theory was  used to model the double wall ribbed structure</a:t>
            </a:r>
          </a:p>
          <a:p>
            <a:pPr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Sandwich panel/ Double wall ribbed structure as a way to add little material on the structure to increase the bending stiffness and eventually decreasing the stress intensity was considered</a:t>
            </a:r>
          </a:p>
          <a:p>
            <a:pPr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Double wall ribbed structure provides us with sufficient space for the He coolant</a:t>
            </a:r>
          </a:p>
          <a:p>
            <a:pPr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Mixed ribbed structure configuration was analyzed and designed</a:t>
            </a:r>
          </a:p>
          <a:p>
            <a:pPr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Double wall ribbed structure was analyzed and designed for the whole vacuum vessel including the inboard</a:t>
            </a:r>
          </a:p>
          <a:p>
            <a:pPr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Matching between coolant channels for the inboard and outboard was considered</a:t>
            </a:r>
          </a:p>
          <a:p>
            <a:pPr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Waiting for the disruption load data from UW to add it to the current load for further analysis.</a:t>
            </a:r>
          </a:p>
          <a:p>
            <a:pPr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Thermo-Mechanical  analysis  based on the nuclear heating data from UW</a:t>
            </a:r>
          </a:p>
          <a:p>
            <a:pPr>
              <a:buNone/>
            </a:pPr>
            <a:r>
              <a:rPr lang="en-US" sz="1600" dirty="0" smtClean="0"/>
              <a:t>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Boundary Condition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Bottom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Symmetry (Frictionless)</a:t>
            </a:r>
          </a:p>
        </p:txBody>
      </p:sp>
      <p:pic>
        <p:nvPicPr>
          <p:cNvPr id="12" name="Content Placeholder 11" descr="fix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4040188" cy="4387552"/>
          </a:xfrm>
        </p:spPr>
      </p:pic>
      <p:pic>
        <p:nvPicPr>
          <p:cNvPr id="2050" name="Picture 2" descr="L:\Mesh plots\4\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204864"/>
            <a:ext cx="3815407" cy="2304256"/>
          </a:xfrm>
          <a:prstGeom prst="rect">
            <a:avLst/>
          </a:prstGeom>
          <a:noFill/>
        </p:spPr>
      </p:pic>
      <p:pic>
        <p:nvPicPr>
          <p:cNvPr id="2051" name="Picture 3" descr="L:\Mesh plots\4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509120"/>
            <a:ext cx="3744416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459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Loads</a:t>
            </a:r>
            <a:endParaRPr lang="en-US" dirty="0"/>
          </a:p>
        </p:txBody>
      </p:sp>
      <p:pic>
        <p:nvPicPr>
          <p:cNvPr id="11" name="Content Placeholder 10" descr="pressur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2880320" cy="4381947"/>
          </a:xfrm>
        </p:spPr>
      </p:pic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179512" y="1628800"/>
            <a:ext cx="3312368" cy="4537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Outside Pressure (1 </a:t>
            </a:r>
            <a:r>
              <a:rPr lang="en-US" sz="2000" dirty="0" err="1" smtClean="0"/>
              <a:t>atm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347864" y="1628800"/>
            <a:ext cx="2952327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Inside Pressure ( zero)</a:t>
            </a:r>
            <a:endParaRPr lang="en-US" sz="2000" dirty="0"/>
          </a:p>
        </p:txBody>
      </p:sp>
      <p:pic>
        <p:nvPicPr>
          <p:cNvPr id="10" name="Content Placeholder 9" descr="pressure3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347864" y="2132856"/>
            <a:ext cx="2664295" cy="4320480"/>
          </a:xfrm>
        </p:spPr>
      </p:pic>
      <p:pic>
        <p:nvPicPr>
          <p:cNvPr id="7" name="Content Placeholder 10" descr="grav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132856"/>
            <a:ext cx="2814464" cy="4320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8224" y="162880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Gravity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9510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Single Wall VV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Thin VV (5-cm)</a:t>
            </a:r>
            <a:endParaRPr lang="en-US" dirty="0"/>
          </a:p>
        </p:txBody>
      </p:sp>
      <p:pic>
        <p:nvPicPr>
          <p:cNvPr id="1026" name="Picture 2" descr="L:\TOFE Paper\5cm_Solid_Vacuum_Vessel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33600"/>
            <a:ext cx="4040188" cy="3581400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Very Thin VV (5-cm)</a:t>
            </a:r>
            <a:endParaRPr lang="en-US" dirty="0"/>
          </a:p>
        </p:txBody>
      </p:sp>
      <p:pic>
        <p:nvPicPr>
          <p:cNvPr id="1027" name="Picture 3" descr="L:\TOFE Paper\5cm_Solid_Vacuum_Vessel\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2209800"/>
            <a:ext cx="4041775" cy="35051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0" y="6172200"/>
            <a:ext cx="4925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 There are lots of over stressed areas &gt; 140 </a:t>
            </a:r>
            <a:r>
              <a:rPr lang="en-US" b="1" dirty="0" err="1" smtClean="0"/>
              <a:t>MPa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457200" y="5105400"/>
            <a:ext cx="1066800" cy="6096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5181600"/>
            <a:ext cx="10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166 </a:t>
            </a:r>
            <a:r>
              <a:rPr lang="en-US" b="1" dirty="0" err="1" smtClean="0"/>
              <a:t>MPa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295400" y="4495800"/>
            <a:ext cx="167640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114800" y="4343400"/>
            <a:ext cx="9144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14800" y="4419600"/>
            <a:ext cx="10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197 </a:t>
            </a:r>
            <a:r>
              <a:rPr lang="en-US" b="1" dirty="0" err="1" smtClean="0"/>
              <a:t>MPa</a:t>
            </a:r>
            <a:endParaRPr lang="en-US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2209800" y="2743200"/>
            <a:ext cx="1981200" cy="167640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924800" y="4648200"/>
            <a:ext cx="990600" cy="6096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924800" y="4800600"/>
            <a:ext cx="10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300 </a:t>
            </a:r>
            <a:r>
              <a:rPr lang="en-US" b="1" dirty="0" err="1" smtClean="0"/>
              <a:t>MPa</a:t>
            </a:r>
            <a:endParaRPr lang="en-US" b="1" dirty="0"/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>
          <a:xfrm flipH="1" flipV="1">
            <a:off x="6324600" y="4038600"/>
            <a:ext cx="1745270" cy="69887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Single Wall VV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Thick VV (10-cm)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Thick VV (10-cm)</a:t>
            </a:r>
            <a:endParaRPr lang="en-US" dirty="0"/>
          </a:p>
        </p:txBody>
      </p:sp>
      <p:pic>
        <p:nvPicPr>
          <p:cNvPr id="2050" name="Picture 2" descr="L:\TOFE Paper\10cm_Solid_Vacuum_Vessel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4040188" cy="3505200"/>
          </a:xfrm>
          <a:prstGeom prst="rect">
            <a:avLst/>
          </a:prstGeom>
          <a:noFill/>
        </p:spPr>
      </p:pic>
      <p:pic>
        <p:nvPicPr>
          <p:cNvPr id="2051" name="Picture 3" descr="L:\TOFE Paper\10cm_Solid_Vacuum_Vessel\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286000"/>
            <a:ext cx="4041775" cy="35051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47800" y="6172200"/>
            <a:ext cx="607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b="1" dirty="0" smtClean="0"/>
              <a:t>Almost all the areas are less than the yield point &lt; 140 </a:t>
            </a:r>
            <a:r>
              <a:rPr lang="en-US" b="1" dirty="0" err="1" smtClean="0"/>
              <a:t>MPa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3581400" y="3124200"/>
            <a:ext cx="914400" cy="3810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" y="4114800"/>
            <a:ext cx="9144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3124200"/>
            <a:ext cx="90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40 </a:t>
            </a:r>
            <a:r>
              <a:rPr lang="en-US" b="1" dirty="0" err="1" smtClean="0"/>
              <a:t>MPa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2667000" y="3308866"/>
            <a:ext cx="914400" cy="57733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4191000"/>
            <a:ext cx="10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 </a:t>
            </a:r>
            <a:r>
              <a:rPr lang="en-US" b="1" dirty="0" err="1" smtClean="0"/>
              <a:t>MPa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143000" y="3962400"/>
            <a:ext cx="1143000" cy="45720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391400" y="3657600"/>
            <a:ext cx="9906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91400" y="3733800"/>
            <a:ext cx="10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123 </a:t>
            </a:r>
            <a:r>
              <a:rPr lang="en-US" b="1" dirty="0" err="1" smtClean="0"/>
              <a:t>MPa</a:t>
            </a:r>
            <a:endParaRPr lang="en-US" b="1" dirty="0"/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>
            <a:off x="6705600" y="3918466"/>
            <a:ext cx="685800" cy="12013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Double Wall Ribbed Structure/ Sandwich Panels</a:t>
            </a:r>
            <a:endParaRPr lang="en-US" dirty="0"/>
          </a:p>
        </p:txBody>
      </p:sp>
      <p:pic>
        <p:nvPicPr>
          <p:cNvPr id="8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191000"/>
            <a:ext cx="2057400" cy="19812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1500" dirty="0" smtClean="0"/>
              <a:t>In the solid single wall, material should be added to those areas with high stress intensity to get the stress lower than the yield point </a:t>
            </a:r>
          </a:p>
          <a:p>
            <a:pPr>
              <a:buNone/>
            </a:pPr>
            <a:endParaRPr lang="en-US" sz="1500" dirty="0" smtClean="0"/>
          </a:p>
          <a:p>
            <a:pPr>
              <a:buFont typeface="Wingdings" pitchFamily="2" charset="2"/>
              <a:buChar char="ü"/>
            </a:pPr>
            <a:r>
              <a:rPr lang="en-US" sz="1500" dirty="0" smtClean="0"/>
              <a:t> Ribbed structure as a way to add material , increases the strength of structure which helps to reduce the stress </a:t>
            </a:r>
            <a:r>
              <a:rPr lang="en-US" sz="1500" dirty="0" smtClean="0"/>
              <a:t>intensity with a little increase in mass</a:t>
            </a: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Font typeface="Wingdings" pitchFamily="2" charset="2"/>
              <a:buChar char="ü"/>
            </a:pPr>
            <a:r>
              <a:rPr lang="en-US" sz="1500" dirty="0" smtClean="0"/>
              <a:t>Ribbed structure is very similar to the sandwich panel technique</a:t>
            </a:r>
          </a:p>
          <a:p>
            <a:pPr>
              <a:buNone/>
            </a:pPr>
            <a:endParaRPr lang="en-US" sz="1500" dirty="0" smtClean="0"/>
          </a:p>
          <a:p>
            <a:pPr>
              <a:buFont typeface="Wingdings" pitchFamily="2" charset="2"/>
              <a:buChar char="ü"/>
            </a:pPr>
            <a:r>
              <a:rPr lang="en-US" sz="1500" dirty="0" smtClean="0"/>
              <a:t>Sandwich plate which is composed of three layers with two thin flat panel upper and lower and a core in between is a very efficient way of providing high bending stiffness and high strength  at low weight ( </a:t>
            </a:r>
            <a:r>
              <a:rPr lang="en-US" sz="1500" dirty="0" err="1" smtClean="0"/>
              <a:t>Libove</a:t>
            </a:r>
            <a:r>
              <a:rPr lang="en-US" sz="1500" dirty="0" smtClean="0"/>
              <a:t>, </a:t>
            </a:r>
            <a:r>
              <a:rPr lang="en-US" sz="1500" dirty="0" err="1" smtClean="0"/>
              <a:t>Hubka</a:t>
            </a:r>
            <a:r>
              <a:rPr lang="en-US" sz="1500" dirty="0" smtClean="0"/>
              <a:t> 1951)</a:t>
            </a:r>
          </a:p>
          <a:p>
            <a:pPr>
              <a:buNone/>
            </a:pPr>
            <a:endParaRPr lang="en-US" sz="1500" dirty="0" smtClean="0"/>
          </a:p>
          <a:p>
            <a:pPr>
              <a:buFont typeface="Wingdings" pitchFamily="2" charset="2"/>
              <a:buChar char="ü"/>
            </a:pPr>
            <a:r>
              <a:rPr lang="en-US" sz="1500" dirty="0" smtClean="0"/>
              <a:t>It provides sufficient space for the He coolant to follow between the ribs </a:t>
            </a:r>
            <a:endParaRPr lang="en-US" sz="1500" dirty="0"/>
          </a:p>
        </p:txBody>
      </p:sp>
      <p:pic>
        <p:nvPicPr>
          <p:cNvPr id="10" name="Content Placeholder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600201"/>
            <a:ext cx="1981200" cy="2362200"/>
          </a:xfrm>
          <a:prstGeom prst="rect">
            <a:avLst/>
          </a:prstGeom>
        </p:spPr>
      </p:pic>
      <p:pic>
        <p:nvPicPr>
          <p:cNvPr id="11" name="Content Placeholder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1600201"/>
            <a:ext cx="2057400" cy="2285999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4191001"/>
            <a:ext cx="2058988" cy="2057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48200" y="6150114"/>
            <a:ext cx="203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Ribs attached to </a:t>
            </a:r>
          </a:p>
          <a:p>
            <a:r>
              <a:rPr lang="en-US" b="1" dirty="0" smtClean="0"/>
              <a:t>t</a:t>
            </a:r>
            <a:r>
              <a:rPr lang="en-US" b="1" dirty="0" smtClean="0"/>
              <a:t>he </a:t>
            </a:r>
            <a:r>
              <a:rPr lang="en-US" b="1" dirty="0" smtClean="0"/>
              <a:t>Inner Sheet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615011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Ribs attached to the </a:t>
            </a:r>
          </a:p>
          <a:p>
            <a:r>
              <a:rPr lang="en-US" b="1" dirty="0" smtClean="0"/>
              <a:t>outer Sheet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dirty="0" smtClean="0"/>
              <a:t>Vertical Ribs or Horizontal Ribs?</a:t>
            </a:r>
          </a:p>
          <a:p>
            <a:pPr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Total Thickness of the Double Wall Ribbed Structure?</a:t>
            </a:r>
          </a:p>
          <a:p>
            <a:pPr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Thickness of  Each Wall (Sheets)?</a:t>
            </a:r>
          </a:p>
          <a:p>
            <a:pPr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Thickness of Ribs?</a:t>
            </a:r>
          </a:p>
          <a:p>
            <a:pPr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Distance Between Ribs?</a:t>
            </a:r>
          </a:p>
          <a:p>
            <a:pPr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Total Number of Ribs?</a:t>
            </a:r>
          </a:p>
          <a:p>
            <a:pPr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752600"/>
            <a:ext cx="4038600" cy="4419600"/>
          </a:xfrm>
        </p:spPr>
      </p:pic>
    </p:spTree>
    <p:extLst>
      <p:ext uri="{BB962C8B-B14F-4D97-AF65-F5344CB8AC3E}">
        <p14:creationId xmlns="" xmlns:p14="http://schemas.microsoft.com/office/powerpoint/2010/main" val="5659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Ribbed Structure Study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Thin VV (5-cm)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4467"/>
            <a:ext cx="4040188" cy="380999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Fixed BC/5-cm </a:t>
            </a:r>
            <a:r>
              <a:rPr lang="en-US" dirty="0"/>
              <a:t>T</a:t>
            </a:r>
            <a:r>
              <a:rPr lang="en-US" dirty="0" smtClean="0"/>
              <a:t>hick Port</a:t>
            </a:r>
            <a:endParaRPr lang="en-US" dirty="0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69067"/>
            <a:ext cx="4031673" cy="3810000"/>
          </a:xfrm>
        </p:spPr>
      </p:pic>
      <p:sp>
        <p:nvSpPr>
          <p:cNvPr id="11" name="Oval 10"/>
          <p:cNvSpPr/>
          <p:nvPr/>
        </p:nvSpPr>
        <p:spPr>
          <a:xfrm>
            <a:off x="152400" y="39624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0486" y="4065601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149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62000" y="3048000"/>
            <a:ext cx="1524000" cy="9144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52399" y="59436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7419" y="6063734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149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990600" y="5181600"/>
            <a:ext cx="1295401" cy="88213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743200" y="5905500"/>
            <a:ext cx="914400" cy="407432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91285" y="5943600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26" name="Straight Arrow Connector 25"/>
          <p:cNvCxnSpPr>
            <a:endCxn id="23" idx="0"/>
          </p:cNvCxnSpPr>
          <p:nvPr/>
        </p:nvCxnSpPr>
        <p:spPr>
          <a:xfrm flipH="1">
            <a:off x="3200400" y="5029200"/>
            <a:ext cx="304800" cy="8763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870379" y="3886200"/>
            <a:ext cx="914400" cy="548733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8465" y="3962400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429000" y="2743200"/>
            <a:ext cx="762000" cy="11430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352978" y="5918200"/>
            <a:ext cx="981022" cy="442099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953000" y="5486400"/>
            <a:ext cx="762000" cy="4191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27578" y="5990967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143 </a:t>
            </a:r>
            <a:r>
              <a:rPr lang="en-US" dirty="0" err="1" smtClean="0"/>
              <a:t>MPa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7391400" y="6063734"/>
            <a:ext cx="914400" cy="56566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349067" y="6161901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116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44" name="Straight Arrow Connector 43"/>
          <p:cNvCxnSpPr>
            <a:endCxn id="41" idx="0"/>
          </p:cNvCxnSpPr>
          <p:nvPr/>
        </p:nvCxnSpPr>
        <p:spPr>
          <a:xfrm>
            <a:off x="7086600" y="5695950"/>
            <a:ext cx="762000" cy="36778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724400" y="3338037"/>
            <a:ext cx="914400" cy="45136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724400" y="3352800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143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51" name="Straight Arrow Connector 50"/>
          <p:cNvCxnSpPr>
            <a:endCxn id="48" idx="0"/>
          </p:cNvCxnSpPr>
          <p:nvPr/>
        </p:nvCxnSpPr>
        <p:spPr>
          <a:xfrm flipH="1">
            <a:off x="5181600" y="3048000"/>
            <a:ext cx="609600" cy="2900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8077200" y="3563719"/>
            <a:ext cx="914400" cy="501881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077200" y="3610571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116 </a:t>
            </a:r>
            <a:r>
              <a:rPr lang="en-US" dirty="0" err="1" smtClean="0"/>
              <a:t>MPa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162800" y="3193018"/>
            <a:ext cx="990600" cy="4572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711966" y="6444734"/>
            <a:ext cx="495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Less than 5% difference between similar points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 rot="17180921">
            <a:off x="4611605" y="4387333"/>
            <a:ext cx="97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BC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5159141" y="4427265"/>
            <a:ext cx="509113" cy="28946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316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1241</Words>
  <Application>Microsoft Office PowerPoint</Application>
  <PresentationFormat>On-screen Show (4:3)</PresentationFormat>
  <Paragraphs>239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3D Finite Element Analysis for Ribbed Structure Vacuum Vessel</vt:lpstr>
      <vt:lpstr>Introduction &amp; Motivation</vt:lpstr>
      <vt:lpstr> Boundary Condition</vt:lpstr>
      <vt:lpstr>Loads</vt:lpstr>
      <vt:lpstr>Solid Single Wall VV</vt:lpstr>
      <vt:lpstr>Solid Single Wall VV</vt:lpstr>
      <vt:lpstr>Double Wall Ribbed Structure/ Sandwich Panels</vt:lpstr>
      <vt:lpstr>Rib Configuration</vt:lpstr>
      <vt:lpstr>Port Ribbed Structure Study</vt:lpstr>
      <vt:lpstr>Horizontal/ Vertical Ribbed Structure?</vt:lpstr>
      <vt:lpstr>Over Stressed Spots</vt:lpstr>
      <vt:lpstr>Vertical Ribbed Structure</vt:lpstr>
      <vt:lpstr>Sheet (Wall) Thickness?</vt:lpstr>
      <vt:lpstr>Rib Thickness ?</vt:lpstr>
      <vt:lpstr> Gap/Distance Between Ribs?</vt:lpstr>
      <vt:lpstr>Comparison</vt:lpstr>
      <vt:lpstr>Mixed Ribbed Structure (Transition)</vt:lpstr>
      <vt:lpstr>No Horizontal Rib at the Corner</vt:lpstr>
      <vt:lpstr>Totally/Partially Solid Corner</vt:lpstr>
      <vt:lpstr>Safe Outer/Inner Sheets</vt:lpstr>
      <vt:lpstr>Stress Distribution</vt:lpstr>
      <vt:lpstr>Final Port Design Parameters (Mixed Ribbed Structure)</vt:lpstr>
      <vt:lpstr>Whole Vacuum Vessel</vt:lpstr>
      <vt:lpstr>Inboard</vt:lpstr>
      <vt:lpstr>Solid wall Stress Distribution</vt:lpstr>
      <vt:lpstr>Ribbed Structure Stress Distribution</vt:lpstr>
      <vt:lpstr>Summary &amp; 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Dara</dc:creator>
  <cp:lastModifiedBy>SONY</cp:lastModifiedBy>
  <cp:revision>112</cp:revision>
  <dcterms:created xsi:type="dcterms:W3CDTF">2012-11-26T18:01:15Z</dcterms:created>
  <dcterms:modified xsi:type="dcterms:W3CDTF">2013-01-22T23:48:00Z</dcterms:modified>
</cp:coreProperties>
</file>