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sldIdLst>
    <p:sldId id="257" r:id="rId2"/>
    <p:sldId id="325"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27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304" autoAdjust="0"/>
    <p:restoredTop sz="96373" autoAdjust="0"/>
  </p:normalViewPr>
  <p:slideViewPr>
    <p:cSldViewPr snapToGrid="0">
      <p:cViewPr varScale="1">
        <p:scale>
          <a:sx n="95" d="100"/>
          <a:sy n="95" d="100"/>
        </p:scale>
        <p:origin x="-6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1866"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8F391-80E3-4296-BD89-509BF5318CF1}"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EF5FA8F8-EBFA-4EA1-8963-848EA17E34CD}" type="asst">
      <dgm:prSet phldrT="[Text]" custT="1"/>
      <dgm:spPr/>
      <dgm:t>
        <a:bodyPr/>
        <a:lstStyle/>
        <a:p>
          <a:r>
            <a:rPr lang="en-US" sz="2400" b="1" dirty="0" smtClean="0"/>
            <a:t>Damage Mechanisms</a:t>
          </a:r>
          <a:endParaRPr lang="en-US" sz="2400" b="1" dirty="0"/>
        </a:p>
      </dgm:t>
    </dgm:pt>
    <dgm:pt modelId="{CA9D3A1B-8001-42A8-A1F5-18390D53E630}" type="parTrans" cxnId="{5CF16ECF-F527-4FF2-AB78-D4861A2FA08A}">
      <dgm:prSet/>
      <dgm:spPr/>
      <dgm:t>
        <a:bodyPr/>
        <a:lstStyle/>
        <a:p>
          <a:endParaRPr lang="en-US"/>
        </a:p>
      </dgm:t>
    </dgm:pt>
    <dgm:pt modelId="{36F27CEC-9D25-4AFE-A01B-6F7085931E47}" type="sibTrans" cxnId="{5CF16ECF-F527-4FF2-AB78-D4861A2FA08A}">
      <dgm:prSet/>
      <dgm:spPr/>
      <dgm:t>
        <a:bodyPr/>
        <a:lstStyle/>
        <a:p>
          <a:endParaRPr lang="en-US"/>
        </a:p>
      </dgm:t>
    </dgm:pt>
    <dgm:pt modelId="{4E28BDB0-2B33-42BA-B22D-E8888735DC2C}">
      <dgm:prSet phldrT="[Text]" custT="1"/>
      <dgm:spPr/>
      <dgm:t>
        <a:bodyPr/>
        <a:lstStyle/>
        <a:p>
          <a:r>
            <a:rPr lang="en-US" sz="1400" b="1" dirty="0" smtClean="0"/>
            <a:t>Radiation</a:t>
          </a:r>
          <a:endParaRPr lang="en-US" sz="1400" b="1" dirty="0"/>
        </a:p>
      </dgm:t>
    </dgm:pt>
    <dgm:pt modelId="{EDD0D803-DABD-4294-98F6-C3016C9B43E1}" type="parTrans" cxnId="{3EECB042-F61C-448B-9442-5D1E78B9D525}">
      <dgm:prSet/>
      <dgm:spPr/>
      <dgm:t>
        <a:bodyPr/>
        <a:lstStyle/>
        <a:p>
          <a:endParaRPr lang="en-US" dirty="0"/>
        </a:p>
      </dgm:t>
    </dgm:pt>
    <dgm:pt modelId="{08E67290-FB68-4C75-B990-C70DA7BE9F2E}" type="sibTrans" cxnId="{3EECB042-F61C-448B-9442-5D1E78B9D525}">
      <dgm:prSet/>
      <dgm:spPr/>
      <dgm:t>
        <a:bodyPr/>
        <a:lstStyle/>
        <a:p>
          <a:endParaRPr lang="en-US"/>
        </a:p>
      </dgm:t>
    </dgm:pt>
    <dgm:pt modelId="{1AAED3C0-EFDB-456E-AF32-282AB1825129}">
      <dgm:prSet phldrT="[Text]" custT="1"/>
      <dgm:spPr/>
      <dgm:t>
        <a:bodyPr/>
        <a:lstStyle/>
        <a:p>
          <a:r>
            <a:rPr lang="en-US" sz="1400" b="1" dirty="0" smtClean="0"/>
            <a:t>Synergistic Damage Phenomena</a:t>
          </a:r>
          <a:endParaRPr lang="en-US" sz="1400" b="1" dirty="0"/>
        </a:p>
      </dgm:t>
    </dgm:pt>
    <dgm:pt modelId="{C031D41F-5539-45AD-AB1B-C040021571E4}" type="parTrans" cxnId="{543E4064-8033-4539-A417-61A4C024C5FD}">
      <dgm:prSet/>
      <dgm:spPr/>
      <dgm:t>
        <a:bodyPr/>
        <a:lstStyle/>
        <a:p>
          <a:endParaRPr lang="en-US" dirty="0"/>
        </a:p>
      </dgm:t>
    </dgm:pt>
    <dgm:pt modelId="{234A1991-B46C-4FB9-9843-87FC3CD72727}" type="sibTrans" cxnId="{543E4064-8033-4539-A417-61A4C024C5FD}">
      <dgm:prSet/>
      <dgm:spPr/>
      <dgm:t>
        <a:bodyPr/>
        <a:lstStyle/>
        <a:p>
          <a:endParaRPr lang="en-US"/>
        </a:p>
      </dgm:t>
    </dgm:pt>
    <dgm:pt modelId="{35416828-0D11-404A-A140-FF3670B33128}">
      <dgm:prSet custT="1"/>
      <dgm:spPr/>
      <dgm:t>
        <a:bodyPr/>
        <a:lstStyle/>
        <a:p>
          <a:r>
            <a:rPr lang="en-US" sz="1400" b="1" dirty="0" smtClean="0"/>
            <a:t>Environmental Material Degradation</a:t>
          </a:r>
          <a:endParaRPr lang="en-US" sz="1400" b="1" dirty="0"/>
        </a:p>
      </dgm:t>
    </dgm:pt>
    <dgm:pt modelId="{E7B93C7C-5858-48CD-A242-52CBB63F21FD}" type="parTrans" cxnId="{B087CA64-6513-4998-8F7B-9FD49A444C7F}">
      <dgm:prSet/>
      <dgm:spPr/>
      <dgm:t>
        <a:bodyPr/>
        <a:lstStyle/>
        <a:p>
          <a:endParaRPr lang="en-US" dirty="0"/>
        </a:p>
      </dgm:t>
    </dgm:pt>
    <dgm:pt modelId="{D31C9125-ECA4-4B7B-B362-2CD75C76BCBC}" type="sibTrans" cxnId="{B087CA64-6513-4998-8F7B-9FD49A444C7F}">
      <dgm:prSet/>
      <dgm:spPr/>
      <dgm:t>
        <a:bodyPr/>
        <a:lstStyle/>
        <a:p>
          <a:endParaRPr lang="en-US"/>
        </a:p>
      </dgm:t>
    </dgm:pt>
    <dgm:pt modelId="{E6E3F728-B4A5-45B6-A650-175AC91556E4}">
      <dgm:prSet custT="1"/>
      <dgm:spPr/>
      <dgm:t>
        <a:bodyPr/>
        <a:lstStyle/>
        <a:p>
          <a:r>
            <a:rPr lang="en-US" sz="1400" b="1" dirty="0" smtClean="0"/>
            <a:t>Thermal</a:t>
          </a:r>
          <a:endParaRPr lang="en-US" sz="1400" b="1" dirty="0"/>
        </a:p>
      </dgm:t>
    </dgm:pt>
    <dgm:pt modelId="{105A0DB4-FD65-416D-9B5A-C74CEB19A1A7}" type="parTrans" cxnId="{1B322B0A-3BAD-478D-86D0-F365B8BBB468}">
      <dgm:prSet/>
      <dgm:spPr/>
      <dgm:t>
        <a:bodyPr/>
        <a:lstStyle/>
        <a:p>
          <a:endParaRPr lang="en-US" dirty="0"/>
        </a:p>
      </dgm:t>
    </dgm:pt>
    <dgm:pt modelId="{665EEBA3-FDDC-4DB3-AFDF-C806F07DDA37}" type="sibTrans" cxnId="{1B322B0A-3BAD-478D-86D0-F365B8BBB468}">
      <dgm:prSet/>
      <dgm:spPr/>
      <dgm:t>
        <a:bodyPr/>
        <a:lstStyle/>
        <a:p>
          <a:endParaRPr lang="en-US"/>
        </a:p>
      </dgm:t>
    </dgm:pt>
    <dgm:pt modelId="{BB211D07-7C3C-4217-84CC-E190A97EF1E0}">
      <dgm:prSet custT="1"/>
      <dgm:spPr/>
      <dgm:t>
        <a:bodyPr/>
        <a:lstStyle/>
        <a:p>
          <a:r>
            <a:rPr lang="en-US" sz="1400" b="1" dirty="0" smtClean="0"/>
            <a:t>Corrosion/</a:t>
          </a:r>
          <a:br>
            <a:rPr lang="en-US" sz="1400" b="1" dirty="0" smtClean="0"/>
          </a:br>
          <a:r>
            <a:rPr lang="en-US" sz="1400" b="1" dirty="0" smtClean="0"/>
            <a:t>Oxidation/Erosion</a:t>
          </a:r>
          <a:endParaRPr lang="en-US" sz="1400" b="1" dirty="0"/>
        </a:p>
      </dgm:t>
    </dgm:pt>
    <dgm:pt modelId="{DC466199-41BD-40C1-B601-40C34900010D}" type="parTrans" cxnId="{C1395A26-29E2-4DBC-B84F-D3FF35065C16}">
      <dgm:prSet/>
      <dgm:spPr/>
      <dgm:t>
        <a:bodyPr/>
        <a:lstStyle/>
        <a:p>
          <a:endParaRPr lang="en-US" dirty="0"/>
        </a:p>
      </dgm:t>
    </dgm:pt>
    <dgm:pt modelId="{0B932F82-78D1-4E02-A12F-64217B10B5D2}" type="sibTrans" cxnId="{C1395A26-29E2-4DBC-B84F-D3FF35065C16}">
      <dgm:prSet/>
      <dgm:spPr/>
      <dgm:t>
        <a:bodyPr/>
        <a:lstStyle/>
        <a:p>
          <a:endParaRPr lang="en-US"/>
        </a:p>
      </dgm:t>
    </dgm:pt>
    <dgm:pt modelId="{1CB95017-3A34-4C64-9DFC-13EE6E5BFA5E}">
      <dgm:prSet custT="1"/>
      <dgm:spPr/>
      <dgm:t>
        <a:bodyPr/>
        <a:lstStyle/>
        <a:p>
          <a:r>
            <a:rPr lang="en-US" sz="1400" b="1" dirty="0" smtClean="0"/>
            <a:t>Quasi-static</a:t>
          </a:r>
          <a:endParaRPr lang="en-US" sz="1400" b="1" dirty="0"/>
        </a:p>
      </dgm:t>
    </dgm:pt>
    <dgm:pt modelId="{B192CC7A-7049-429C-836E-EBAB5A024A9B}" type="parTrans" cxnId="{2A6BEEE7-5932-4E14-9FC8-5F156922B6A2}">
      <dgm:prSet/>
      <dgm:spPr/>
      <dgm:t>
        <a:bodyPr/>
        <a:lstStyle/>
        <a:p>
          <a:endParaRPr lang="en-US" dirty="0"/>
        </a:p>
      </dgm:t>
    </dgm:pt>
    <dgm:pt modelId="{65968FB1-3CA1-4F6E-BC9F-9EABA9F716E5}" type="sibTrans" cxnId="{2A6BEEE7-5932-4E14-9FC8-5F156922B6A2}">
      <dgm:prSet/>
      <dgm:spPr/>
      <dgm:t>
        <a:bodyPr/>
        <a:lstStyle/>
        <a:p>
          <a:endParaRPr lang="en-US"/>
        </a:p>
      </dgm:t>
    </dgm:pt>
    <dgm:pt modelId="{87321C73-AECD-4F7C-8A75-69D1416C5189}">
      <dgm:prSet custT="1"/>
      <dgm:spPr/>
      <dgm:t>
        <a:bodyPr/>
        <a:lstStyle/>
        <a:p>
          <a:r>
            <a:rPr lang="en-US" sz="1400" b="1" dirty="0" smtClean="0"/>
            <a:t>Fast ductile</a:t>
          </a:r>
        </a:p>
      </dgm:t>
    </dgm:pt>
    <dgm:pt modelId="{8AC8E7FD-AE29-49F9-B967-BB08AE92DCB4}" type="parTrans" cxnId="{5DD63A63-E3A5-4A1B-A4EB-4B0DB4E67B55}">
      <dgm:prSet/>
      <dgm:spPr/>
      <dgm:t>
        <a:bodyPr/>
        <a:lstStyle/>
        <a:p>
          <a:endParaRPr lang="en-US" dirty="0"/>
        </a:p>
      </dgm:t>
    </dgm:pt>
    <dgm:pt modelId="{FBAF5357-6A00-4289-AE8F-AF563492DBD2}" type="sibTrans" cxnId="{5DD63A63-E3A5-4A1B-A4EB-4B0DB4E67B55}">
      <dgm:prSet/>
      <dgm:spPr/>
      <dgm:t>
        <a:bodyPr/>
        <a:lstStyle/>
        <a:p>
          <a:endParaRPr lang="en-US"/>
        </a:p>
      </dgm:t>
    </dgm:pt>
    <dgm:pt modelId="{ED789E4B-590A-4CCE-BF1F-8498ED9FA6D5}">
      <dgm:prSet custT="1"/>
      <dgm:spPr/>
      <dgm:t>
        <a:bodyPr/>
        <a:lstStyle/>
        <a:p>
          <a:r>
            <a:rPr lang="en-US" sz="1400" b="1" dirty="0" smtClean="0"/>
            <a:t>Fast brittle</a:t>
          </a:r>
        </a:p>
      </dgm:t>
    </dgm:pt>
    <dgm:pt modelId="{D42F809C-8B4B-4999-AF16-176B260133D4}" type="parTrans" cxnId="{C2E471EA-2BB9-4F3C-8A9B-8C12611C5560}">
      <dgm:prSet/>
      <dgm:spPr/>
      <dgm:t>
        <a:bodyPr/>
        <a:lstStyle/>
        <a:p>
          <a:endParaRPr lang="en-US" dirty="0"/>
        </a:p>
      </dgm:t>
    </dgm:pt>
    <dgm:pt modelId="{7DFA34EE-360C-4155-8DFA-0C938AF9AC76}" type="sibTrans" cxnId="{C2E471EA-2BB9-4F3C-8A9B-8C12611C5560}">
      <dgm:prSet/>
      <dgm:spPr/>
      <dgm:t>
        <a:bodyPr/>
        <a:lstStyle/>
        <a:p>
          <a:endParaRPr lang="en-US"/>
        </a:p>
      </dgm:t>
    </dgm:pt>
    <dgm:pt modelId="{FA9CE878-DD61-4DAC-9C39-8ECCA8DCC804}">
      <dgm:prSet custT="1"/>
      <dgm:spPr/>
      <dgm:t>
        <a:bodyPr/>
        <a:lstStyle/>
        <a:p>
          <a:r>
            <a:rPr lang="en-US" sz="1400" b="1" dirty="0" smtClean="0"/>
            <a:t>Delayed (creep)</a:t>
          </a:r>
        </a:p>
      </dgm:t>
    </dgm:pt>
    <dgm:pt modelId="{2234ABB7-AB86-40F5-B69C-4F6CDE4AB14F}" type="parTrans" cxnId="{70A6EFE7-6960-4A61-9D0B-48C7DA5B8D84}">
      <dgm:prSet/>
      <dgm:spPr/>
      <dgm:t>
        <a:bodyPr/>
        <a:lstStyle/>
        <a:p>
          <a:endParaRPr lang="en-US" dirty="0"/>
        </a:p>
      </dgm:t>
    </dgm:pt>
    <dgm:pt modelId="{3F3A4E13-8C29-4900-8E8D-BE343CF566A2}" type="sibTrans" cxnId="{70A6EFE7-6960-4A61-9D0B-48C7DA5B8D84}">
      <dgm:prSet/>
      <dgm:spPr/>
      <dgm:t>
        <a:bodyPr/>
        <a:lstStyle/>
        <a:p>
          <a:endParaRPr lang="en-US"/>
        </a:p>
      </dgm:t>
    </dgm:pt>
    <dgm:pt modelId="{C8DE441D-6488-4C44-9CF8-E2B9B012CAE6}">
      <dgm:prSet custT="1"/>
      <dgm:spPr/>
      <dgm:t>
        <a:bodyPr/>
        <a:lstStyle/>
        <a:p>
          <a:r>
            <a:rPr lang="en-US" sz="1400" b="1" dirty="0" smtClean="0"/>
            <a:t>Cyclic/Delayed</a:t>
          </a:r>
        </a:p>
      </dgm:t>
    </dgm:pt>
    <dgm:pt modelId="{CCBB36D2-8E3A-4A56-AF71-E60403AC86F1}" type="parTrans" cxnId="{CCC9853D-8C06-4CBA-A14B-1F6F1FCFC220}">
      <dgm:prSet/>
      <dgm:spPr/>
      <dgm:t>
        <a:bodyPr/>
        <a:lstStyle/>
        <a:p>
          <a:endParaRPr lang="en-US" dirty="0"/>
        </a:p>
      </dgm:t>
    </dgm:pt>
    <dgm:pt modelId="{AE058745-5D79-4751-97F4-E61519AE0684}" type="sibTrans" cxnId="{CCC9853D-8C06-4CBA-A14B-1F6F1FCFC220}">
      <dgm:prSet/>
      <dgm:spPr/>
      <dgm:t>
        <a:bodyPr/>
        <a:lstStyle/>
        <a:p>
          <a:endParaRPr lang="en-US"/>
        </a:p>
      </dgm:t>
    </dgm:pt>
    <dgm:pt modelId="{612D3606-9945-4523-986B-500F6A738081}">
      <dgm:prSet custT="1"/>
      <dgm:spPr/>
      <dgm:t>
        <a:bodyPr/>
        <a:lstStyle/>
        <a:p>
          <a:r>
            <a:rPr lang="en-US" sz="1400" b="1" dirty="0" smtClean="0"/>
            <a:t>Ratcheting</a:t>
          </a:r>
        </a:p>
      </dgm:t>
    </dgm:pt>
    <dgm:pt modelId="{747F1D30-A88A-4D06-B51A-6A2622C8F073}" type="parTrans" cxnId="{482D3D10-6084-48CE-B2C6-F4308AF76054}">
      <dgm:prSet/>
      <dgm:spPr/>
      <dgm:t>
        <a:bodyPr/>
        <a:lstStyle/>
        <a:p>
          <a:endParaRPr lang="en-US" dirty="0"/>
        </a:p>
      </dgm:t>
    </dgm:pt>
    <dgm:pt modelId="{1EC5C743-8D90-4166-A5EE-7EB8F1E03F35}" type="sibTrans" cxnId="{482D3D10-6084-48CE-B2C6-F4308AF76054}">
      <dgm:prSet/>
      <dgm:spPr/>
      <dgm:t>
        <a:bodyPr/>
        <a:lstStyle/>
        <a:p>
          <a:endParaRPr lang="en-US"/>
        </a:p>
      </dgm:t>
    </dgm:pt>
    <dgm:pt modelId="{5C977D1E-B87A-41EF-B6F6-16612F987227}">
      <dgm:prSet custT="1"/>
      <dgm:spPr/>
      <dgm:t>
        <a:bodyPr/>
        <a:lstStyle/>
        <a:p>
          <a:r>
            <a:rPr lang="en-US" sz="1400" b="1" dirty="0" smtClean="0"/>
            <a:t>Fatigue</a:t>
          </a:r>
        </a:p>
      </dgm:t>
    </dgm:pt>
    <dgm:pt modelId="{81EEC47F-0709-4F57-94A0-03782BD3C6D5}" type="parTrans" cxnId="{B3DB03F3-2A0B-4257-A7A6-AC17DB9D187B}">
      <dgm:prSet/>
      <dgm:spPr/>
      <dgm:t>
        <a:bodyPr/>
        <a:lstStyle/>
        <a:p>
          <a:endParaRPr lang="en-US" dirty="0"/>
        </a:p>
      </dgm:t>
    </dgm:pt>
    <dgm:pt modelId="{B753F048-EA50-406B-AD27-E582143A8064}" type="sibTrans" cxnId="{B3DB03F3-2A0B-4257-A7A6-AC17DB9D187B}">
      <dgm:prSet/>
      <dgm:spPr/>
      <dgm:t>
        <a:bodyPr/>
        <a:lstStyle/>
        <a:p>
          <a:endParaRPr lang="en-US"/>
        </a:p>
      </dgm:t>
    </dgm:pt>
    <dgm:pt modelId="{C713D01A-8295-4CDD-B123-901358A99502}">
      <dgm:prSet custT="1"/>
      <dgm:spPr/>
      <dgm:t>
        <a:bodyPr/>
        <a:lstStyle/>
        <a:p>
          <a:r>
            <a:rPr lang="en-US" sz="1400" b="1" dirty="0" smtClean="0"/>
            <a:t>Creep-fatigue</a:t>
          </a:r>
          <a:endParaRPr lang="en-US" sz="1400" b="1" dirty="0"/>
        </a:p>
      </dgm:t>
    </dgm:pt>
    <dgm:pt modelId="{952A4BDC-40F9-4AC9-94C5-48756545C92C}" type="parTrans" cxnId="{0CBE0BEC-4DF4-4FD8-A142-DEE27E55A181}">
      <dgm:prSet/>
      <dgm:spPr/>
      <dgm:t>
        <a:bodyPr/>
        <a:lstStyle/>
        <a:p>
          <a:endParaRPr lang="en-US" dirty="0"/>
        </a:p>
      </dgm:t>
    </dgm:pt>
    <dgm:pt modelId="{0B9F2C7E-F199-4BEE-862A-5887F8E5A504}" type="sibTrans" cxnId="{0CBE0BEC-4DF4-4FD8-A142-DEE27E55A181}">
      <dgm:prSet/>
      <dgm:spPr/>
      <dgm:t>
        <a:bodyPr/>
        <a:lstStyle/>
        <a:p>
          <a:endParaRPr lang="en-US"/>
        </a:p>
      </dgm:t>
    </dgm:pt>
    <dgm:pt modelId="{54062054-383C-49D8-8F69-68E209524EEA}">
      <dgm:prSet custT="1"/>
      <dgm:spPr/>
      <dgm:t>
        <a:bodyPr/>
        <a:lstStyle/>
        <a:p>
          <a:r>
            <a:rPr lang="en-US" sz="1400" b="1" dirty="0" smtClean="0"/>
            <a:t>Irradiation-accelerated/induced</a:t>
          </a:r>
        </a:p>
      </dgm:t>
    </dgm:pt>
    <dgm:pt modelId="{2C085C8F-1384-4F4B-B1E1-26220E3191AF}" type="parTrans" cxnId="{D0950C83-1D53-48A5-9C86-41F77DAC0B83}">
      <dgm:prSet/>
      <dgm:spPr/>
      <dgm:t>
        <a:bodyPr/>
        <a:lstStyle/>
        <a:p>
          <a:endParaRPr lang="en-US" dirty="0"/>
        </a:p>
      </dgm:t>
    </dgm:pt>
    <dgm:pt modelId="{CA33E742-8433-4363-9044-EDB614355F1C}" type="sibTrans" cxnId="{D0950C83-1D53-48A5-9C86-41F77DAC0B83}">
      <dgm:prSet/>
      <dgm:spPr/>
      <dgm:t>
        <a:bodyPr/>
        <a:lstStyle/>
        <a:p>
          <a:endParaRPr lang="en-US"/>
        </a:p>
      </dgm:t>
    </dgm:pt>
    <dgm:pt modelId="{6966C280-AB5A-4041-A1ED-B9EDCF5D27CA}">
      <dgm:prSet custT="1"/>
      <dgm:spPr/>
      <dgm:t>
        <a:bodyPr/>
        <a:lstStyle/>
        <a:p>
          <a:r>
            <a:rPr lang="en-US" sz="1400" b="1" dirty="0" smtClean="0"/>
            <a:t>Thermally-induced/accelerated</a:t>
          </a:r>
        </a:p>
      </dgm:t>
    </dgm:pt>
    <dgm:pt modelId="{4AAA4313-ACB5-4ACC-9B91-8976F1495CEF}" type="parTrans" cxnId="{634170AA-A271-4460-958F-ADEF23A64528}">
      <dgm:prSet/>
      <dgm:spPr/>
      <dgm:t>
        <a:bodyPr/>
        <a:lstStyle/>
        <a:p>
          <a:endParaRPr lang="en-US" dirty="0"/>
        </a:p>
      </dgm:t>
    </dgm:pt>
    <dgm:pt modelId="{AC762BA3-F5DB-48CA-8E8C-1CB8BCA130F8}" type="sibTrans" cxnId="{634170AA-A271-4460-958F-ADEF23A64528}">
      <dgm:prSet/>
      <dgm:spPr/>
      <dgm:t>
        <a:bodyPr/>
        <a:lstStyle/>
        <a:p>
          <a:endParaRPr lang="en-US"/>
        </a:p>
      </dgm:t>
    </dgm:pt>
    <dgm:pt modelId="{1FD197D6-6338-492A-8C6B-3F050B498E8B}">
      <dgm:prSet custT="1"/>
      <dgm:spPr/>
      <dgm:t>
        <a:bodyPr/>
        <a:lstStyle/>
        <a:p>
          <a:r>
            <a:rPr lang="en-US" sz="1400" b="1" dirty="0" smtClean="0"/>
            <a:t>Other environmentally assisted</a:t>
          </a:r>
        </a:p>
      </dgm:t>
    </dgm:pt>
    <dgm:pt modelId="{61848149-A951-4417-B548-87A3445465F6}" type="parTrans" cxnId="{77494F30-BCF1-4474-9C2F-CA0EDA6D8CB5}">
      <dgm:prSet/>
      <dgm:spPr/>
      <dgm:t>
        <a:bodyPr/>
        <a:lstStyle/>
        <a:p>
          <a:endParaRPr lang="en-US" dirty="0"/>
        </a:p>
      </dgm:t>
    </dgm:pt>
    <dgm:pt modelId="{FA0470CD-D1FC-4C23-85F0-D0122BE5ACD5}" type="sibTrans" cxnId="{77494F30-BCF1-4474-9C2F-CA0EDA6D8CB5}">
      <dgm:prSet/>
      <dgm:spPr/>
      <dgm:t>
        <a:bodyPr/>
        <a:lstStyle/>
        <a:p>
          <a:endParaRPr lang="en-US"/>
        </a:p>
      </dgm:t>
    </dgm:pt>
    <dgm:pt modelId="{39760833-6085-470E-BB41-ADB6EEDFA322}">
      <dgm:prSet phldrT="[Text]" custT="1"/>
      <dgm:spPr/>
      <dgm:t>
        <a:bodyPr/>
        <a:lstStyle/>
        <a:p>
          <a:r>
            <a:rPr lang="en-US" sz="1400" b="1" dirty="0" smtClean="0"/>
            <a:t>Stress/Strain Induced Thermomechanical Failure</a:t>
          </a:r>
          <a:endParaRPr lang="en-US" sz="1400" b="1" dirty="0"/>
        </a:p>
      </dgm:t>
    </dgm:pt>
    <dgm:pt modelId="{47B86273-0282-4505-82A3-F8C43AB8305A}" type="sibTrans" cxnId="{E26B0F6E-35E2-4E5B-84D5-A27B51D58397}">
      <dgm:prSet/>
      <dgm:spPr/>
      <dgm:t>
        <a:bodyPr/>
        <a:lstStyle/>
        <a:p>
          <a:endParaRPr lang="en-US"/>
        </a:p>
      </dgm:t>
    </dgm:pt>
    <dgm:pt modelId="{9A713FDD-1BFA-4481-B169-1F03DD10B742}" type="parTrans" cxnId="{E26B0F6E-35E2-4E5B-84D5-A27B51D58397}">
      <dgm:prSet/>
      <dgm:spPr/>
      <dgm:t>
        <a:bodyPr/>
        <a:lstStyle/>
        <a:p>
          <a:endParaRPr lang="en-US" dirty="0"/>
        </a:p>
      </dgm:t>
    </dgm:pt>
    <dgm:pt modelId="{A42A0C5F-F7A5-4E8B-BBEE-0E7CD5DB60E1}" type="pres">
      <dgm:prSet presAssocID="{82C8F391-80E3-4296-BD89-509BF5318CF1}" presName="hierChild1" presStyleCnt="0">
        <dgm:presLayoutVars>
          <dgm:orgChart val="1"/>
          <dgm:chPref val="1"/>
          <dgm:dir/>
          <dgm:animOne val="branch"/>
          <dgm:animLvl val="lvl"/>
          <dgm:resizeHandles/>
        </dgm:presLayoutVars>
      </dgm:prSet>
      <dgm:spPr/>
      <dgm:t>
        <a:bodyPr/>
        <a:lstStyle/>
        <a:p>
          <a:endParaRPr lang="en-US"/>
        </a:p>
      </dgm:t>
    </dgm:pt>
    <dgm:pt modelId="{0E4E3866-F0E2-427C-BBD9-68599FCAE38B}" type="pres">
      <dgm:prSet presAssocID="{EF5FA8F8-EBFA-4EA1-8963-848EA17E34CD}" presName="hierRoot1" presStyleCnt="0">
        <dgm:presLayoutVars>
          <dgm:hierBranch/>
        </dgm:presLayoutVars>
      </dgm:prSet>
      <dgm:spPr/>
    </dgm:pt>
    <dgm:pt modelId="{7B3053B2-F806-4311-93AE-B21B32015330}" type="pres">
      <dgm:prSet presAssocID="{EF5FA8F8-EBFA-4EA1-8963-848EA17E34CD}" presName="rootComposite1" presStyleCnt="0"/>
      <dgm:spPr/>
    </dgm:pt>
    <dgm:pt modelId="{7AF6E885-7483-4AF3-B198-BE998E8733C7}" type="pres">
      <dgm:prSet presAssocID="{EF5FA8F8-EBFA-4EA1-8963-848EA17E34CD}" presName="rootText1" presStyleLbl="node0" presStyleIdx="0" presStyleCnt="1" custScaleX="172604" custScaleY="46840" custLinFactNeighborX="-865" custLinFactNeighborY="9973">
        <dgm:presLayoutVars>
          <dgm:chPref val="3"/>
        </dgm:presLayoutVars>
      </dgm:prSet>
      <dgm:spPr/>
      <dgm:t>
        <a:bodyPr/>
        <a:lstStyle/>
        <a:p>
          <a:endParaRPr lang="en-US"/>
        </a:p>
      </dgm:t>
    </dgm:pt>
    <dgm:pt modelId="{7E0DFDE4-BF62-4D90-BF63-43C8A9DA5EA8}" type="pres">
      <dgm:prSet presAssocID="{EF5FA8F8-EBFA-4EA1-8963-848EA17E34CD}" presName="rootConnector1" presStyleLbl="asst0" presStyleIdx="0" presStyleCnt="0"/>
      <dgm:spPr/>
      <dgm:t>
        <a:bodyPr/>
        <a:lstStyle/>
        <a:p>
          <a:endParaRPr lang="en-US"/>
        </a:p>
      </dgm:t>
    </dgm:pt>
    <dgm:pt modelId="{0546E1AA-D214-44BF-A8AC-FC35693204ED}" type="pres">
      <dgm:prSet presAssocID="{EF5FA8F8-EBFA-4EA1-8963-848EA17E34CD}" presName="hierChild2" presStyleCnt="0"/>
      <dgm:spPr/>
    </dgm:pt>
    <dgm:pt modelId="{435B6FB2-0A90-49C4-AE04-7097FD46DFD1}" type="pres">
      <dgm:prSet presAssocID="{E7B93C7C-5858-48CD-A242-52CBB63F21FD}" presName="Name35" presStyleLbl="parChTrans1D2" presStyleIdx="0" presStyleCnt="3"/>
      <dgm:spPr/>
      <dgm:t>
        <a:bodyPr/>
        <a:lstStyle/>
        <a:p>
          <a:endParaRPr lang="en-US"/>
        </a:p>
      </dgm:t>
    </dgm:pt>
    <dgm:pt modelId="{6B7AFE69-23F3-4641-9CFA-10F12B0A4291}" type="pres">
      <dgm:prSet presAssocID="{35416828-0D11-404A-A140-FF3670B33128}" presName="hierRoot2" presStyleCnt="0">
        <dgm:presLayoutVars>
          <dgm:hierBranch val="l"/>
        </dgm:presLayoutVars>
      </dgm:prSet>
      <dgm:spPr/>
    </dgm:pt>
    <dgm:pt modelId="{37D67359-D61E-4899-A200-DA0C581E747E}" type="pres">
      <dgm:prSet presAssocID="{35416828-0D11-404A-A140-FF3670B33128}" presName="rootComposite" presStyleCnt="0"/>
      <dgm:spPr/>
    </dgm:pt>
    <dgm:pt modelId="{20A13801-3640-4954-A5C3-4BE5F97005C0}" type="pres">
      <dgm:prSet presAssocID="{35416828-0D11-404A-A140-FF3670B33128}" presName="rootText" presStyleLbl="node2" presStyleIdx="0" presStyleCnt="3" custScaleX="101888" custScaleY="68302">
        <dgm:presLayoutVars>
          <dgm:chPref val="3"/>
        </dgm:presLayoutVars>
      </dgm:prSet>
      <dgm:spPr/>
      <dgm:t>
        <a:bodyPr/>
        <a:lstStyle/>
        <a:p>
          <a:endParaRPr lang="en-US"/>
        </a:p>
      </dgm:t>
    </dgm:pt>
    <dgm:pt modelId="{21BA2265-1D32-4B2C-9E4C-8801FACFC161}" type="pres">
      <dgm:prSet presAssocID="{35416828-0D11-404A-A140-FF3670B33128}" presName="rootConnector" presStyleLbl="node2" presStyleIdx="0" presStyleCnt="3"/>
      <dgm:spPr/>
      <dgm:t>
        <a:bodyPr/>
        <a:lstStyle/>
        <a:p>
          <a:endParaRPr lang="en-US"/>
        </a:p>
      </dgm:t>
    </dgm:pt>
    <dgm:pt modelId="{4C714039-1FF8-42C1-BE4A-65EA60E29051}" type="pres">
      <dgm:prSet presAssocID="{35416828-0D11-404A-A140-FF3670B33128}" presName="hierChild4" presStyleCnt="0"/>
      <dgm:spPr/>
    </dgm:pt>
    <dgm:pt modelId="{3E02050E-AD50-46EB-9D84-349D96029FC7}" type="pres">
      <dgm:prSet presAssocID="{EDD0D803-DABD-4294-98F6-C3016C9B43E1}" presName="Name50" presStyleLbl="parChTrans1D3" presStyleIdx="0" presStyleCnt="8"/>
      <dgm:spPr/>
      <dgm:t>
        <a:bodyPr/>
        <a:lstStyle/>
        <a:p>
          <a:endParaRPr lang="en-US"/>
        </a:p>
      </dgm:t>
    </dgm:pt>
    <dgm:pt modelId="{B7D690A4-1009-4C6F-B83A-DCA3AB5AEF2B}" type="pres">
      <dgm:prSet presAssocID="{4E28BDB0-2B33-42BA-B22D-E8888735DC2C}" presName="hierRoot2" presStyleCnt="0">
        <dgm:presLayoutVars>
          <dgm:hierBranch val="init"/>
        </dgm:presLayoutVars>
      </dgm:prSet>
      <dgm:spPr/>
    </dgm:pt>
    <dgm:pt modelId="{BD34AEB7-C565-4812-B4AA-B2A9F0E30F73}" type="pres">
      <dgm:prSet presAssocID="{4E28BDB0-2B33-42BA-B22D-E8888735DC2C}" presName="rootComposite" presStyleCnt="0"/>
      <dgm:spPr/>
    </dgm:pt>
    <dgm:pt modelId="{2C2DCE1C-5456-4A6E-B709-D381975E9391}" type="pres">
      <dgm:prSet presAssocID="{4E28BDB0-2B33-42BA-B22D-E8888735DC2C}" presName="rootText" presStyleLbl="node3" presStyleIdx="0" presStyleCnt="8" custScaleX="98882" custScaleY="68302">
        <dgm:presLayoutVars>
          <dgm:chPref val="3"/>
        </dgm:presLayoutVars>
      </dgm:prSet>
      <dgm:spPr/>
      <dgm:t>
        <a:bodyPr/>
        <a:lstStyle/>
        <a:p>
          <a:endParaRPr lang="en-US"/>
        </a:p>
      </dgm:t>
    </dgm:pt>
    <dgm:pt modelId="{1116A47A-D114-4B0F-9D11-7A7E0C0C3808}" type="pres">
      <dgm:prSet presAssocID="{4E28BDB0-2B33-42BA-B22D-E8888735DC2C}" presName="rootConnector" presStyleLbl="node3" presStyleIdx="0" presStyleCnt="8"/>
      <dgm:spPr/>
      <dgm:t>
        <a:bodyPr/>
        <a:lstStyle/>
        <a:p>
          <a:endParaRPr lang="en-US"/>
        </a:p>
      </dgm:t>
    </dgm:pt>
    <dgm:pt modelId="{401EC542-8FA4-4585-9769-0E7F350A36EA}" type="pres">
      <dgm:prSet presAssocID="{4E28BDB0-2B33-42BA-B22D-E8888735DC2C}" presName="hierChild4" presStyleCnt="0"/>
      <dgm:spPr/>
    </dgm:pt>
    <dgm:pt modelId="{D4C44199-E976-4D1A-943F-AC45BFD93D7A}" type="pres">
      <dgm:prSet presAssocID="{4E28BDB0-2B33-42BA-B22D-E8888735DC2C}" presName="hierChild5" presStyleCnt="0"/>
      <dgm:spPr/>
    </dgm:pt>
    <dgm:pt modelId="{9738F2E9-BF3F-4AE4-9542-9CFE3F056092}" type="pres">
      <dgm:prSet presAssocID="{105A0DB4-FD65-416D-9B5A-C74CEB19A1A7}" presName="Name50" presStyleLbl="parChTrans1D3" presStyleIdx="1" presStyleCnt="8"/>
      <dgm:spPr/>
      <dgm:t>
        <a:bodyPr/>
        <a:lstStyle/>
        <a:p>
          <a:endParaRPr lang="en-US"/>
        </a:p>
      </dgm:t>
    </dgm:pt>
    <dgm:pt modelId="{DE9125FC-1E7B-4F10-800F-EE4A3F476898}" type="pres">
      <dgm:prSet presAssocID="{E6E3F728-B4A5-45B6-A650-175AC91556E4}" presName="hierRoot2" presStyleCnt="0">
        <dgm:presLayoutVars>
          <dgm:hierBranch val="init"/>
        </dgm:presLayoutVars>
      </dgm:prSet>
      <dgm:spPr/>
    </dgm:pt>
    <dgm:pt modelId="{310B94AF-8E0E-4EDF-B706-F6AEB6A0A16B}" type="pres">
      <dgm:prSet presAssocID="{E6E3F728-B4A5-45B6-A650-175AC91556E4}" presName="rootComposite" presStyleCnt="0"/>
      <dgm:spPr/>
    </dgm:pt>
    <dgm:pt modelId="{6EEAA1C4-27F0-4B7B-B415-D6F999D10543}" type="pres">
      <dgm:prSet presAssocID="{E6E3F728-B4A5-45B6-A650-175AC91556E4}" presName="rootText" presStyleLbl="node3" presStyleIdx="1" presStyleCnt="8" custScaleX="98882" custScaleY="68302">
        <dgm:presLayoutVars>
          <dgm:chPref val="3"/>
        </dgm:presLayoutVars>
      </dgm:prSet>
      <dgm:spPr/>
      <dgm:t>
        <a:bodyPr/>
        <a:lstStyle/>
        <a:p>
          <a:endParaRPr lang="en-US"/>
        </a:p>
      </dgm:t>
    </dgm:pt>
    <dgm:pt modelId="{26F620FE-DDBA-4761-9F10-1C7B2385827B}" type="pres">
      <dgm:prSet presAssocID="{E6E3F728-B4A5-45B6-A650-175AC91556E4}" presName="rootConnector" presStyleLbl="node3" presStyleIdx="1" presStyleCnt="8"/>
      <dgm:spPr/>
      <dgm:t>
        <a:bodyPr/>
        <a:lstStyle/>
        <a:p>
          <a:endParaRPr lang="en-US"/>
        </a:p>
      </dgm:t>
    </dgm:pt>
    <dgm:pt modelId="{39161792-A16A-4F8B-B09E-049CEAA60BC2}" type="pres">
      <dgm:prSet presAssocID="{E6E3F728-B4A5-45B6-A650-175AC91556E4}" presName="hierChild4" presStyleCnt="0"/>
      <dgm:spPr/>
    </dgm:pt>
    <dgm:pt modelId="{D1903239-849B-4603-97D3-F246B1BDC7F0}" type="pres">
      <dgm:prSet presAssocID="{E6E3F728-B4A5-45B6-A650-175AC91556E4}" presName="hierChild5" presStyleCnt="0"/>
      <dgm:spPr/>
    </dgm:pt>
    <dgm:pt modelId="{D28DB704-FB32-4F12-95CB-7F380D2370F5}" type="pres">
      <dgm:prSet presAssocID="{DC466199-41BD-40C1-B601-40C34900010D}" presName="Name50" presStyleLbl="parChTrans1D3" presStyleIdx="2" presStyleCnt="8"/>
      <dgm:spPr/>
      <dgm:t>
        <a:bodyPr/>
        <a:lstStyle/>
        <a:p>
          <a:endParaRPr lang="en-US"/>
        </a:p>
      </dgm:t>
    </dgm:pt>
    <dgm:pt modelId="{AB5D84C6-E0AF-423E-A05A-D36419BF0D55}" type="pres">
      <dgm:prSet presAssocID="{BB211D07-7C3C-4217-84CC-E190A97EF1E0}" presName="hierRoot2" presStyleCnt="0">
        <dgm:presLayoutVars>
          <dgm:hierBranch val="init"/>
        </dgm:presLayoutVars>
      </dgm:prSet>
      <dgm:spPr/>
    </dgm:pt>
    <dgm:pt modelId="{88FCC891-5461-4639-94D1-4788BFC9B1D8}" type="pres">
      <dgm:prSet presAssocID="{BB211D07-7C3C-4217-84CC-E190A97EF1E0}" presName="rootComposite" presStyleCnt="0"/>
      <dgm:spPr/>
    </dgm:pt>
    <dgm:pt modelId="{B8A8DB92-7EFE-4122-8CE1-068E80694D23}" type="pres">
      <dgm:prSet presAssocID="{BB211D07-7C3C-4217-84CC-E190A97EF1E0}" presName="rootText" presStyleLbl="node3" presStyleIdx="2" presStyleCnt="8" custScaleX="98882" custScaleY="68302">
        <dgm:presLayoutVars>
          <dgm:chPref val="3"/>
        </dgm:presLayoutVars>
      </dgm:prSet>
      <dgm:spPr/>
      <dgm:t>
        <a:bodyPr/>
        <a:lstStyle/>
        <a:p>
          <a:endParaRPr lang="en-US"/>
        </a:p>
      </dgm:t>
    </dgm:pt>
    <dgm:pt modelId="{328CE7C7-6FFC-4A9C-9E47-067FDCC9C4E1}" type="pres">
      <dgm:prSet presAssocID="{BB211D07-7C3C-4217-84CC-E190A97EF1E0}" presName="rootConnector" presStyleLbl="node3" presStyleIdx="2" presStyleCnt="8"/>
      <dgm:spPr/>
      <dgm:t>
        <a:bodyPr/>
        <a:lstStyle/>
        <a:p>
          <a:endParaRPr lang="en-US"/>
        </a:p>
      </dgm:t>
    </dgm:pt>
    <dgm:pt modelId="{A4F095A9-629C-4007-B123-88E8E9A91591}" type="pres">
      <dgm:prSet presAssocID="{BB211D07-7C3C-4217-84CC-E190A97EF1E0}" presName="hierChild4" presStyleCnt="0"/>
      <dgm:spPr/>
    </dgm:pt>
    <dgm:pt modelId="{59979046-613E-48B5-81FF-6EA3395AA81A}" type="pres">
      <dgm:prSet presAssocID="{BB211D07-7C3C-4217-84CC-E190A97EF1E0}" presName="hierChild5" presStyleCnt="0"/>
      <dgm:spPr/>
    </dgm:pt>
    <dgm:pt modelId="{09278255-7016-4461-A1B5-EDEFCD37BB7E}" type="pres">
      <dgm:prSet presAssocID="{35416828-0D11-404A-A140-FF3670B33128}" presName="hierChild5" presStyleCnt="0"/>
      <dgm:spPr/>
    </dgm:pt>
    <dgm:pt modelId="{0243A194-5C27-49C2-B770-CF19FD6FB5FB}" type="pres">
      <dgm:prSet presAssocID="{9A713FDD-1BFA-4481-B169-1F03DD10B742}" presName="Name35" presStyleLbl="parChTrans1D2" presStyleIdx="1" presStyleCnt="3"/>
      <dgm:spPr/>
      <dgm:t>
        <a:bodyPr/>
        <a:lstStyle/>
        <a:p>
          <a:endParaRPr lang="en-US"/>
        </a:p>
      </dgm:t>
    </dgm:pt>
    <dgm:pt modelId="{9F1A75DC-71F0-4E11-B20C-4362B5CB21F5}" type="pres">
      <dgm:prSet presAssocID="{39760833-6085-470E-BB41-ADB6EEDFA322}" presName="hierRoot2" presStyleCnt="0">
        <dgm:presLayoutVars>
          <dgm:hierBranch val="init"/>
        </dgm:presLayoutVars>
      </dgm:prSet>
      <dgm:spPr/>
    </dgm:pt>
    <dgm:pt modelId="{6233520F-46A0-4FD2-9EF7-6967F88F9785}" type="pres">
      <dgm:prSet presAssocID="{39760833-6085-470E-BB41-ADB6EEDFA322}" presName="rootComposite" presStyleCnt="0"/>
      <dgm:spPr/>
    </dgm:pt>
    <dgm:pt modelId="{630438F0-406A-4B31-AC6A-EB25CDF86F33}" type="pres">
      <dgm:prSet presAssocID="{39760833-6085-470E-BB41-ADB6EEDFA322}" presName="rootText" presStyleLbl="node2" presStyleIdx="1" presStyleCnt="3" custScaleX="101888" custScaleY="68302" custLinFactNeighborX="-1151">
        <dgm:presLayoutVars>
          <dgm:chPref val="3"/>
        </dgm:presLayoutVars>
      </dgm:prSet>
      <dgm:spPr/>
      <dgm:t>
        <a:bodyPr/>
        <a:lstStyle/>
        <a:p>
          <a:endParaRPr lang="en-US"/>
        </a:p>
      </dgm:t>
    </dgm:pt>
    <dgm:pt modelId="{209FC52F-DFD7-4BAF-8CF0-20192FDB8BB2}" type="pres">
      <dgm:prSet presAssocID="{39760833-6085-470E-BB41-ADB6EEDFA322}" presName="rootConnector" presStyleLbl="node2" presStyleIdx="1" presStyleCnt="3"/>
      <dgm:spPr/>
      <dgm:t>
        <a:bodyPr/>
        <a:lstStyle/>
        <a:p>
          <a:endParaRPr lang="en-US"/>
        </a:p>
      </dgm:t>
    </dgm:pt>
    <dgm:pt modelId="{CEDFA68E-92FE-4864-90F8-4D9B84E38FC8}" type="pres">
      <dgm:prSet presAssocID="{39760833-6085-470E-BB41-ADB6EEDFA322}" presName="hierChild4" presStyleCnt="0"/>
      <dgm:spPr/>
    </dgm:pt>
    <dgm:pt modelId="{4742B1C8-70EA-4D5E-B6EF-AB682BA30B6C}" type="pres">
      <dgm:prSet presAssocID="{B192CC7A-7049-429C-836E-EBAB5A024A9B}" presName="Name37" presStyleLbl="parChTrans1D3" presStyleIdx="3" presStyleCnt="8"/>
      <dgm:spPr/>
      <dgm:t>
        <a:bodyPr/>
        <a:lstStyle/>
        <a:p>
          <a:endParaRPr lang="en-US"/>
        </a:p>
      </dgm:t>
    </dgm:pt>
    <dgm:pt modelId="{2BEC6A3B-F035-425E-80EE-210B297B8E57}" type="pres">
      <dgm:prSet presAssocID="{1CB95017-3A34-4C64-9DFC-13EE6E5BFA5E}" presName="hierRoot2" presStyleCnt="0">
        <dgm:presLayoutVars>
          <dgm:hierBranch val="l"/>
        </dgm:presLayoutVars>
      </dgm:prSet>
      <dgm:spPr/>
    </dgm:pt>
    <dgm:pt modelId="{15034652-8FCC-4505-8ACA-00BE47BB3664}" type="pres">
      <dgm:prSet presAssocID="{1CB95017-3A34-4C64-9DFC-13EE6E5BFA5E}" presName="rootComposite" presStyleCnt="0"/>
      <dgm:spPr/>
    </dgm:pt>
    <dgm:pt modelId="{C15D3A44-60F5-45E5-8784-361FCA1AA22D}" type="pres">
      <dgm:prSet presAssocID="{1CB95017-3A34-4C64-9DFC-13EE6E5BFA5E}" presName="rootText" presStyleLbl="node3" presStyleIdx="3" presStyleCnt="8" custScaleX="98882" custScaleY="68302">
        <dgm:presLayoutVars>
          <dgm:chPref val="3"/>
        </dgm:presLayoutVars>
      </dgm:prSet>
      <dgm:spPr/>
      <dgm:t>
        <a:bodyPr/>
        <a:lstStyle/>
        <a:p>
          <a:endParaRPr lang="en-US"/>
        </a:p>
      </dgm:t>
    </dgm:pt>
    <dgm:pt modelId="{796D95D3-8A3A-4E91-8D87-D861A6F07977}" type="pres">
      <dgm:prSet presAssocID="{1CB95017-3A34-4C64-9DFC-13EE6E5BFA5E}" presName="rootConnector" presStyleLbl="node3" presStyleIdx="3" presStyleCnt="8"/>
      <dgm:spPr/>
      <dgm:t>
        <a:bodyPr/>
        <a:lstStyle/>
        <a:p>
          <a:endParaRPr lang="en-US"/>
        </a:p>
      </dgm:t>
    </dgm:pt>
    <dgm:pt modelId="{0A3189CC-DF8B-43BF-A0F0-4A232F5E0425}" type="pres">
      <dgm:prSet presAssocID="{1CB95017-3A34-4C64-9DFC-13EE6E5BFA5E}" presName="hierChild4" presStyleCnt="0"/>
      <dgm:spPr/>
    </dgm:pt>
    <dgm:pt modelId="{F1D835C4-2D69-4BA0-A30D-A94B78FE330F}" type="pres">
      <dgm:prSet presAssocID="{8AC8E7FD-AE29-49F9-B967-BB08AE92DCB4}" presName="Name50" presStyleLbl="parChTrans1D4" presStyleIdx="0" presStyleCnt="6"/>
      <dgm:spPr/>
      <dgm:t>
        <a:bodyPr/>
        <a:lstStyle/>
        <a:p>
          <a:endParaRPr lang="en-US"/>
        </a:p>
      </dgm:t>
    </dgm:pt>
    <dgm:pt modelId="{F70B1D46-379F-4FA7-98D4-F5A018473938}" type="pres">
      <dgm:prSet presAssocID="{87321C73-AECD-4F7C-8A75-69D1416C5189}" presName="hierRoot2" presStyleCnt="0">
        <dgm:presLayoutVars>
          <dgm:hierBranch val="init"/>
        </dgm:presLayoutVars>
      </dgm:prSet>
      <dgm:spPr/>
    </dgm:pt>
    <dgm:pt modelId="{AF64E217-61F4-4FAE-B090-5891A2A22F5B}" type="pres">
      <dgm:prSet presAssocID="{87321C73-AECD-4F7C-8A75-69D1416C5189}" presName="rootComposite" presStyleCnt="0"/>
      <dgm:spPr/>
    </dgm:pt>
    <dgm:pt modelId="{C7BDAFFA-400B-42F8-9157-FC9B115152DB}" type="pres">
      <dgm:prSet presAssocID="{87321C73-AECD-4F7C-8A75-69D1416C5189}" presName="rootText" presStyleLbl="node4" presStyleIdx="0" presStyleCnt="6" custScaleX="69229" custScaleY="68302">
        <dgm:presLayoutVars>
          <dgm:chPref val="3"/>
        </dgm:presLayoutVars>
      </dgm:prSet>
      <dgm:spPr/>
      <dgm:t>
        <a:bodyPr/>
        <a:lstStyle/>
        <a:p>
          <a:endParaRPr lang="en-US"/>
        </a:p>
      </dgm:t>
    </dgm:pt>
    <dgm:pt modelId="{58326792-D5C6-4510-B575-301E6FA4071C}" type="pres">
      <dgm:prSet presAssocID="{87321C73-AECD-4F7C-8A75-69D1416C5189}" presName="rootConnector" presStyleLbl="node4" presStyleIdx="0" presStyleCnt="6"/>
      <dgm:spPr/>
      <dgm:t>
        <a:bodyPr/>
        <a:lstStyle/>
        <a:p>
          <a:endParaRPr lang="en-US"/>
        </a:p>
      </dgm:t>
    </dgm:pt>
    <dgm:pt modelId="{5E528CF5-7017-4102-88F2-D0D363DAC2E6}" type="pres">
      <dgm:prSet presAssocID="{87321C73-AECD-4F7C-8A75-69D1416C5189}" presName="hierChild4" presStyleCnt="0"/>
      <dgm:spPr/>
    </dgm:pt>
    <dgm:pt modelId="{EBD64A9E-CBED-4BFB-BFBB-7E9D60FD13F3}" type="pres">
      <dgm:prSet presAssocID="{87321C73-AECD-4F7C-8A75-69D1416C5189}" presName="hierChild5" presStyleCnt="0"/>
      <dgm:spPr/>
    </dgm:pt>
    <dgm:pt modelId="{5F9BF619-F24E-4A7B-80DF-7A433772D380}" type="pres">
      <dgm:prSet presAssocID="{D42F809C-8B4B-4999-AF16-176B260133D4}" presName="Name50" presStyleLbl="parChTrans1D4" presStyleIdx="1" presStyleCnt="6"/>
      <dgm:spPr/>
      <dgm:t>
        <a:bodyPr/>
        <a:lstStyle/>
        <a:p>
          <a:endParaRPr lang="en-US"/>
        </a:p>
      </dgm:t>
    </dgm:pt>
    <dgm:pt modelId="{D0D9EF97-0A68-4236-9F44-42C6529A3BCF}" type="pres">
      <dgm:prSet presAssocID="{ED789E4B-590A-4CCE-BF1F-8498ED9FA6D5}" presName="hierRoot2" presStyleCnt="0">
        <dgm:presLayoutVars>
          <dgm:hierBranch val="init"/>
        </dgm:presLayoutVars>
      </dgm:prSet>
      <dgm:spPr/>
    </dgm:pt>
    <dgm:pt modelId="{D40A94D8-6197-4C23-977F-43DE172A21CF}" type="pres">
      <dgm:prSet presAssocID="{ED789E4B-590A-4CCE-BF1F-8498ED9FA6D5}" presName="rootComposite" presStyleCnt="0"/>
      <dgm:spPr/>
    </dgm:pt>
    <dgm:pt modelId="{096835B5-0B2C-4B58-80D4-14A4B221369C}" type="pres">
      <dgm:prSet presAssocID="{ED789E4B-590A-4CCE-BF1F-8498ED9FA6D5}" presName="rootText" presStyleLbl="node4" presStyleIdx="1" presStyleCnt="6" custScaleX="69229" custScaleY="68302">
        <dgm:presLayoutVars>
          <dgm:chPref val="3"/>
        </dgm:presLayoutVars>
      </dgm:prSet>
      <dgm:spPr/>
      <dgm:t>
        <a:bodyPr/>
        <a:lstStyle/>
        <a:p>
          <a:endParaRPr lang="en-US"/>
        </a:p>
      </dgm:t>
    </dgm:pt>
    <dgm:pt modelId="{790E5124-6962-4338-9388-FDEC43C60DA6}" type="pres">
      <dgm:prSet presAssocID="{ED789E4B-590A-4CCE-BF1F-8498ED9FA6D5}" presName="rootConnector" presStyleLbl="node4" presStyleIdx="1" presStyleCnt="6"/>
      <dgm:spPr/>
      <dgm:t>
        <a:bodyPr/>
        <a:lstStyle/>
        <a:p>
          <a:endParaRPr lang="en-US"/>
        </a:p>
      </dgm:t>
    </dgm:pt>
    <dgm:pt modelId="{05135EBD-ED85-439D-8C37-FA17C81BCE1B}" type="pres">
      <dgm:prSet presAssocID="{ED789E4B-590A-4CCE-BF1F-8498ED9FA6D5}" presName="hierChild4" presStyleCnt="0"/>
      <dgm:spPr/>
    </dgm:pt>
    <dgm:pt modelId="{32369B71-A1E8-426E-B388-9C8F3775C2D0}" type="pres">
      <dgm:prSet presAssocID="{ED789E4B-590A-4CCE-BF1F-8498ED9FA6D5}" presName="hierChild5" presStyleCnt="0"/>
      <dgm:spPr/>
    </dgm:pt>
    <dgm:pt modelId="{DE4C9994-25B3-4991-AA2D-E7573D279F5D}" type="pres">
      <dgm:prSet presAssocID="{2234ABB7-AB86-40F5-B69C-4F6CDE4AB14F}" presName="Name50" presStyleLbl="parChTrans1D4" presStyleIdx="2" presStyleCnt="6"/>
      <dgm:spPr/>
      <dgm:t>
        <a:bodyPr/>
        <a:lstStyle/>
        <a:p>
          <a:endParaRPr lang="en-US"/>
        </a:p>
      </dgm:t>
    </dgm:pt>
    <dgm:pt modelId="{AD5BFE61-482B-4046-9553-B36E510E865D}" type="pres">
      <dgm:prSet presAssocID="{FA9CE878-DD61-4DAC-9C39-8ECCA8DCC804}" presName="hierRoot2" presStyleCnt="0">
        <dgm:presLayoutVars>
          <dgm:hierBranch val="init"/>
        </dgm:presLayoutVars>
      </dgm:prSet>
      <dgm:spPr/>
    </dgm:pt>
    <dgm:pt modelId="{180EE0F8-2C99-4F4F-91C0-EEDD93344346}" type="pres">
      <dgm:prSet presAssocID="{FA9CE878-DD61-4DAC-9C39-8ECCA8DCC804}" presName="rootComposite" presStyleCnt="0"/>
      <dgm:spPr/>
    </dgm:pt>
    <dgm:pt modelId="{0A657052-F38D-4860-A255-F4F7C9149548}" type="pres">
      <dgm:prSet presAssocID="{FA9CE878-DD61-4DAC-9C39-8ECCA8DCC804}" presName="rootText" presStyleLbl="node4" presStyleIdx="2" presStyleCnt="6" custScaleX="69229" custScaleY="68302">
        <dgm:presLayoutVars>
          <dgm:chPref val="3"/>
        </dgm:presLayoutVars>
      </dgm:prSet>
      <dgm:spPr/>
      <dgm:t>
        <a:bodyPr/>
        <a:lstStyle/>
        <a:p>
          <a:endParaRPr lang="en-US"/>
        </a:p>
      </dgm:t>
    </dgm:pt>
    <dgm:pt modelId="{70DB30C3-1B25-4A8A-A782-85A06F865A2D}" type="pres">
      <dgm:prSet presAssocID="{FA9CE878-DD61-4DAC-9C39-8ECCA8DCC804}" presName="rootConnector" presStyleLbl="node4" presStyleIdx="2" presStyleCnt="6"/>
      <dgm:spPr/>
      <dgm:t>
        <a:bodyPr/>
        <a:lstStyle/>
        <a:p>
          <a:endParaRPr lang="en-US"/>
        </a:p>
      </dgm:t>
    </dgm:pt>
    <dgm:pt modelId="{F5AC01B1-B544-474A-8D3F-3086AC8A721F}" type="pres">
      <dgm:prSet presAssocID="{FA9CE878-DD61-4DAC-9C39-8ECCA8DCC804}" presName="hierChild4" presStyleCnt="0"/>
      <dgm:spPr/>
    </dgm:pt>
    <dgm:pt modelId="{FCC2B44C-88FA-4C32-A511-9995BF36F7BD}" type="pres">
      <dgm:prSet presAssocID="{FA9CE878-DD61-4DAC-9C39-8ECCA8DCC804}" presName="hierChild5" presStyleCnt="0"/>
      <dgm:spPr/>
    </dgm:pt>
    <dgm:pt modelId="{532135A3-5F9B-420E-809A-202BADB7FC7C}" type="pres">
      <dgm:prSet presAssocID="{1CB95017-3A34-4C64-9DFC-13EE6E5BFA5E}" presName="hierChild5" presStyleCnt="0"/>
      <dgm:spPr/>
    </dgm:pt>
    <dgm:pt modelId="{7CB09B4A-5193-4A1C-A594-9A74368BAC14}" type="pres">
      <dgm:prSet presAssocID="{CCBB36D2-8E3A-4A56-AF71-E60403AC86F1}" presName="Name37" presStyleLbl="parChTrans1D3" presStyleIdx="4" presStyleCnt="8"/>
      <dgm:spPr/>
      <dgm:t>
        <a:bodyPr/>
        <a:lstStyle/>
        <a:p>
          <a:endParaRPr lang="en-US"/>
        </a:p>
      </dgm:t>
    </dgm:pt>
    <dgm:pt modelId="{38BC47E9-1E91-4BB9-9EAA-C48F484E081B}" type="pres">
      <dgm:prSet presAssocID="{C8DE441D-6488-4C44-9CF8-E2B9B012CAE6}" presName="hierRoot2" presStyleCnt="0">
        <dgm:presLayoutVars>
          <dgm:hierBranch val="init"/>
        </dgm:presLayoutVars>
      </dgm:prSet>
      <dgm:spPr/>
    </dgm:pt>
    <dgm:pt modelId="{6A90E2EE-3A85-4244-9D83-09B7C5704F9E}" type="pres">
      <dgm:prSet presAssocID="{C8DE441D-6488-4C44-9CF8-E2B9B012CAE6}" presName="rootComposite" presStyleCnt="0"/>
      <dgm:spPr/>
    </dgm:pt>
    <dgm:pt modelId="{7191F973-15FB-4E09-88B3-E17BA334F3C2}" type="pres">
      <dgm:prSet presAssocID="{C8DE441D-6488-4C44-9CF8-E2B9B012CAE6}" presName="rootText" presStyleLbl="node3" presStyleIdx="4" presStyleCnt="8" custScaleX="98882" custScaleY="68302">
        <dgm:presLayoutVars>
          <dgm:chPref val="3"/>
        </dgm:presLayoutVars>
      </dgm:prSet>
      <dgm:spPr/>
      <dgm:t>
        <a:bodyPr/>
        <a:lstStyle/>
        <a:p>
          <a:endParaRPr lang="en-US"/>
        </a:p>
      </dgm:t>
    </dgm:pt>
    <dgm:pt modelId="{F145880A-E01B-4A7D-B698-5331BF3A7C6A}" type="pres">
      <dgm:prSet presAssocID="{C8DE441D-6488-4C44-9CF8-E2B9B012CAE6}" presName="rootConnector" presStyleLbl="node3" presStyleIdx="4" presStyleCnt="8"/>
      <dgm:spPr/>
      <dgm:t>
        <a:bodyPr/>
        <a:lstStyle/>
        <a:p>
          <a:endParaRPr lang="en-US"/>
        </a:p>
      </dgm:t>
    </dgm:pt>
    <dgm:pt modelId="{6BADA754-B9F6-40C3-93E1-D146954FE4F2}" type="pres">
      <dgm:prSet presAssocID="{C8DE441D-6488-4C44-9CF8-E2B9B012CAE6}" presName="hierChild4" presStyleCnt="0"/>
      <dgm:spPr/>
    </dgm:pt>
    <dgm:pt modelId="{87EA26DF-C032-4CAD-91B9-D9405B3A947F}" type="pres">
      <dgm:prSet presAssocID="{747F1D30-A88A-4D06-B51A-6A2622C8F073}" presName="Name37" presStyleLbl="parChTrans1D4" presStyleIdx="3" presStyleCnt="6"/>
      <dgm:spPr/>
      <dgm:t>
        <a:bodyPr/>
        <a:lstStyle/>
        <a:p>
          <a:endParaRPr lang="en-US"/>
        </a:p>
      </dgm:t>
    </dgm:pt>
    <dgm:pt modelId="{D2126572-C768-46F1-B4AE-EEB8B0F967F4}" type="pres">
      <dgm:prSet presAssocID="{612D3606-9945-4523-986B-500F6A738081}" presName="hierRoot2" presStyleCnt="0">
        <dgm:presLayoutVars>
          <dgm:hierBranch val="init"/>
        </dgm:presLayoutVars>
      </dgm:prSet>
      <dgm:spPr/>
    </dgm:pt>
    <dgm:pt modelId="{E532A4E7-A14B-40F9-9DF9-43FE6E075A58}" type="pres">
      <dgm:prSet presAssocID="{612D3606-9945-4523-986B-500F6A738081}" presName="rootComposite" presStyleCnt="0"/>
      <dgm:spPr/>
    </dgm:pt>
    <dgm:pt modelId="{2771C265-9FA8-4A5A-AFBA-22A2090FEF22}" type="pres">
      <dgm:prSet presAssocID="{612D3606-9945-4523-986B-500F6A738081}" presName="rootText" presStyleLbl="node4" presStyleIdx="3" presStyleCnt="6" custScaleX="69229" custScaleY="68302">
        <dgm:presLayoutVars>
          <dgm:chPref val="3"/>
        </dgm:presLayoutVars>
      </dgm:prSet>
      <dgm:spPr/>
      <dgm:t>
        <a:bodyPr/>
        <a:lstStyle/>
        <a:p>
          <a:endParaRPr lang="en-US"/>
        </a:p>
      </dgm:t>
    </dgm:pt>
    <dgm:pt modelId="{31AE5359-C0E2-493C-BC67-AAAC347A306B}" type="pres">
      <dgm:prSet presAssocID="{612D3606-9945-4523-986B-500F6A738081}" presName="rootConnector" presStyleLbl="node4" presStyleIdx="3" presStyleCnt="6"/>
      <dgm:spPr/>
      <dgm:t>
        <a:bodyPr/>
        <a:lstStyle/>
        <a:p>
          <a:endParaRPr lang="en-US"/>
        </a:p>
      </dgm:t>
    </dgm:pt>
    <dgm:pt modelId="{76F926CF-ED9B-4478-B4FC-56095BDF6E31}" type="pres">
      <dgm:prSet presAssocID="{612D3606-9945-4523-986B-500F6A738081}" presName="hierChild4" presStyleCnt="0"/>
      <dgm:spPr/>
    </dgm:pt>
    <dgm:pt modelId="{43CFC275-174D-4BE6-9F9B-9779D8CB2488}" type="pres">
      <dgm:prSet presAssocID="{612D3606-9945-4523-986B-500F6A738081}" presName="hierChild5" presStyleCnt="0"/>
      <dgm:spPr/>
    </dgm:pt>
    <dgm:pt modelId="{0E32D137-502E-4C6C-84A9-69884CC9486D}" type="pres">
      <dgm:prSet presAssocID="{81EEC47F-0709-4F57-94A0-03782BD3C6D5}" presName="Name37" presStyleLbl="parChTrans1D4" presStyleIdx="4" presStyleCnt="6"/>
      <dgm:spPr/>
      <dgm:t>
        <a:bodyPr/>
        <a:lstStyle/>
        <a:p>
          <a:endParaRPr lang="en-US"/>
        </a:p>
      </dgm:t>
    </dgm:pt>
    <dgm:pt modelId="{F9737A18-B94C-4909-9196-3037A1B5DC64}" type="pres">
      <dgm:prSet presAssocID="{5C977D1E-B87A-41EF-B6F6-16612F987227}" presName="hierRoot2" presStyleCnt="0">
        <dgm:presLayoutVars>
          <dgm:hierBranch val="init"/>
        </dgm:presLayoutVars>
      </dgm:prSet>
      <dgm:spPr/>
    </dgm:pt>
    <dgm:pt modelId="{0691892B-67EF-4362-BBF4-90B42B124919}" type="pres">
      <dgm:prSet presAssocID="{5C977D1E-B87A-41EF-B6F6-16612F987227}" presName="rootComposite" presStyleCnt="0"/>
      <dgm:spPr/>
    </dgm:pt>
    <dgm:pt modelId="{A3F3F14E-B34A-4385-8E1E-68B49EE7F6B8}" type="pres">
      <dgm:prSet presAssocID="{5C977D1E-B87A-41EF-B6F6-16612F987227}" presName="rootText" presStyleLbl="node4" presStyleIdx="4" presStyleCnt="6" custScaleX="69229" custScaleY="68302">
        <dgm:presLayoutVars>
          <dgm:chPref val="3"/>
        </dgm:presLayoutVars>
      </dgm:prSet>
      <dgm:spPr/>
      <dgm:t>
        <a:bodyPr/>
        <a:lstStyle/>
        <a:p>
          <a:endParaRPr lang="en-US"/>
        </a:p>
      </dgm:t>
    </dgm:pt>
    <dgm:pt modelId="{76ACDF3D-3DB8-454E-9C5A-4FE45594DDB6}" type="pres">
      <dgm:prSet presAssocID="{5C977D1E-B87A-41EF-B6F6-16612F987227}" presName="rootConnector" presStyleLbl="node4" presStyleIdx="4" presStyleCnt="6"/>
      <dgm:spPr/>
      <dgm:t>
        <a:bodyPr/>
        <a:lstStyle/>
        <a:p>
          <a:endParaRPr lang="en-US"/>
        </a:p>
      </dgm:t>
    </dgm:pt>
    <dgm:pt modelId="{C48D30B0-EF9F-4679-912E-ED695C197EF3}" type="pres">
      <dgm:prSet presAssocID="{5C977D1E-B87A-41EF-B6F6-16612F987227}" presName="hierChild4" presStyleCnt="0"/>
      <dgm:spPr/>
    </dgm:pt>
    <dgm:pt modelId="{7F79A273-8EB4-4BB7-93EC-7D04BD551AB9}" type="pres">
      <dgm:prSet presAssocID="{5C977D1E-B87A-41EF-B6F6-16612F987227}" presName="hierChild5" presStyleCnt="0"/>
      <dgm:spPr/>
    </dgm:pt>
    <dgm:pt modelId="{D34BAB3D-78F9-4F28-9D41-56DDD7159AA1}" type="pres">
      <dgm:prSet presAssocID="{952A4BDC-40F9-4AC9-94C5-48756545C92C}" presName="Name37" presStyleLbl="parChTrans1D4" presStyleIdx="5" presStyleCnt="6"/>
      <dgm:spPr/>
      <dgm:t>
        <a:bodyPr/>
        <a:lstStyle/>
        <a:p>
          <a:endParaRPr lang="en-US"/>
        </a:p>
      </dgm:t>
    </dgm:pt>
    <dgm:pt modelId="{B2C15B43-1DBB-4123-BD40-134B58DA0BEA}" type="pres">
      <dgm:prSet presAssocID="{C713D01A-8295-4CDD-B123-901358A99502}" presName="hierRoot2" presStyleCnt="0">
        <dgm:presLayoutVars>
          <dgm:hierBranch val="init"/>
        </dgm:presLayoutVars>
      </dgm:prSet>
      <dgm:spPr/>
    </dgm:pt>
    <dgm:pt modelId="{0B516610-21D1-4350-8BDE-A919C6048BE4}" type="pres">
      <dgm:prSet presAssocID="{C713D01A-8295-4CDD-B123-901358A99502}" presName="rootComposite" presStyleCnt="0"/>
      <dgm:spPr/>
    </dgm:pt>
    <dgm:pt modelId="{0AEBFE93-5725-4B4C-AFFE-70AE5092297E}" type="pres">
      <dgm:prSet presAssocID="{C713D01A-8295-4CDD-B123-901358A99502}" presName="rootText" presStyleLbl="node4" presStyleIdx="5" presStyleCnt="6" custScaleX="69229" custScaleY="68302">
        <dgm:presLayoutVars>
          <dgm:chPref val="3"/>
        </dgm:presLayoutVars>
      </dgm:prSet>
      <dgm:spPr/>
      <dgm:t>
        <a:bodyPr/>
        <a:lstStyle/>
        <a:p>
          <a:endParaRPr lang="en-US"/>
        </a:p>
      </dgm:t>
    </dgm:pt>
    <dgm:pt modelId="{A660F0ED-BEF2-447D-B831-37982EEFDD6B}" type="pres">
      <dgm:prSet presAssocID="{C713D01A-8295-4CDD-B123-901358A99502}" presName="rootConnector" presStyleLbl="node4" presStyleIdx="5" presStyleCnt="6"/>
      <dgm:spPr/>
      <dgm:t>
        <a:bodyPr/>
        <a:lstStyle/>
        <a:p>
          <a:endParaRPr lang="en-US"/>
        </a:p>
      </dgm:t>
    </dgm:pt>
    <dgm:pt modelId="{A088991E-9F74-4140-BF6D-D6111D473A5C}" type="pres">
      <dgm:prSet presAssocID="{C713D01A-8295-4CDD-B123-901358A99502}" presName="hierChild4" presStyleCnt="0"/>
      <dgm:spPr/>
    </dgm:pt>
    <dgm:pt modelId="{CFD69B25-1E91-4D95-A21D-FD7D1EBE1F5A}" type="pres">
      <dgm:prSet presAssocID="{C713D01A-8295-4CDD-B123-901358A99502}" presName="hierChild5" presStyleCnt="0"/>
      <dgm:spPr/>
    </dgm:pt>
    <dgm:pt modelId="{AA51EE78-107F-4C2A-872B-6A986649CFC2}" type="pres">
      <dgm:prSet presAssocID="{C8DE441D-6488-4C44-9CF8-E2B9B012CAE6}" presName="hierChild5" presStyleCnt="0"/>
      <dgm:spPr/>
    </dgm:pt>
    <dgm:pt modelId="{BF2AECB7-DD29-4193-8ECD-E0B0604E3ED0}" type="pres">
      <dgm:prSet presAssocID="{39760833-6085-470E-BB41-ADB6EEDFA322}" presName="hierChild5" presStyleCnt="0"/>
      <dgm:spPr/>
    </dgm:pt>
    <dgm:pt modelId="{80AA81EF-B1B5-48AB-9814-DDB5762264C2}" type="pres">
      <dgm:prSet presAssocID="{C031D41F-5539-45AD-AB1B-C040021571E4}" presName="Name35" presStyleLbl="parChTrans1D2" presStyleIdx="2" presStyleCnt="3"/>
      <dgm:spPr/>
      <dgm:t>
        <a:bodyPr/>
        <a:lstStyle/>
        <a:p>
          <a:endParaRPr lang="en-US"/>
        </a:p>
      </dgm:t>
    </dgm:pt>
    <dgm:pt modelId="{79719DE7-9E9A-4B2E-B04A-710B6159310D}" type="pres">
      <dgm:prSet presAssocID="{1AAED3C0-EFDB-456E-AF32-282AB1825129}" presName="hierRoot2" presStyleCnt="0">
        <dgm:presLayoutVars>
          <dgm:hierBranch val="init"/>
        </dgm:presLayoutVars>
      </dgm:prSet>
      <dgm:spPr/>
    </dgm:pt>
    <dgm:pt modelId="{B86504BA-58D8-48C9-9C57-69B79A20DA9A}" type="pres">
      <dgm:prSet presAssocID="{1AAED3C0-EFDB-456E-AF32-282AB1825129}" presName="rootComposite" presStyleCnt="0"/>
      <dgm:spPr/>
    </dgm:pt>
    <dgm:pt modelId="{B5BFD726-2DB7-464B-A203-256B6AD1FFD9}" type="pres">
      <dgm:prSet presAssocID="{1AAED3C0-EFDB-456E-AF32-282AB1825129}" presName="rootText" presStyleLbl="node2" presStyleIdx="2" presStyleCnt="3" custScaleX="101888" custScaleY="68302">
        <dgm:presLayoutVars>
          <dgm:chPref val="3"/>
        </dgm:presLayoutVars>
      </dgm:prSet>
      <dgm:spPr/>
      <dgm:t>
        <a:bodyPr/>
        <a:lstStyle/>
        <a:p>
          <a:endParaRPr lang="en-US"/>
        </a:p>
      </dgm:t>
    </dgm:pt>
    <dgm:pt modelId="{FC30BE07-A848-45ED-8DA6-1A4ABCA3AA70}" type="pres">
      <dgm:prSet presAssocID="{1AAED3C0-EFDB-456E-AF32-282AB1825129}" presName="rootConnector" presStyleLbl="node2" presStyleIdx="2" presStyleCnt="3"/>
      <dgm:spPr/>
      <dgm:t>
        <a:bodyPr/>
        <a:lstStyle/>
        <a:p>
          <a:endParaRPr lang="en-US"/>
        </a:p>
      </dgm:t>
    </dgm:pt>
    <dgm:pt modelId="{129AF238-D869-4CA4-97D0-4D313EA9BEE4}" type="pres">
      <dgm:prSet presAssocID="{1AAED3C0-EFDB-456E-AF32-282AB1825129}" presName="hierChild4" presStyleCnt="0"/>
      <dgm:spPr/>
    </dgm:pt>
    <dgm:pt modelId="{459D7E10-AC6C-45E6-BA2D-A4125B5E78BC}" type="pres">
      <dgm:prSet presAssocID="{2C085C8F-1384-4F4B-B1E1-26220E3191AF}" presName="Name37" presStyleLbl="parChTrans1D3" presStyleIdx="5" presStyleCnt="8"/>
      <dgm:spPr/>
      <dgm:t>
        <a:bodyPr/>
        <a:lstStyle/>
        <a:p>
          <a:endParaRPr lang="en-US"/>
        </a:p>
      </dgm:t>
    </dgm:pt>
    <dgm:pt modelId="{A96B2708-5BDE-42CD-9177-1A49F215D1B6}" type="pres">
      <dgm:prSet presAssocID="{54062054-383C-49D8-8F69-68E209524EEA}" presName="hierRoot2" presStyleCnt="0">
        <dgm:presLayoutVars>
          <dgm:hierBranch val="init"/>
        </dgm:presLayoutVars>
      </dgm:prSet>
      <dgm:spPr/>
    </dgm:pt>
    <dgm:pt modelId="{6CC6FBD5-4E9A-47CC-9528-A880ABA03F12}" type="pres">
      <dgm:prSet presAssocID="{54062054-383C-49D8-8F69-68E209524EEA}" presName="rootComposite" presStyleCnt="0"/>
      <dgm:spPr/>
    </dgm:pt>
    <dgm:pt modelId="{219C0FD0-44A8-4264-94D8-4348D2C6B2DA}" type="pres">
      <dgm:prSet presAssocID="{54062054-383C-49D8-8F69-68E209524EEA}" presName="rootText" presStyleLbl="node3" presStyleIdx="5" presStyleCnt="8" custScaleX="98882" custScaleY="68302">
        <dgm:presLayoutVars>
          <dgm:chPref val="3"/>
        </dgm:presLayoutVars>
      </dgm:prSet>
      <dgm:spPr/>
      <dgm:t>
        <a:bodyPr/>
        <a:lstStyle/>
        <a:p>
          <a:endParaRPr lang="en-US"/>
        </a:p>
      </dgm:t>
    </dgm:pt>
    <dgm:pt modelId="{7B84DC37-9F81-441A-AB5D-3DAE90D8982B}" type="pres">
      <dgm:prSet presAssocID="{54062054-383C-49D8-8F69-68E209524EEA}" presName="rootConnector" presStyleLbl="node3" presStyleIdx="5" presStyleCnt="8"/>
      <dgm:spPr/>
      <dgm:t>
        <a:bodyPr/>
        <a:lstStyle/>
        <a:p>
          <a:endParaRPr lang="en-US"/>
        </a:p>
      </dgm:t>
    </dgm:pt>
    <dgm:pt modelId="{1552F69C-79FE-4975-8DDD-33D17249B476}" type="pres">
      <dgm:prSet presAssocID="{54062054-383C-49D8-8F69-68E209524EEA}" presName="hierChild4" presStyleCnt="0"/>
      <dgm:spPr/>
    </dgm:pt>
    <dgm:pt modelId="{50502060-07F3-416F-8A20-A0F4E518D362}" type="pres">
      <dgm:prSet presAssocID="{54062054-383C-49D8-8F69-68E209524EEA}" presName="hierChild5" presStyleCnt="0"/>
      <dgm:spPr/>
    </dgm:pt>
    <dgm:pt modelId="{5A490D8A-21C4-40B1-BA2B-D6C5960D073C}" type="pres">
      <dgm:prSet presAssocID="{4AAA4313-ACB5-4ACC-9B91-8976F1495CEF}" presName="Name37" presStyleLbl="parChTrans1D3" presStyleIdx="6" presStyleCnt="8"/>
      <dgm:spPr/>
      <dgm:t>
        <a:bodyPr/>
        <a:lstStyle/>
        <a:p>
          <a:endParaRPr lang="en-US"/>
        </a:p>
      </dgm:t>
    </dgm:pt>
    <dgm:pt modelId="{4D7F1389-74AB-4B95-B028-9DDD0EB3E4E6}" type="pres">
      <dgm:prSet presAssocID="{6966C280-AB5A-4041-A1ED-B9EDCF5D27CA}" presName="hierRoot2" presStyleCnt="0">
        <dgm:presLayoutVars>
          <dgm:hierBranch val="init"/>
        </dgm:presLayoutVars>
      </dgm:prSet>
      <dgm:spPr/>
    </dgm:pt>
    <dgm:pt modelId="{273D6709-CDEC-4FD8-85A2-3ABB71B2B65B}" type="pres">
      <dgm:prSet presAssocID="{6966C280-AB5A-4041-A1ED-B9EDCF5D27CA}" presName="rootComposite" presStyleCnt="0"/>
      <dgm:spPr/>
    </dgm:pt>
    <dgm:pt modelId="{6855050E-610C-4E54-A020-B5A1D49A15F2}" type="pres">
      <dgm:prSet presAssocID="{6966C280-AB5A-4041-A1ED-B9EDCF5D27CA}" presName="rootText" presStyleLbl="node3" presStyleIdx="6" presStyleCnt="8" custScaleX="98882" custScaleY="68302">
        <dgm:presLayoutVars>
          <dgm:chPref val="3"/>
        </dgm:presLayoutVars>
      </dgm:prSet>
      <dgm:spPr/>
      <dgm:t>
        <a:bodyPr/>
        <a:lstStyle/>
        <a:p>
          <a:endParaRPr lang="en-US"/>
        </a:p>
      </dgm:t>
    </dgm:pt>
    <dgm:pt modelId="{70B28EE4-1819-44E5-AA77-3A97E81C4683}" type="pres">
      <dgm:prSet presAssocID="{6966C280-AB5A-4041-A1ED-B9EDCF5D27CA}" presName="rootConnector" presStyleLbl="node3" presStyleIdx="6" presStyleCnt="8"/>
      <dgm:spPr/>
      <dgm:t>
        <a:bodyPr/>
        <a:lstStyle/>
        <a:p>
          <a:endParaRPr lang="en-US"/>
        </a:p>
      </dgm:t>
    </dgm:pt>
    <dgm:pt modelId="{D99E6B85-77DF-49A1-84BB-F2D80A580CBF}" type="pres">
      <dgm:prSet presAssocID="{6966C280-AB5A-4041-A1ED-B9EDCF5D27CA}" presName="hierChild4" presStyleCnt="0"/>
      <dgm:spPr/>
    </dgm:pt>
    <dgm:pt modelId="{8E278D9B-9C87-4074-9774-5B288355A91C}" type="pres">
      <dgm:prSet presAssocID="{6966C280-AB5A-4041-A1ED-B9EDCF5D27CA}" presName="hierChild5" presStyleCnt="0"/>
      <dgm:spPr/>
    </dgm:pt>
    <dgm:pt modelId="{2F1E91AB-4578-4DB6-AF9A-85BBDC9E7E06}" type="pres">
      <dgm:prSet presAssocID="{61848149-A951-4417-B548-87A3445465F6}" presName="Name37" presStyleLbl="parChTrans1D3" presStyleIdx="7" presStyleCnt="8"/>
      <dgm:spPr/>
      <dgm:t>
        <a:bodyPr/>
        <a:lstStyle/>
        <a:p>
          <a:endParaRPr lang="en-US"/>
        </a:p>
      </dgm:t>
    </dgm:pt>
    <dgm:pt modelId="{9A70807E-E171-4BEC-854D-E4ED9CABE7D2}" type="pres">
      <dgm:prSet presAssocID="{1FD197D6-6338-492A-8C6B-3F050B498E8B}" presName="hierRoot2" presStyleCnt="0">
        <dgm:presLayoutVars>
          <dgm:hierBranch val="init"/>
        </dgm:presLayoutVars>
      </dgm:prSet>
      <dgm:spPr/>
    </dgm:pt>
    <dgm:pt modelId="{82CA2A38-7FB5-4887-A048-0C87B450E560}" type="pres">
      <dgm:prSet presAssocID="{1FD197D6-6338-492A-8C6B-3F050B498E8B}" presName="rootComposite" presStyleCnt="0"/>
      <dgm:spPr/>
    </dgm:pt>
    <dgm:pt modelId="{DDD8AF1D-2BA0-4C72-8F6C-CD8F093853FB}" type="pres">
      <dgm:prSet presAssocID="{1FD197D6-6338-492A-8C6B-3F050B498E8B}" presName="rootText" presStyleLbl="node3" presStyleIdx="7" presStyleCnt="8" custScaleX="98882" custScaleY="68302">
        <dgm:presLayoutVars>
          <dgm:chPref val="3"/>
        </dgm:presLayoutVars>
      </dgm:prSet>
      <dgm:spPr/>
      <dgm:t>
        <a:bodyPr/>
        <a:lstStyle/>
        <a:p>
          <a:endParaRPr lang="en-US"/>
        </a:p>
      </dgm:t>
    </dgm:pt>
    <dgm:pt modelId="{BE4509FB-F47E-4DD3-BF66-C9B71506056A}" type="pres">
      <dgm:prSet presAssocID="{1FD197D6-6338-492A-8C6B-3F050B498E8B}" presName="rootConnector" presStyleLbl="node3" presStyleIdx="7" presStyleCnt="8"/>
      <dgm:spPr/>
      <dgm:t>
        <a:bodyPr/>
        <a:lstStyle/>
        <a:p>
          <a:endParaRPr lang="en-US"/>
        </a:p>
      </dgm:t>
    </dgm:pt>
    <dgm:pt modelId="{812FA59F-E345-43A0-977A-0FB0329EC2B5}" type="pres">
      <dgm:prSet presAssocID="{1FD197D6-6338-492A-8C6B-3F050B498E8B}" presName="hierChild4" presStyleCnt="0"/>
      <dgm:spPr/>
    </dgm:pt>
    <dgm:pt modelId="{1CCBF9B4-3247-4BC4-B78D-98BA37F1E431}" type="pres">
      <dgm:prSet presAssocID="{1FD197D6-6338-492A-8C6B-3F050B498E8B}" presName="hierChild5" presStyleCnt="0"/>
      <dgm:spPr/>
    </dgm:pt>
    <dgm:pt modelId="{941C96B9-FF93-43B3-AF92-6DF63FA28A85}" type="pres">
      <dgm:prSet presAssocID="{1AAED3C0-EFDB-456E-AF32-282AB1825129}" presName="hierChild5" presStyleCnt="0"/>
      <dgm:spPr/>
    </dgm:pt>
    <dgm:pt modelId="{8D817C56-6D53-4343-843D-FC19C69B2C84}" type="pres">
      <dgm:prSet presAssocID="{EF5FA8F8-EBFA-4EA1-8963-848EA17E34CD}" presName="hierChild3" presStyleCnt="0"/>
      <dgm:spPr/>
    </dgm:pt>
  </dgm:ptLst>
  <dgm:cxnLst>
    <dgm:cxn modelId="{A0C1C468-7988-4E79-901D-36E6B5620FAF}" type="presOf" srcId="{952A4BDC-40F9-4AC9-94C5-48756545C92C}" destId="{D34BAB3D-78F9-4F28-9D41-56DDD7159AA1}" srcOrd="0" destOrd="0" presId="urn:microsoft.com/office/officeart/2005/8/layout/orgChart1"/>
    <dgm:cxn modelId="{279F45DC-F508-439B-8095-EB3D7B4FF27A}" type="presOf" srcId="{81EEC47F-0709-4F57-94A0-03782BD3C6D5}" destId="{0E32D137-502E-4C6C-84A9-69884CC9486D}" srcOrd="0" destOrd="0" presId="urn:microsoft.com/office/officeart/2005/8/layout/orgChart1"/>
    <dgm:cxn modelId="{F7FF0156-1887-4F93-AFC8-C795F6210AB5}" type="presOf" srcId="{105A0DB4-FD65-416D-9B5A-C74CEB19A1A7}" destId="{9738F2E9-BF3F-4AE4-9542-9CFE3F056092}" srcOrd="0" destOrd="0" presId="urn:microsoft.com/office/officeart/2005/8/layout/orgChart1"/>
    <dgm:cxn modelId="{106FF65C-8650-4AEA-8927-E75DDE076548}" type="presOf" srcId="{39760833-6085-470E-BB41-ADB6EEDFA322}" destId="{209FC52F-DFD7-4BAF-8CF0-20192FDB8BB2}" srcOrd="1" destOrd="0" presId="urn:microsoft.com/office/officeart/2005/8/layout/orgChart1"/>
    <dgm:cxn modelId="{C97A7E70-83ED-4D04-8982-0A9A03545E8D}" type="presOf" srcId="{C8DE441D-6488-4C44-9CF8-E2B9B012CAE6}" destId="{7191F973-15FB-4E09-88B3-E17BA334F3C2}" srcOrd="0" destOrd="0" presId="urn:microsoft.com/office/officeart/2005/8/layout/orgChart1"/>
    <dgm:cxn modelId="{D9E128C1-1969-4B4D-AE3E-231433305C0B}" type="presOf" srcId="{2C085C8F-1384-4F4B-B1E1-26220E3191AF}" destId="{459D7E10-AC6C-45E6-BA2D-A4125B5E78BC}" srcOrd="0" destOrd="0" presId="urn:microsoft.com/office/officeart/2005/8/layout/orgChart1"/>
    <dgm:cxn modelId="{71123DCA-0936-4512-9EE7-7D7AD80F0E71}" type="presOf" srcId="{612D3606-9945-4523-986B-500F6A738081}" destId="{2771C265-9FA8-4A5A-AFBA-22A2090FEF22}" srcOrd="0" destOrd="0" presId="urn:microsoft.com/office/officeart/2005/8/layout/orgChart1"/>
    <dgm:cxn modelId="{A86A3E79-CF07-4443-80F2-30660DBBF8F4}" type="presOf" srcId="{E7B93C7C-5858-48CD-A242-52CBB63F21FD}" destId="{435B6FB2-0A90-49C4-AE04-7097FD46DFD1}" srcOrd="0" destOrd="0" presId="urn:microsoft.com/office/officeart/2005/8/layout/orgChart1"/>
    <dgm:cxn modelId="{77494F30-BCF1-4474-9C2F-CA0EDA6D8CB5}" srcId="{1AAED3C0-EFDB-456E-AF32-282AB1825129}" destId="{1FD197D6-6338-492A-8C6B-3F050B498E8B}" srcOrd="2" destOrd="0" parTransId="{61848149-A951-4417-B548-87A3445465F6}" sibTransId="{FA0470CD-D1FC-4C23-85F0-D0122BE5ACD5}"/>
    <dgm:cxn modelId="{5335A0BF-7024-4CAA-B766-ECE33CFAB70C}" type="presOf" srcId="{EDD0D803-DABD-4294-98F6-C3016C9B43E1}" destId="{3E02050E-AD50-46EB-9D84-349D96029FC7}" srcOrd="0" destOrd="0" presId="urn:microsoft.com/office/officeart/2005/8/layout/orgChart1"/>
    <dgm:cxn modelId="{00B8AE42-A32A-475F-88DF-E0AD0697F5BA}" type="presOf" srcId="{4AAA4313-ACB5-4ACC-9B91-8976F1495CEF}" destId="{5A490D8A-21C4-40B1-BA2B-D6C5960D073C}" srcOrd="0" destOrd="0" presId="urn:microsoft.com/office/officeart/2005/8/layout/orgChart1"/>
    <dgm:cxn modelId="{6ED2F72B-A7C2-499A-B730-0AE6BE42E42E}" type="presOf" srcId="{1FD197D6-6338-492A-8C6B-3F050B498E8B}" destId="{BE4509FB-F47E-4DD3-BF66-C9B71506056A}" srcOrd="1" destOrd="0" presId="urn:microsoft.com/office/officeart/2005/8/layout/orgChart1"/>
    <dgm:cxn modelId="{940C9E59-EBDA-4D68-8C30-8E359CFE09D3}" type="presOf" srcId="{DC466199-41BD-40C1-B601-40C34900010D}" destId="{D28DB704-FB32-4F12-95CB-7F380D2370F5}" srcOrd="0" destOrd="0" presId="urn:microsoft.com/office/officeart/2005/8/layout/orgChart1"/>
    <dgm:cxn modelId="{9221A74A-9D81-4C4E-AB5A-64920D09ADF0}" type="presOf" srcId="{C8DE441D-6488-4C44-9CF8-E2B9B012CAE6}" destId="{F145880A-E01B-4A7D-B698-5331BF3A7C6A}" srcOrd="1" destOrd="0" presId="urn:microsoft.com/office/officeart/2005/8/layout/orgChart1"/>
    <dgm:cxn modelId="{478261D7-1FCF-4763-A955-9E735539AD27}" type="presOf" srcId="{54062054-383C-49D8-8F69-68E209524EEA}" destId="{219C0FD0-44A8-4264-94D8-4348D2C6B2DA}" srcOrd="0" destOrd="0" presId="urn:microsoft.com/office/officeart/2005/8/layout/orgChart1"/>
    <dgm:cxn modelId="{6B93F1A2-3713-446B-B871-7BD513A4AB7F}" type="presOf" srcId="{BB211D07-7C3C-4217-84CC-E190A97EF1E0}" destId="{B8A8DB92-7EFE-4122-8CE1-068E80694D23}" srcOrd="0" destOrd="0" presId="urn:microsoft.com/office/officeart/2005/8/layout/orgChart1"/>
    <dgm:cxn modelId="{7339A550-8B86-4DEA-AAAB-A59E6FC46A1E}" type="presOf" srcId="{BB211D07-7C3C-4217-84CC-E190A97EF1E0}" destId="{328CE7C7-6FFC-4A9C-9E47-067FDCC9C4E1}" srcOrd="1" destOrd="0" presId="urn:microsoft.com/office/officeart/2005/8/layout/orgChart1"/>
    <dgm:cxn modelId="{482D3D10-6084-48CE-B2C6-F4308AF76054}" srcId="{C8DE441D-6488-4C44-9CF8-E2B9B012CAE6}" destId="{612D3606-9945-4523-986B-500F6A738081}" srcOrd="0" destOrd="0" parTransId="{747F1D30-A88A-4D06-B51A-6A2622C8F073}" sibTransId="{1EC5C743-8D90-4166-A5EE-7EB8F1E03F35}"/>
    <dgm:cxn modelId="{543E4064-8033-4539-A417-61A4C024C5FD}" srcId="{EF5FA8F8-EBFA-4EA1-8963-848EA17E34CD}" destId="{1AAED3C0-EFDB-456E-AF32-282AB1825129}" srcOrd="2" destOrd="0" parTransId="{C031D41F-5539-45AD-AB1B-C040021571E4}" sibTransId="{234A1991-B46C-4FB9-9843-87FC3CD72727}"/>
    <dgm:cxn modelId="{9CBCD6AD-C0A4-4809-B665-8D87FA382D7E}" type="presOf" srcId="{2234ABB7-AB86-40F5-B69C-4F6CDE4AB14F}" destId="{DE4C9994-25B3-4991-AA2D-E7573D279F5D}" srcOrd="0" destOrd="0" presId="urn:microsoft.com/office/officeart/2005/8/layout/orgChart1"/>
    <dgm:cxn modelId="{ECB4EE16-CE21-4780-828D-B34901026BE4}" type="presOf" srcId="{E6E3F728-B4A5-45B6-A650-175AC91556E4}" destId="{26F620FE-DDBA-4761-9F10-1C7B2385827B}" srcOrd="1" destOrd="0" presId="urn:microsoft.com/office/officeart/2005/8/layout/orgChart1"/>
    <dgm:cxn modelId="{2A6BEEE7-5932-4E14-9FC8-5F156922B6A2}" srcId="{39760833-6085-470E-BB41-ADB6EEDFA322}" destId="{1CB95017-3A34-4C64-9DFC-13EE6E5BFA5E}" srcOrd="0" destOrd="0" parTransId="{B192CC7A-7049-429C-836E-EBAB5A024A9B}" sibTransId="{65968FB1-3CA1-4F6E-BC9F-9EABA9F716E5}"/>
    <dgm:cxn modelId="{CBA637CC-0258-4486-A02B-99C0D72A4B1B}" type="presOf" srcId="{35416828-0D11-404A-A140-FF3670B33128}" destId="{20A13801-3640-4954-A5C3-4BE5F97005C0}" srcOrd="0" destOrd="0" presId="urn:microsoft.com/office/officeart/2005/8/layout/orgChart1"/>
    <dgm:cxn modelId="{5CF16ECF-F527-4FF2-AB78-D4861A2FA08A}" srcId="{82C8F391-80E3-4296-BD89-509BF5318CF1}" destId="{EF5FA8F8-EBFA-4EA1-8963-848EA17E34CD}" srcOrd="0" destOrd="0" parTransId="{CA9D3A1B-8001-42A8-A1F5-18390D53E630}" sibTransId="{36F27CEC-9D25-4AFE-A01B-6F7085931E47}"/>
    <dgm:cxn modelId="{0251ED1A-211D-4C37-B6A7-2D6E11DC804F}" type="presOf" srcId="{B192CC7A-7049-429C-836E-EBAB5A024A9B}" destId="{4742B1C8-70EA-4D5E-B6EF-AB682BA30B6C}" srcOrd="0" destOrd="0" presId="urn:microsoft.com/office/officeart/2005/8/layout/orgChart1"/>
    <dgm:cxn modelId="{E26B0F6E-35E2-4E5B-84D5-A27B51D58397}" srcId="{EF5FA8F8-EBFA-4EA1-8963-848EA17E34CD}" destId="{39760833-6085-470E-BB41-ADB6EEDFA322}" srcOrd="1" destOrd="0" parTransId="{9A713FDD-1BFA-4481-B169-1F03DD10B742}" sibTransId="{47B86273-0282-4505-82A3-F8C43AB8305A}"/>
    <dgm:cxn modelId="{429CFED0-36FD-4DFE-967E-765C7D5D609F}" type="presOf" srcId="{612D3606-9945-4523-986B-500F6A738081}" destId="{31AE5359-C0E2-493C-BC67-AAAC347A306B}" srcOrd="1" destOrd="0" presId="urn:microsoft.com/office/officeart/2005/8/layout/orgChart1"/>
    <dgm:cxn modelId="{09722551-7C39-4361-9F59-5FB90962665E}" type="presOf" srcId="{61848149-A951-4417-B548-87A3445465F6}" destId="{2F1E91AB-4578-4DB6-AF9A-85BBDC9E7E06}" srcOrd="0" destOrd="0" presId="urn:microsoft.com/office/officeart/2005/8/layout/orgChart1"/>
    <dgm:cxn modelId="{AF5B3D59-675C-42ED-8F3E-3F92AEF5B122}" type="presOf" srcId="{87321C73-AECD-4F7C-8A75-69D1416C5189}" destId="{C7BDAFFA-400B-42F8-9157-FC9B115152DB}" srcOrd="0" destOrd="0" presId="urn:microsoft.com/office/officeart/2005/8/layout/orgChart1"/>
    <dgm:cxn modelId="{3EECB042-F61C-448B-9442-5D1E78B9D525}" srcId="{35416828-0D11-404A-A140-FF3670B33128}" destId="{4E28BDB0-2B33-42BA-B22D-E8888735DC2C}" srcOrd="0" destOrd="0" parTransId="{EDD0D803-DABD-4294-98F6-C3016C9B43E1}" sibTransId="{08E67290-FB68-4C75-B990-C70DA7BE9F2E}"/>
    <dgm:cxn modelId="{634170AA-A271-4460-958F-ADEF23A64528}" srcId="{1AAED3C0-EFDB-456E-AF32-282AB1825129}" destId="{6966C280-AB5A-4041-A1ED-B9EDCF5D27CA}" srcOrd="1" destOrd="0" parTransId="{4AAA4313-ACB5-4ACC-9B91-8976F1495CEF}" sibTransId="{AC762BA3-F5DB-48CA-8E8C-1CB8BCA130F8}"/>
    <dgm:cxn modelId="{6D921A3E-D16B-48A2-B427-B31E932DE40F}" type="presOf" srcId="{4E28BDB0-2B33-42BA-B22D-E8888735DC2C}" destId="{1116A47A-D114-4B0F-9D11-7A7E0C0C3808}" srcOrd="1" destOrd="0" presId="urn:microsoft.com/office/officeart/2005/8/layout/orgChart1"/>
    <dgm:cxn modelId="{D5CD2018-42D5-41A4-9C93-96D840BCF27F}" type="presOf" srcId="{EF5FA8F8-EBFA-4EA1-8963-848EA17E34CD}" destId="{7E0DFDE4-BF62-4D90-BF63-43C8A9DA5EA8}" srcOrd="1" destOrd="0" presId="urn:microsoft.com/office/officeart/2005/8/layout/orgChart1"/>
    <dgm:cxn modelId="{D7758550-E300-4F87-952C-814720096AE1}" type="presOf" srcId="{ED789E4B-590A-4CCE-BF1F-8498ED9FA6D5}" destId="{790E5124-6962-4338-9388-FDEC43C60DA6}" srcOrd="1" destOrd="0" presId="urn:microsoft.com/office/officeart/2005/8/layout/orgChart1"/>
    <dgm:cxn modelId="{EFA8E910-D56B-4289-8CD2-26A6EB4639B3}" type="presOf" srcId="{1FD197D6-6338-492A-8C6B-3F050B498E8B}" destId="{DDD8AF1D-2BA0-4C72-8F6C-CD8F093853FB}" srcOrd="0" destOrd="0" presId="urn:microsoft.com/office/officeart/2005/8/layout/orgChart1"/>
    <dgm:cxn modelId="{F228D108-354D-4DA0-809E-438D3740E3CE}" type="presOf" srcId="{C031D41F-5539-45AD-AB1B-C040021571E4}" destId="{80AA81EF-B1B5-48AB-9814-DDB5762264C2}" srcOrd="0" destOrd="0" presId="urn:microsoft.com/office/officeart/2005/8/layout/orgChart1"/>
    <dgm:cxn modelId="{4C62170D-03C8-4DF6-86AD-6ABED9840C7E}" type="presOf" srcId="{C713D01A-8295-4CDD-B123-901358A99502}" destId="{A660F0ED-BEF2-447D-B831-37982EEFDD6B}" srcOrd="1" destOrd="0" presId="urn:microsoft.com/office/officeart/2005/8/layout/orgChart1"/>
    <dgm:cxn modelId="{9B7DCB35-DAB0-486D-B4BA-4476C515D52C}" type="presOf" srcId="{6966C280-AB5A-4041-A1ED-B9EDCF5D27CA}" destId="{6855050E-610C-4E54-A020-B5A1D49A15F2}" srcOrd="0" destOrd="0" presId="urn:microsoft.com/office/officeart/2005/8/layout/orgChart1"/>
    <dgm:cxn modelId="{A236B5E9-7EBD-461D-A1AC-C6DC555BFD7B}" type="presOf" srcId="{54062054-383C-49D8-8F69-68E209524EEA}" destId="{7B84DC37-9F81-441A-AB5D-3DAE90D8982B}" srcOrd="1" destOrd="0" presId="urn:microsoft.com/office/officeart/2005/8/layout/orgChart1"/>
    <dgm:cxn modelId="{C4F843C7-AE29-4307-A116-78A26C34C35D}" type="presOf" srcId="{1CB95017-3A34-4C64-9DFC-13EE6E5BFA5E}" destId="{796D95D3-8A3A-4E91-8D87-D861A6F07977}" srcOrd="1" destOrd="0" presId="urn:microsoft.com/office/officeart/2005/8/layout/orgChart1"/>
    <dgm:cxn modelId="{5BA3EE30-CBC8-45B2-83FB-0E375EE34DB8}" type="presOf" srcId="{39760833-6085-470E-BB41-ADB6EEDFA322}" destId="{630438F0-406A-4B31-AC6A-EB25CDF86F33}" srcOrd="0" destOrd="0" presId="urn:microsoft.com/office/officeart/2005/8/layout/orgChart1"/>
    <dgm:cxn modelId="{6127C532-5FBF-4633-84DA-F3D948140E90}" type="presOf" srcId="{9A713FDD-1BFA-4481-B169-1F03DD10B742}" destId="{0243A194-5C27-49C2-B770-CF19FD6FB5FB}" srcOrd="0" destOrd="0" presId="urn:microsoft.com/office/officeart/2005/8/layout/orgChart1"/>
    <dgm:cxn modelId="{C549D8B5-1D95-40DB-B367-099C0EBA5688}" type="presOf" srcId="{CCBB36D2-8E3A-4A56-AF71-E60403AC86F1}" destId="{7CB09B4A-5193-4A1C-A594-9A74368BAC14}" srcOrd="0" destOrd="0" presId="urn:microsoft.com/office/officeart/2005/8/layout/orgChart1"/>
    <dgm:cxn modelId="{C2E471EA-2BB9-4F3C-8A9B-8C12611C5560}" srcId="{1CB95017-3A34-4C64-9DFC-13EE6E5BFA5E}" destId="{ED789E4B-590A-4CCE-BF1F-8498ED9FA6D5}" srcOrd="1" destOrd="0" parTransId="{D42F809C-8B4B-4999-AF16-176B260133D4}" sibTransId="{7DFA34EE-360C-4155-8DFA-0C938AF9AC76}"/>
    <dgm:cxn modelId="{0CBE0BEC-4DF4-4FD8-A142-DEE27E55A181}" srcId="{C8DE441D-6488-4C44-9CF8-E2B9B012CAE6}" destId="{C713D01A-8295-4CDD-B123-901358A99502}" srcOrd="2" destOrd="0" parTransId="{952A4BDC-40F9-4AC9-94C5-48756545C92C}" sibTransId="{0B9F2C7E-F199-4BEE-862A-5887F8E5A504}"/>
    <dgm:cxn modelId="{5DD63A63-E3A5-4A1B-A4EB-4B0DB4E67B55}" srcId="{1CB95017-3A34-4C64-9DFC-13EE6E5BFA5E}" destId="{87321C73-AECD-4F7C-8A75-69D1416C5189}" srcOrd="0" destOrd="0" parTransId="{8AC8E7FD-AE29-49F9-B967-BB08AE92DCB4}" sibTransId="{FBAF5357-6A00-4289-AE8F-AF563492DBD2}"/>
    <dgm:cxn modelId="{B3DB03F3-2A0B-4257-A7A6-AC17DB9D187B}" srcId="{C8DE441D-6488-4C44-9CF8-E2B9B012CAE6}" destId="{5C977D1E-B87A-41EF-B6F6-16612F987227}" srcOrd="1" destOrd="0" parTransId="{81EEC47F-0709-4F57-94A0-03782BD3C6D5}" sibTransId="{B753F048-EA50-406B-AD27-E582143A8064}"/>
    <dgm:cxn modelId="{2DFEFBAA-2A3A-4888-B797-6023A955F85D}" type="presOf" srcId="{1AAED3C0-EFDB-456E-AF32-282AB1825129}" destId="{FC30BE07-A848-45ED-8DA6-1A4ABCA3AA70}" srcOrd="1" destOrd="0" presId="urn:microsoft.com/office/officeart/2005/8/layout/orgChart1"/>
    <dgm:cxn modelId="{1B322B0A-3BAD-478D-86D0-F365B8BBB468}" srcId="{35416828-0D11-404A-A140-FF3670B33128}" destId="{E6E3F728-B4A5-45B6-A650-175AC91556E4}" srcOrd="1" destOrd="0" parTransId="{105A0DB4-FD65-416D-9B5A-C74CEB19A1A7}" sibTransId="{665EEBA3-FDDC-4DB3-AFDF-C806F07DDA37}"/>
    <dgm:cxn modelId="{2B3A9F7A-2768-40DA-A714-E85246D49E22}" type="presOf" srcId="{FA9CE878-DD61-4DAC-9C39-8ECCA8DCC804}" destId="{0A657052-F38D-4860-A255-F4F7C9149548}" srcOrd="0" destOrd="0" presId="urn:microsoft.com/office/officeart/2005/8/layout/orgChart1"/>
    <dgm:cxn modelId="{AAA1A456-27B3-4F4A-912C-A86D3FD95D89}" type="presOf" srcId="{E6E3F728-B4A5-45B6-A650-175AC91556E4}" destId="{6EEAA1C4-27F0-4B7B-B415-D6F999D10543}" srcOrd="0" destOrd="0" presId="urn:microsoft.com/office/officeart/2005/8/layout/orgChart1"/>
    <dgm:cxn modelId="{A75A7771-42E5-4430-9698-610959F2726F}" type="presOf" srcId="{87321C73-AECD-4F7C-8A75-69D1416C5189}" destId="{58326792-D5C6-4510-B575-301E6FA4071C}" srcOrd="1" destOrd="0" presId="urn:microsoft.com/office/officeart/2005/8/layout/orgChart1"/>
    <dgm:cxn modelId="{E717A67C-149A-40E5-B381-0E22384351EB}" type="presOf" srcId="{1CB95017-3A34-4C64-9DFC-13EE6E5BFA5E}" destId="{C15D3A44-60F5-45E5-8784-361FCA1AA22D}" srcOrd="0" destOrd="0" presId="urn:microsoft.com/office/officeart/2005/8/layout/orgChart1"/>
    <dgm:cxn modelId="{3F7AC947-9212-420A-A41F-DDAB0A2EB123}" type="presOf" srcId="{5C977D1E-B87A-41EF-B6F6-16612F987227}" destId="{76ACDF3D-3DB8-454E-9C5A-4FE45594DDB6}" srcOrd="1" destOrd="0" presId="urn:microsoft.com/office/officeart/2005/8/layout/orgChart1"/>
    <dgm:cxn modelId="{AB0A5658-A165-482D-9CC1-90DE4F0DC32C}" type="presOf" srcId="{5C977D1E-B87A-41EF-B6F6-16612F987227}" destId="{A3F3F14E-B34A-4385-8E1E-68B49EE7F6B8}" srcOrd="0" destOrd="0" presId="urn:microsoft.com/office/officeart/2005/8/layout/orgChart1"/>
    <dgm:cxn modelId="{250657FE-FEFE-4CAA-BA10-8ABB3C60DDAF}" type="presOf" srcId="{EF5FA8F8-EBFA-4EA1-8963-848EA17E34CD}" destId="{7AF6E885-7483-4AF3-B198-BE998E8733C7}" srcOrd="0" destOrd="0" presId="urn:microsoft.com/office/officeart/2005/8/layout/orgChart1"/>
    <dgm:cxn modelId="{D0950C83-1D53-48A5-9C86-41F77DAC0B83}" srcId="{1AAED3C0-EFDB-456E-AF32-282AB1825129}" destId="{54062054-383C-49D8-8F69-68E209524EEA}" srcOrd="0" destOrd="0" parTransId="{2C085C8F-1384-4F4B-B1E1-26220E3191AF}" sibTransId="{CA33E742-8433-4363-9044-EDB614355F1C}"/>
    <dgm:cxn modelId="{4F7B7C68-EE30-49FE-8C3F-40B30F69DA73}" type="presOf" srcId="{8AC8E7FD-AE29-49F9-B967-BB08AE92DCB4}" destId="{F1D835C4-2D69-4BA0-A30D-A94B78FE330F}" srcOrd="0" destOrd="0" presId="urn:microsoft.com/office/officeart/2005/8/layout/orgChart1"/>
    <dgm:cxn modelId="{CCC9853D-8C06-4CBA-A14B-1F6F1FCFC220}" srcId="{39760833-6085-470E-BB41-ADB6EEDFA322}" destId="{C8DE441D-6488-4C44-9CF8-E2B9B012CAE6}" srcOrd="1" destOrd="0" parTransId="{CCBB36D2-8E3A-4A56-AF71-E60403AC86F1}" sibTransId="{AE058745-5D79-4751-97F4-E61519AE0684}"/>
    <dgm:cxn modelId="{4CA56D19-FBC7-4FB6-BCF2-2A301B0F49D4}" type="presOf" srcId="{ED789E4B-590A-4CCE-BF1F-8498ED9FA6D5}" destId="{096835B5-0B2C-4B58-80D4-14A4B221369C}" srcOrd="0" destOrd="0" presId="urn:microsoft.com/office/officeart/2005/8/layout/orgChart1"/>
    <dgm:cxn modelId="{9B2D3FB8-690A-48C4-89B8-221CBE6F7BF5}" type="presOf" srcId="{C713D01A-8295-4CDD-B123-901358A99502}" destId="{0AEBFE93-5725-4B4C-AFFE-70AE5092297E}" srcOrd="0" destOrd="0" presId="urn:microsoft.com/office/officeart/2005/8/layout/orgChart1"/>
    <dgm:cxn modelId="{C1395A26-29E2-4DBC-B84F-D3FF35065C16}" srcId="{35416828-0D11-404A-A140-FF3670B33128}" destId="{BB211D07-7C3C-4217-84CC-E190A97EF1E0}" srcOrd="2" destOrd="0" parTransId="{DC466199-41BD-40C1-B601-40C34900010D}" sibTransId="{0B932F82-78D1-4E02-A12F-64217B10B5D2}"/>
    <dgm:cxn modelId="{EE52E089-E8DB-4FA2-9CF0-F9211BB7A9E1}" type="presOf" srcId="{35416828-0D11-404A-A140-FF3670B33128}" destId="{21BA2265-1D32-4B2C-9E4C-8801FACFC161}" srcOrd="1" destOrd="0" presId="urn:microsoft.com/office/officeart/2005/8/layout/orgChart1"/>
    <dgm:cxn modelId="{EBE72CD0-7207-4087-9944-5B81066C70AF}" type="presOf" srcId="{6966C280-AB5A-4041-A1ED-B9EDCF5D27CA}" destId="{70B28EE4-1819-44E5-AA77-3A97E81C4683}" srcOrd="1" destOrd="0" presId="urn:microsoft.com/office/officeart/2005/8/layout/orgChart1"/>
    <dgm:cxn modelId="{F40DB0AC-8477-4370-8FE4-A66C68665D1D}" type="presOf" srcId="{747F1D30-A88A-4D06-B51A-6A2622C8F073}" destId="{87EA26DF-C032-4CAD-91B9-D9405B3A947F}" srcOrd="0" destOrd="0" presId="urn:microsoft.com/office/officeart/2005/8/layout/orgChart1"/>
    <dgm:cxn modelId="{70A6EFE7-6960-4A61-9D0B-48C7DA5B8D84}" srcId="{1CB95017-3A34-4C64-9DFC-13EE6E5BFA5E}" destId="{FA9CE878-DD61-4DAC-9C39-8ECCA8DCC804}" srcOrd="2" destOrd="0" parTransId="{2234ABB7-AB86-40F5-B69C-4F6CDE4AB14F}" sibTransId="{3F3A4E13-8C29-4900-8E8D-BE343CF566A2}"/>
    <dgm:cxn modelId="{B087CA64-6513-4998-8F7B-9FD49A444C7F}" srcId="{EF5FA8F8-EBFA-4EA1-8963-848EA17E34CD}" destId="{35416828-0D11-404A-A140-FF3670B33128}" srcOrd="0" destOrd="0" parTransId="{E7B93C7C-5858-48CD-A242-52CBB63F21FD}" sibTransId="{D31C9125-ECA4-4B7B-B362-2CD75C76BCBC}"/>
    <dgm:cxn modelId="{6D710E6E-3E24-4A21-8CD2-06698E0EC59A}" type="presOf" srcId="{82C8F391-80E3-4296-BD89-509BF5318CF1}" destId="{A42A0C5F-F7A5-4E8B-BBEE-0E7CD5DB60E1}" srcOrd="0" destOrd="0" presId="urn:microsoft.com/office/officeart/2005/8/layout/orgChart1"/>
    <dgm:cxn modelId="{EEEF4E99-FB44-409A-B4B2-A8A7350EDBA4}" type="presOf" srcId="{FA9CE878-DD61-4DAC-9C39-8ECCA8DCC804}" destId="{70DB30C3-1B25-4A8A-A782-85A06F865A2D}" srcOrd="1" destOrd="0" presId="urn:microsoft.com/office/officeart/2005/8/layout/orgChart1"/>
    <dgm:cxn modelId="{DD6B9FC5-3C0B-4FE8-AFC5-E596DB549152}" type="presOf" srcId="{4E28BDB0-2B33-42BA-B22D-E8888735DC2C}" destId="{2C2DCE1C-5456-4A6E-B709-D381975E9391}" srcOrd="0" destOrd="0" presId="urn:microsoft.com/office/officeart/2005/8/layout/orgChart1"/>
    <dgm:cxn modelId="{9EA7A02F-09F3-4FD6-AD61-1484819FF648}" type="presOf" srcId="{D42F809C-8B4B-4999-AF16-176B260133D4}" destId="{5F9BF619-F24E-4A7B-80DF-7A433772D380}" srcOrd="0" destOrd="0" presId="urn:microsoft.com/office/officeart/2005/8/layout/orgChart1"/>
    <dgm:cxn modelId="{EAB7FADE-F6EB-4207-9631-2D637F90F1B4}" type="presOf" srcId="{1AAED3C0-EFDB-456E-AF32-282AB1825129}" destId="{B5BFD726-2DB7-464B-A203-256B6AD1FFD9}" srcOrd="0" destOrd="0" presId="urn:microsoft.com/office/officeart/2005/8/layout/orgChart1"/>
    <dgm:cxn modelId="{364CC281-DE9C-4489-9554-EB36B1199F10}" type="presParOf" srcId="{A42A0C5F-F7A5-4E8B-BBEE-0E7CD5DB60E1}" destId="{0E4E3866-F0E2-427C-BBD9-68599FCAE38B}" srcOrd="0" destOrd="0" presId="urn:microsoft.com/office/officeart/2005/8/layout/orgChart1"/>
    <dgm:cxn modelId="{396F6A33-F478-4C7F-93C0-FA1D10DA1611}" type="presParOf" srcId="{0E4E3866-F0E2-427C-BBD9-68599FCAE38B}" destId="{7B3053B2-F806-4311-93AE-B21B32015330}" srcOrd="0" destOrd="0" presId="urn:microsoft.com/office/officeart/2005/8/layout/orgChart1"/>
    <dgm:cxn modelId="{B8DE0D9F-1DBD-40BE-BF1E-667EE06A6B78}" type="presParOf" srcId="{7B3053B2-F806-4311-93AE-B21B32015330}" destId="{7AF6E885-7483-4AF3-B198-BE998E8733C7}" srcOrd="0" destOrd="0" presId="urn:microsoft.com/office/officeart/2005/8/layout/orgChart1"/>
    <dgm:cxn modelId="{80C2223F-A37D-4F5D-A6BB-CA79E8B15051}" type="presParOf" srcId="{7B3053B2-F806-4311-93AE-B21B32015330}" destId="{7E0DFDE4-BF62-4D90-BF63-43C8A9DA5EA8}" srcOrd="1" destOrd="0" presId="urn:microsoft.com/office/officeart/2005/8/layout/orgChart1"/>
    <dgm:cxn modelId="{D2789113-A8FA-4260-AF14-1CB88ED771B4}" type="presParOf" srcId="{0E4E3866-F0E2-427C-BBD9-68599FCAE38B}" destId="{0546E1AA-D214-44BF-A8AC-FC35693204ED}" srcOrd="1" destOrd="0" presId="urn:microsoft.com/office/officeart/2005/8/layout/orgChart1"/>
    <dgm:cxn modelId="{F1B7F4ED-FBD2-434E-B3F1-F8FD3A7C6C37}" type="presParOf" srcId="{0546E1AA-D214-44BF-A8AC-FC35693204ED}" destId="{435B6FB2-0A90-49C4-AE04-7097FD46DFD1}" srcOrd="0" destOrd="0" presId="urn:microsoft.com/office/officeart/2005/8/layout/orgChart1"/>
    <dgm:cxn modelId="{96AF38D7-736B-49CA-8FF4-D1EC39BD77AC}" type="presParOf" srcId="{0546E1AA-D214-44BF-A8AC-FC35693204ED}" destId="{6B7AFE69-23F3-4641-9CFA-10F12B0A4291}" srcOrd="1" destOrd="0" presId="urn:microsoft.com/office/officeart/2005/8/layout/orgChart1"/>
    <dgm:cxn modelId="{29BCE914-BF1D-4B54-A03D-D80EB6EA588E}" type="presParOf" srcId="{6B7AFE69-23F3-4641-9CFA-10F12B0A4291}" destId="{37D67359-D61E-4899-A200-DA0C581E747E}" srcOrd="0" destOrd="0" presId="urn:microsoft.com/office/officeart/2005/8/layout/orgChart1"/>
    <dgm:cxn modelId="{AC800D53-0984-4F3E-AD2B-EF6DBF7F9DE9}" type="presParOf" srcId="{37D67359-D61E-4899-A200-DA0C581E747E}" destId="{20A13801-3640-4954-A5C3-4BE5F97005C0}" srcOrd="0" destOrd="0" presId="urn:microsoft.com/office/officeart/2005/8/layout/orgChart1"/>
    <dgm:cxn modelId="{F9456AD6-7CF0-4D1D-8A23-1B2E97471F3E}" type="presParOf" srcId="{37D67359-D61E-4899-A200-DA0C581E747E}" destId="{21BA2265-1D32-4B2C-9E4C-8801FACFC161}" srcOrd="1" destOrd="0" presId="urn:microsoft.com/office/officeart/2005/8/layout/orgChart1"/>
    <dgm:cxn modelId="{2D68C92C-F31F-4D1F-8D20-074BA5803BE3}" type="presParOf" srcId="{6B7AFE69-23F3-4641-9CFA-10F12B0A4291}" destId="{4C714039-1FF8-42C1-BE4A-65EA60E29051}" srcOrd="1" destOrd="0" presId="urn:microsoft.com/office/officeart/2005/8/layout/orgChart1"/>
    <dgm:cxn modelId="{17E937AA-7C69-41C4-8924-0903E0496410}" type="presParOf" srcId="{4C714039-1FF8-42C1-BE4A-65EA60E29051}" destId="{3E02050E-AD50-46EB-9D84-349D96029FC7}" srcOrd="0" destOrd="0" presId="urn:microsoft.com/office/officeart/2005/8/layout/orgChart1"/>
    <dgm:cxn modelId="{D465563C-60D2-4767-A22C-E29AFA8BFFCC}" type="presParOf" srcId="{4C714039-1FF8-42C1-BE4A-65EA60E29051}" destId="{B7D690A4-1009-4C6F-B83A-DCA3AB5AEF2B}" srcOrd="1" destOrd="0" presId="urn:microsoft.com/office/officeart/2005/8/layout/orgChart1"/>
    <dgm:cxn modelId="{96869504-9637-42D2-9435-F76D2FC24CB7}" type="presParOf" srcId="{B7D690A4-1009-4C6F-B83A-DCA3AB5AEF2B}" destId="{BD34AEB7-C565-4812-B4AA-B2A9F0E30F73}" srcOrd="0" destOrd="0" presId="urn:microsoft.com/office/officeart/2005/8/layout/orgChart1"/>
    <dgm:cxn modelId="{5DA3D155-9DDB-40D1-BBD8-62E1B4ADE4E1}" type="presParOf" srcId="{BD34AEB7-C565-4812-B4AA-B2A9F0E30F73}" destId="{2C2DCE1C-5456-4A6E-B709-D381975E9391}" srcOrd="0" destOrd="0" presId="urn:microsoft.com/office/officeart/2005/8/layout/orgChart1"/>
    <dgm:cxn modelId="{559F852D-9406-47CC-8C57-7569FC13698D}" type="presParOf" srcId="{BD34AEB7-C565-4812-B4AA-B2A9F0E30F73}" destId="{1116A47A-D114-4B0F-9D11-7A7E0C0C3808}" srcOrd="1" destOrd="0" presId="urn:microsoft.com/office/officeart/2005/8/layout/orgChart1"/>
    <dgm:cxn modelId="{A864D6A1-84F0-4421-8D53-5AA7676131F1}" type="presParOf" srcId="{B7D690A4-1009-4C6F-B83A-DCA3AB5AEF2B}" destId="{401EC542-8FA4-4585-9769-0E7F350A36EA}" srcOrd="1" destOrd="0" presId="urn:microsoft.com/office/officeart/2005/8/layout/orgChart1"/>
    <dgm:cxn modelId="{E4B04197-1CC8-4230-8DF9-7A2B2262592D}" type="presParOf" srcId="{B7D690A4-1009-4C6F-B83A-DCA3AB5AEF2B}" destId="{D4C44199-E976-4D1A-943F-AC45BFD93D7A}" srcOrd="2" destOrd="0" presId="urn:microsoft.com/office/officeart/2005/8/layout/orgChart1"/>
    <dgm:cxn modelId="{B731BC55-0BDE-455F-A77B-4F282FBBE644}" type="presParOf" srcId="{4C714039-1FF8-42C1-BE4A-65EA60E29051}" destId="{9738F2E9-BF3F-4AE4-9542-9CFE3F056092}" srcOrd="2" destOrd="0" presId="urn:microsoft.com/office/officeart/2005/8/layout/orgChart1"/>
    <dgm:cxn modelId="{95BD52DC-E101-4956-B3A9-F1277BA7528B}" type="presParOf" srcId="{4C714039-1FF8-42C1-BE4A-65EA60E29051}" destId="{DE9125FC-1E7B-4F10-800F-EE4A3F476898}" srcOrd="3" destOrd="0" presId="urn:microsoft.com/office/officeart/2005/8/layout/orgChart1"/>
    <dgm:cxn modelId="{45E39F44-E7B9-4454-998C-855E1762CCC3}" type="presParOf" srcId="{DE9125FC-1E7B-4F10-800F-EE4A3F476898}" destId="{310B94AF-8E0E-4EDF-B706-F6AEB6A0A16B}" srcOrd="0" destOrd="0" presId="urn:microsoft.com/office/officeart/2005/8/layout/orgChart1"/>
    <dgm:cxn modelId="{673DF342-590B-429A-A8AF-B015CB02C64E}" type="presParOf" srcId="{310B94AF-8E0E-4EDF-B706-F6AEB6A0A16B}" destId="{6EEAA1C4-27F0-4B7B-B415-D6F999D10543}" srcOrd="0" destOrd="0" presId="urn:microsoft.com/office/officeart/2005/8/layout/orgChart1"/>
    <dgm:cxn modelId="{C18B36CF-1584-4D9D-A7CA-7B3FA19A6E15}" type="presParOf" srcId="{310B94AF-8E0E-4EDF-B706-F6AEB6A0A16B}" destId="{26F620FE-DDBA-4761-9F10-1C7B2385827B}" srcOrd="1" destOrd="0" presId="urn:microsoft.com/office/officeart/2005/8/layout/orgChart1"/>
    <dgm:cxn modelId="{3DEC0B69-B76E-4763-8762-E8EE3B1ED1A2}" type="presParOf" srcId="{DE9125FC-1E7B-4F10-800F-EE4A3F476898}" destId="{39161792-A16A-4F8B-B09E-049CEAA60BC2}" srcOrd="1" destOrd="0" presId="urn:microsoft.com/office/officeart/2005/8/layout/orgChart1"/>
    <dgm:cxn modelId="{33A5086C-0D4F-46A0-B16A-A2899E05586F}" type="presParOf" srcId="{DE9125FC-1E7B-4F10-800F-EE4A3F476898}" destId="{D1903239-849B-4603-97D3-F246B1BDC7F0}" srcOrd="2" destOrd="0" presId="urn:microsoft.com/office/officeart/2005/8/layout/orgChart1"/>
    <dgm:cxn modelId="{F9457644-D0C7-419F-B21A-F9A1D48441B8}" type="presParOf" srcId="{4C714039-1FF8-42C1-BE4A-65EA60E29051}" destId="{D28DB704-FB32-4F12-95CB-7F380D2370F5}" srcOrd="4" destOrd="0" presId="urn:microsoft.com/office/officeart/2005/8/layout/orgChart1"/>
    <dgm:cxn modelId="{88F6D4DF-59F0-4C51-9E55-F6F9018742C6}" type="presParOf" srcId="{4C714039-1FF8-42C1-BE4A-65EA60E29051}" destId="{AB5D84C6-E0AF-423E-A05A-D36419BF0D55}" srcOrd="5" destOrd="0" presId="urn:microsoft.com/office/officeart/2005/8/layout/orgChart1"/>
    <dgm:cxn modelId="{1DCA1B78-6011-48E2-AE73-777AD5580512}" type="presParOf" srcId="{AB5D84C6-E0AF-423E-A05A-D36419BF0D55}" destId="{88FCC891-5461-4639-94D1-4788BFC9B1D8}" srcOrd="0" destOrd="0" presId="urn:microsoft.com/office/officeart/2005/8/layout/orgChart1"/>
    <dgm:cxn modelId="{9E240B8D-0B16-4B77-8C85-1A88192DC896}" type="presParOf" srcId="{88FCC891-5461-4639-94D1-4788BFC9B1D8}" destId="{B8A8DB92-7EFE-4122-8CE1-068E80694D23}" srcOrd="0" destOrd="0" presId="urn:microsoft.com/office/officeart/2005/8/layout/orgChart1"/>
    <dgm:cxn modelId="{1F8ED36D-08E3-40FA-913D-16C9B2CE5876}" type="presParOf" srcId="{88FCC891-5461-4639-94D1-4788BFC9B1D8}" destId="{328CE7C7-6FFC-4A9C-9E47-067FDCC9C4E1}" srcOrd="1" destOrd="0" presId="urn:microsoft.com/office/officeart/2005/8/layout/orgChart1"/>
    <dgm:cxn modelId="{FD5864D4-5983-42E7-BA88-3951FE4CD0DC}" type="presParOf" srcId="{AB5D84C6-E0AF-423E-A05A-D36419BF0D55}" destId="{A4F095A9-629C-4007-B123-88E8E9A91591}" srcOrd="1" destOrd="0" presId="urn:microsoft.com/office/officeart/2005/8/layout/orgChart1"/>
    <dgm:cxn modelId="{735EED41-7669-445D-A6B8-08A19E7502C0}" type="presParOf" srcId="{AB5D84C6-E0AF-423E-A05A-D36419BF0D55}" destId="{59979046-613E-48B5-81FF-6EA3395AA81A}" srcOrd="2" destOrd="0" presId="urn:microsoft.com/office/officeart/2005/8/layout/orgChart1"/>
    <dgm:cxn modelId="{398F8BA3-C9A3-49AF-B80E-4BE32FF4A077}" type="presParOf" srcId="{6B7AFE69-23F3-4641-9CFA-10F12B0A4291}" destId="{09278255-7016-4461-A1B5-EDEFCD37BB7E}" srcOrd="2" destOrd="0" presId="urn:microsoft.com/office/officeart/2005/8/layout/orgChart1"/>
    <dgm:cxn modelId="{5C966346-0E37-49DF-8BFF-2A78FA724055}" type="presParOf" srcId="{0546E1AA-D214-44BF-A8AC-FC35693204ED}" destId="{0243A194-5C27-49C2-B770-CF19FD6FB5FB}" srcOrd="2" destOrd="0" presId="urn:microsoft.com/office/officeart/2005/8/layout/orgChart1"/>
    <dgm:cxn modelId="{ADDDA2E1-8AA4-40BD-BCA4-54D8683ACE6D}" type="presParOf" srcId="{0546E1AA-D214-44BF-A8AC-FC35693204ED}" destId="{9F1A75DC-71F0-4E11-B20C-4362B5CB21F5}" srcOrd="3" destOrd="0" presId="urn:microsoft.com/office/officeart/2005/8/layout/orgChart1"/>
    <dgm:cxn modelId="{01C21528-B6F0-4B9D-BD4D-8720E8B5D46B}" type="presParOf" srcId="{9F1A75DC-71F0-4E11-B20C-4362B5CB21F5}" destId="{6233520F-46A0-4FD2-9EF7-6967F88F9785}" srcOrd="0" destOrd="0" presId="urn:microsoft.com/office/officeart/2005/8/layout/orgChart1"/>
    <dgm:cxn modelId="{B8BEBCF7-9168-436C-A323-5460407D736A}" type="presParOf" srcId="{6233520F-46A0-4FD2-9EF7-6967F88F9785}" destId="{630438F0-406A-4B31-AC6A-EB25CDF86F33}" srcOrd="0" destOrd="0" presId="urn:microsoft.com/office/officeart/2005/8/layout/orgChart1"/>
    <dgm:cxn modelId="{425FCCAA-7C3C-4C62-9BC1-58F005B69EBA}" type="presParOf" srcId="{6233520F-46A0-4FD2-9EF7-6967F88F9785}" destId="{209FC52F-DFD7-4BAF-8CF0-20192FDB8BB2}" srcOrd="1" destOrd="0" presId="urn:microsoft.com/office/officeart/2005/8/layout/orgChart1"/>
    <dgm:cxn modelId="{14A916F0-6BD5-41CF-ABAF-E3379542DF58}" type="presParOf" srcId="{9F1A75DC-71F0-4E11-B20C-4362B5CB21F5}" destId="{CEDFA68E-92FE-4864-90F8-4D9B84E38FC8}" srcOrd="1" destOrd="0" presId="urn:microsoft.com/office/officeart/2005/8/layout/orgChart1"/>
    <dgm:cxn modelId="{5A6A8B59-56EB-48C5-A311-32B3D176660F}" type="presParOf" srcId="{CEDFA68E-92FE-4864-90F8-4D9B84E38FC8}" destId="{4742B1C8-70EA-4D5E-B6EF-AB682BA30B6C}" srcOrd="0" destOrd="0" presId="urn:microsoft.com/office/officeart/2005/8/layout/orgChart1"/>
    <dgm:cxn modelId="{7AF37B2A-F2B2-4419-9523-AF6C205FA36E}" type="presParOf" srcId="{CEDFA68E-92FE-4864-90F8-4D9B84E38FC8}" destId="{2BEC6A3B-F035-425E-80EE-210B297B8E57}" srcOrd="1" destOrd="0" presId="urn:microsoft.com/office/officeart/2005/8/layout/orgChart1"/>
    <dgm:cxn modelId="{76739146-2D02-42C9-83DE-EB53568E6DC4}" type="presParOf" srcId="{2BEC6A3B-F035-425E-80EE-210B297B8E57}" destId="{15034652-8FCC-4505-8ACA-00BE47BB3664}" srcOrd="0" destOrd="0" presId="urn:microsoft.com/office/officeart/2005/8/layout/orgChart1"/>
    <dgm:cxn modelId="{2A0A7B2E-AB32-4E54-B416-1E4E6CA12CDA}" type="presParOf" srcId="{15034652-8FCC-4505-8ACA-00BE47BB3664}" destId="{C15D3A44-60F5-45E5-8784-361FCA1AA22D}" srcOrd="0" destOrd="0" presId="urn:microsoft.com/office/officeart/2005/8/layout/orgChart1"/>
    <dgm:cxn modelId="{682850F2-FCC1-4D62-9BB3-774DB6D70B80}" type="presParOf" srcId="{15034652-8FCC-4505-8ACA-00BE47BB3664}" destId="{796D95D3-8A3A-4E91-8D87-D861A6F07977}" srcOrd="1" destOrd="0" presId="urn:microsoft.com/office/officeart/2005/8/layout/orgChart1"/>
    <dgm:cxn modelId="{AEDF3289-DBA1-4CFE-9C57-1346A65C16A8}" type="presParOf" srcId="{2BEC6A3B-F035-425E-80EE-210B297B8E57}" destId="{0A3189CC-DF8B-43BF-A0F0-4A232F5E0425}" srcOrd="1" destOrd="0" presId="urn:microsoft.com/office/officeart/2005/8/layout/orgChart1"/>
    <dgm:cxn modelId="{51F91973-3E12-4091-AF58-95DFED1A71E4}" type="presParOf" srcId="{0A3189CC-DF8B-43BF-A0F0-4A232F5E0425}" destId="{F1D835C4-2D69-4BA0-A30D-A94B78FE330F}" srcOrd="0" destOrd="0" presId="urn:microsoft.com/office/officeart/2005/8/layout/orgChart1"/>
    <dgm:cxn modelId="{E101D957-6236-4325-8877-A21F603EEF82}" type="presParOf" srcId="{0A3189CC-DF8B-43BF-A0F0-4A232F5E0425}" destId="{F70B1D46-379F-4FA7-98D4-F5A018473938}" srcOrd="1" destOrd="0" presId="urn:microsoft.com/office/officeart/2005/8/layout/orgChart1"/>
    <dgm:cxn modelId="{472F630C-C74C-42D9-B014-53452BD420B6}" type="presParOf" srcId="{F70B1D46-379F-4FA7-98D4-F5A018473938}" destId="{AF64E217-61F4-4FAE-B090-5891A2A22F5B}" srcOrd="0" destOrd="0" presId="urn:microsoft.com/office/officeart/2005/8/layout/orgChart1"/>
    <dgm:cxn modelId="{FE9C8ED9-A95B-4AAF-B1AB-4B25663F8AD1}" type="presParOf" srcId="{AF64E217-61F4-4FAE-B090-5891A2A22F5B}" destId="{C7BDAFFA-400B-42F8-9157-FC9B115152DB}" srcOrd="0" destOrd="0" presId="urn:microsoft.com/office/officeart/2005/8/layout/orgChart1"/>
    <dgm:cxn modelId="{7698BF49-9749-4E51-868C-37B3979F7A16}" type="presParOf" srcId="{AF64E217-61F4-4FAE-B090-5891A2A22F5B}" destId="{58326792-D5C6-4510-B575-301E6FA4071C}" srcOrd="1" destOrd="0" presId="urn:microsoft.com/office/officeart/2005/8/layout/orgChart1"/>
    <dgm:cxn modelId="{2B5912F0-08A3-4F36-AFB1-12F0AEF0EA3A}" type="presParOf" srcId="{F70B1D46-379F-4FA7-98D4-F5A018473938}" destId="{5E528CF5-7017-4102-88F2-D0D363DAC2E6}" srcOrd="1" destOrd="0" presId="urn:microsoft.com/office/officeart/2005/8/layout/orgChart1"/>
    <dgm:cxn modelId="{CBEA98D5-1A04-4707-B12C-A6D69F1F2A01}" type="presParOf" srcId="{F70B1D46-379F-4FA7-98D4-F5A018473938}" destId="{EBD64A9E-CBED-4BFB-BFBB-7E9D60FD13F3}" srcOrd="2" destOrd="0" presId="urn:microsoft.com/office/officeart/2005/8/layout/orgChart1"/>
    <dgm:cxn modelId="{22B7BA86-2B11-4B0D-BF47-3009F5201525}" type="presParOf" srcId="{0A3189CC-DF8B-43BF-A0F0-4A232F5E0425}" destId="{5F9BF619-F24E-4A7B-80DF-7A433772D380}" srcOrd="2" destOrd="0" presId="urn:microsoft.com/office/officeart/2005/8/layout/orgChart1"/>
    <dgm:cxn modelId="{0DD52928-D550-4C31-9F1B-7F550CF16DEF}" type="presParOf" srcId="{0A3189CC-DF8B-43BF-A0F0-4A232F5E0425}" destId="{D0D9EF97-0A68-4236-9F44-42C6529A3BCF}" srcOrd="3" destOrd="0" presId="urn:microsoft.com/office/officeart/2005/8/layout/orgChart1"/>
    <dgm:cxn modelId="{80D0B5E8-A7D0-4DA8-AFA6-E0B3DB900698}" type="presParOf" srcId="{D0D9EF97-0A68-4236-9F44-42C6529A3BCF}" destId="{D40A94D8-6197-4C23-977F-43DE172A21CF}" srcOrd="0" destOrd="0" presId="urn:microsoft.com/office/officeart/2005/8/layout/orgChart1"/>
    <dgm:cxn modelId="{C295621B-2C6A-4628-AB49-FABA736BFECE}" type="presParOf" srcId="{D40A94D8-6197-4C23-977F-43DE172A21CF}" destId="{096835B5-0B2C-4B58-80D4-14A4B221369C}" srcOrd="0" destOrd="0" presId="urn:microsoft.com/office/officeart/2005/8/layout/orgChart1"/>
    <dgm:cxn modelId="{DE0F085F-E8C9-4659-BD17-4399BFA30E47}" type="presParOf" srcId="{D40A94D8-6197-4C23-977F-43DE172A21CF}" destId="{790E5124-6962-4338-9388-FDEC43C60DA6}" srcOrd="1" destOrd="0" presId="urn:microsoft.com/office/officeart/2005/8/layout/orgChart1"/>
    <dgm:cxn modelId="{51664A1F-7693-4569-BD4A-74C4C37D4F8E}" type="presParOf" srcId="{D0D9EF97-0A68-4236-9F44-42C6529A3BCF}" destId="{05135EBD-ED85-439D-8C37-FA17C81BCE1B}" srcOrd="1" destOrd="0" presId="urn:microsoft.com/office/officeart/2005/8/layout/orgChart1"/>
    <dgm:cxn modelId="{BCFCE0F6-1E70-44F2-94D6-C8AB520C07B5}" type="presParOf" srcId="{D0D9EF97-0A68-4236-9F44-42C6529A3BCF}" destId="{32369B71-A1E8-426E-B388-9C8F3775C2D0}" srcOrd="2" destOrd="0" presId="urn:microsoft.com/office/officeart/2005/8/layout/orgChart1"/>
    <dgm:cxn modelId="{9CE03A38-8F22-4726-A08C-2787DB9F64C0}" type="presParOf" srcId="{0A3189CC-DF8B-43BF-A0F0-4A232F5E0425}" destId="{DE4C9994-25B3-4991-AA2D-E7573D279F5D}" srcOrd="4" destOrd="0" presId="urn:microsoft.com/office/officeart/2005/8/layout/orgChart1"/>
    <dgm:cxn modelId="{8B7963E1-6B15-4983-A58A-BDFC5AB0650F}" type="presParOf" srcId="{0A3189CC-DF8B-43BF-A0F0-4A232F5E0425}" destId="{AD5BFE61-482B-4046-9553-B36E510E865D}" srcOrd="5" destOrd="0" presId="urn:microsoft.com/office/officeart/2005/8/layout/orgChart1"/>
    <dgm:cxn modelId="{8E9028DF-7294-4F64-B5BE-E2A6FE7EEA93}" type="presParOf" srcId="{AD5BFE61-482B-4046-9553-B36E510E865D}" destId="{180EE0F8-2C99-4F4F-91C0-EEDD93344346}" srcOrd="0" destOrd="0" presId="urn:microsoft.com/office/officeart/2005/8/layout/orgChart1"/>
    <dgm:cxn modelId="{54ED596C-44EC-424E-A34E-8237B9B6D590}" type="presParOf" srcId="{180EE0F8-2C99-4F4F-91C0-EEDD93344346}" destId="{0A657052-F38D-4860-A255-F4F7C9149548}" srcOrd="0" destOrd="0" presId="urn:microsoft.com/office/officeart/2005/8/layout/orgChart1"/>
    <dgm:cxn modelId="{F344C6F8-EC3F-4184-8DFF-00E5B1A0D8F8}" type="presParOf" srcId="{180EE0F8-2C99-4F4F-91C0-EEDD93344346}" destId="{70DB30C3-1B25-4A8A-A782-85A06F865A2D}" srcOrd="1" destOrd="0" presId="urn:microsoft.com/office/officeart/2005/8/layout/orgChart1"/>
    <dgm:cxn modelId="{37FE6902-F44B-4ECF-9C1B-ECDA07E42337}" type="presParOf" srcId="{AD5BFE61-482B-4046-9553-B36E510E865D}" destId="{F5AC01B1-B544-474A-8D3F-3086AC8A721F}" srcOrd="1" destOrd="0" presId="urn:microsoft.com/office/officeart/2005/8/layout/orgChart1"/>
    <dgm:cxn modelId="{17001F3B-9334-472B-82CE-4B825E4654C5}" type="presParOf" srcId="{AD5BFE61-482B-4046-9553-B36E510E865D}" destId="{FCC2B44C-88FA-4C32-A511-9995BF36F7BD}" srcOrd="2" destOrd="0" presId="urn:microsoft.com/office/officeart/2005/8/layout/orgChart1"/>
    <dgm:cxn modelId="{6DC26731-F369-47C5-8650-B75D89796175}" type="presParOf" srcId="{2BEC6A3B-F035-425E-80EE-210B297B8E57}" destId="{532135A3-5F9B-420E-809A-202BADB7FC7C}" srcOrd="2" destOrd="0" presId="urn:microsoft.com/office/officeart/2005/8/layout/orgChart1"/>
    <dgm:cxn modelId="{A2ED9044-B0D1-42BF-AC24-44C31CDA6BE7}" type="presParOf" srcId="{CEDFA68E-92FE-4864-90F8-4D9B84E38FC8}" destId="{7CB09B4A-5193-4A1C-A594-9A74368BAC14}" srcOrd="2" destOrd="0" presId="urn:microsoft.com/office/officeart/2005/8/layout/orgChart1"/>
    <dgm:cxn modelId="{FF74D235-10AD-4C9A-BB87-8E7633C2C5C4}" type="presParOf" srcId="{CEDFA68E-92FE-4864-90F8-4D9B84E38FC8}" destId="{38BC47E9-1E91-4BB9-9EAA-C48F484E081B}" srcOrd="3" destOrd="0" presId="urn:microsoft.com/office/officeart/2005/8/layout/orgChart1"/>
    <dgm:cxn modelId="{8432B0A4-AFB7-4313-BA24-7A7750143A6D}" type="presParOf" srcId="{38BC47E9-1E91-4BB9-9EAA-C48F484E081B}" destId="{6A90E2EE-3A85-4244-9D83-09B7C5704F9E}" srcOrd="0" destOrd="0" presId="urn:microsoft.com/office/officeart/2005/8/layout/orgChart1"/>
    <dgm:cxn modelId="{0E873565-715A-43D0-8102-2BB59449C1BC}" type="presParOf" srcId="{6A90E2EE-3A85-4244-9D83-09B7C5704F9E}" destId="{7191F973-15FB-4E09-88B3-E17BA334F3C2}" srcOrd="0" destOrd="0" presId="urn:microsoft.com/office/officeart/2005/8/layout/orgChart1"/>
    <dgm:cxn modelId="{541F955A-49E3-4591-ADB7-94BFA2338A75}" type="presParOf" srcId="{6A90E2EE-3A85-4244-9D83-09B7C5704F9E}" destId="{F145880A-E01B-4A7D-B698-5331BF3A7C6A}" srcOrd="1" destOrd="0" presId="urn:microsoft.com/office/officeart/2005/8/layout/orgChart1"/>
    <dgm:cxn modelId="{D06FE34D-7188-4569-9512-07257BAAB5E7}" type="presParOf" srcId="{38BC47E9-1E91-4BB9-9EAA-C48F484E081B}" destId="{6BADA754-B9F6-40C3-93E1-D146954FE4F2}" srcOrd="1" destOrd="0" presId="urn:microsoft.com/office/officeart/2005/8/layout/orgChart1"/>
    <dgm:cxn modelId="{57DD66AC-33EF-4076-8B0A-FD4E38BDB1CC}" type="presParOf" srcId="{6BADA754-B9F6-40C3-93E1-D146954FE4F2}" destId="{87EA26DF-C032-4CAD-91B9-D9405B3A947F}" srcOrd="0" destOrd="0" presId="urn:microsoft.com/office/officeart/2005/8/layout/orgChart1"/>
    <dgm:cxn modelId="{FC50459A-1AE6-41FE-9C91-699B29E04BA5}" type="presParOf" srcId="{6BADA754-B9F6-40C3-93E1-D146954FE4F2}" destId="{D2126572-C768-46F1-B4AE-EEB8B0F967F4}" srcOrd="1" destOrd="0" presId="urn:microsoft.com/office/officeart/2005/8/layout/orgChart1"/>
    <dgm:cxn modelId="{3B85EFD0-A056-45A4-90C2-4C463E112C72}" type="presParOf" srcId="{D2126572-C768-46F1-B4AE-EEB8B0F967F4}" destId="{E532A4E7-A14B-40F9-9DF9-43FE6E075A58}" srcOrd="0" destOrd="0" presId="urn:microsoft.com/office/officeart/2005/8/layout/orgChart1"/>
    <dgm:cxn modelId="{DC873208-0BC9-4989-954C-68ACD0778E5D}" type="presParOf" srcId="{E532A4E7-A14B-40F9-9DF9-43FE6E075A58}" destId="{2771C265-9FA8-4A5A-AFBA-22A2090FEF22}" srcOrd="0" destOrd="0" presId="urn:microsoft.com/office/officeart/2005/8/layout/orgChart1"/>
    <dgm:cxn modelId="{F2BDF01A-F10C-4DDB-A555-B3B39554E00B}" type="presParOf" srcId="{E532A4E7-A14B-40F9-9DF9-43FE6E075A58}" destId="{31AE5359-C0E2-493C-BC67-AAAC347A306B}" srcOrd="1" destOrd="0" presId="urn:microsoft.com/office/officeart/2005/8/layout/orgChart1"/>
    <dgm:cxn modelId="{43E9E4B0-8328-4E4A-9404-0E2160CFBC36}" type="presParOf" srcId="{D2126572-C768-46F1-B4AE-EEB8B0F967F4}" destId="{76F926CF-ED9B-4478-B4FC-56095BDF6E31}" srcOrd="1" destOrd="0" presId="urn:microsoft.com/office/officeart/2005/8/layout/orgChart1"/>
    <dgm:cxn modelId="{4356F7FA-1B1B-40B0-BD66-0A45D8A1CC8E}" type="presParOf" srcId="{D2126572-C768-46F1-B4AE-EEB8B0F967F4}" destId="{43CFC275-174D-4BE6-9F9B-9779D8CB2488}" srcOrd="2" destOrd="0" presId="urn:microsoft.com/office/officeart/2005/8/layout/orgChart1"/>
    <dgm:cxn modelId="{BC0A5A82-B261-47A8-A21D-F0E6CD4A3CB5}" type="presParOf" srcId="{6BADA754-B9F6-40C3-93E1-D146954FE4F2}" destId="{0E32D137-502E-4C6C-84A9-69884CC9486D}" srcOrd="2" destOrd="0" presId="urn:microsoft.com/office/officeart/2005/8/layout/orgChart1"/>
    <dgm:cxn modelId="{90A95D39-3729-4E96-A08D-B7386FEE4A65}" type="presParOf" srcId="{6BADA754-B9F6-40C3-93E1-D146954FE4F2}" destId="{F9737A18-B94C-4909-9196-3037A1B5DC64}" srcOrd="3" destOrd="0" presId="urn:microsoft.com/office/officeart/2005/8/layout/orgChart1"/>
    <dgm:cxn modelId="{BE728E00-AB13-4A72-9728-31BF66B84619}" type="presParOf" srcId="{F9737A18-B94C-4909-9196-3037A1B5DC64}" destId="{0691892B-67EF-4362-BBF4-90B42B124919}" srcOrd="0" destOrd="0" presId="urn:microsoft.com/office/officeart/2005/8/layout/orgChart1"/>
    <dgm:cxn modelId="{E3C80954-F84E-45D4-B796-BD5DB82B65B7}" type="presParOf" srcId="{0691892B-67EF-4362-BBF4-90B42B124919}" destId="{A3F3F14E-B34A-4385-8E1E-68B49EE7F6B8}" srcOrd="0" destOrd="0" presId="urn:microsoft.com/office/officeart/2005/8/layout/orgChart1"/>
    <dgm:cxn modelId="{B4036AAD-9180-4B85-956A-584C6F0EB911}" type="presParOf" srcId="{0691892B-67EF-4362-BBF4-90B42B124919}" destId="{76ACDF3D-3DB8-454E-9C5A-4FE45594DDB6}" srcOrd="1" destOrd="0" presId="urn:microsoft.com/office/officeart/2005/8/layout/orgChart1"/>
    <dgm:cxn modelId="{4F4D5635-7B24-4FE4-9DE1-79B5F4413253}" type="presParOf" srcId="{F9737A18-B94C-4909-9196-3037A1B5DC64}" destId="{C48D30B0-EF9F-4679-912E-ED695C197EF3}" srcOrd="1" destOrd="0" presId="urn:microsoft.com/office/officeart/2005/8/layout/orgChart1"/>
    <dgm:cxn modelId="{AE5D8BED-7277-439A-BB1C-383E3471460D}" type="presParOf" srcId="{F9737A18-B94C-4909-9196-3037A1B5DC64}" destId="{7F79A273-8EB4-4BB7-93EC-7D04BD551AB9}" srcOrd="2" destOrd="0" presId="urn:microsoft.com/office/officeart/2005/8/layout/orgChart1"/>
    <dgm:cxn modelId="{6C50367F-B3DB-49FF-A111-4DEF03F4B2E9}" type="presParOf" srcId="{6BADA754-B9F6-40C3-93E1-D146954FE4F2}" destId="{D34BAB3D-78F9-4F28-9D41-56DDD7159AA1}" srcOrd="4" destOrd="0" presId="urn:microsoft.com/office/officeart/2005/8/layout/orgChart1"/>
    <dgm:cxn modelId="{038D59E7-075A-4324-B672-877246802CCF}" type="presParOf" srcId="{6BADA754-B9F6-40C3-93E1-D146954FE4F2}" destId="{B2C15B43-1DBB-4123-BD40-134B58DA0BEA}" srcOrd="5" destOrd="0" presId="urn:microsoft.com/office/officeart/2005/8/layout/orgChart1"/>
    <dgm:cxn modelId="{7DC125F4-00CB-44B2-A835-C56262D66B9E}" type="presParOf" srcId="{B2C15B43-1DBB-4123-BD40-134B58DA0BEA}" destId="{0B516610-21D1-4350-8BDE-A919C6048BE4}" srcOrd="0" destOrd="0" presId="urn:microsoft.com/office/officeart/2005/8/layout/orgChart1"/>
    <dgm:cxn modelId="{92036E05-B0F1-46AA-B0B4-7962B24D4BE6}" type="presParOf" srcId="{0B516610-21D1-4350-8BDE-A919C6048BE4}" destId="{0AEBFE93-5725-4B4C-AFFE-70AE5092297E}" srcOrd="0" destOrd="0" presId="urn:microsoft.com/office/officeart/2005/8/layout/orgChart1"/>
    <dgm:cxn modelId="{BAC3FAB0-6D63-4A92-82BE-E4FB86CE7AE8}" type="presParOf" srcId="{0B516610-21D1-4350-8BDE-A919C6048BE4}" destId="{A660F0ED-BEF2-447D-B831-37982EEFDD6B}" srcOrd="1" destOrd="0" presId="urn:microsoft.com/office/officeart/2005/8/layout/orgChart1"/>
    <dgm:cxn modelId="{B4B945A4-3667-4414-BEFF-C4833D9AFF4F}" type="presParOf" srcId="{B2C15B43-1DBB-4123-BD40-134B58DA0BEA}" destId="{A088991E-9F74-4140-BF6D-D6111D473A5C}" srcOrd="1" destOrd="0" presId="urn:microsoft.com/office/officeart/2005/8/layout/orgChart1"/>
    <dgm:cxn modelId="{10712E44-6C18-43E9-ABFB-969B6E78E4DF}" type="presParOf" srcId="{B2C15B43-1DBB-4123-BD40-134B58DA0BEA}" destId="{CFD69B25-1E91-4D95-A21D-FD7D1EBE1F5A}" srcOrd="2" destOrd="0" presId="urn:microsoft.com/office/officeart/2005/8/layout/orgChart1"/>
    <dgm:cxn modelId="{1A027B4D-AAED-47DD-959C-B79E72C03341}" type="presParOf" srcId="{38BC47E9-1E91-4BB9-9EAA-C48F484E081B}" destId="{AA51EE78-107F-4C2A-872B-6A986649CFC2}" srcOrd="2" destOrd="0" presId="urn:microsoft.com/office/officeart/2005/8/layout/orgChart1"/>
    <dgm:cxn modelId="{7230572A-6043-4221-83F6-62B8DA682309}" type="presParOf" srcId="{9F1A75DC-71F0-4E11-B20C-4362B5CB21F5}" destId="{BF2AECB7-DD29-4193-8ECD-E0B0604E3ED0}" srcOrd="2" destOrd="0" presId="urn:microsoft.com/office/officeart/2005/8/layout/orgChart1"/>
    <dgm:cxn modelId="{FC579FFA-053D-4237-BB0F-D8F5DBBF51A1}" type="presParOf" srcId="{0546E1AA-D214-44BF-A8AC-FC35693204ED}" destId="{80AA81EF-B1B5-48AB-9814-DDB5762264C2}" srcOrd="4" destOrd="0" presId="urn:microsoft.com/office/officeart/2005/8/layout/orgChart1"/>
    <dgm:cxn modelId="{624C2403-9CFF-4BE9-864E-DB47B8BDD0BB}" type="presParOf" srcId="{0546E1AA-D214-44BF-A8AC-FC35693204ED}" destId="{79719DE7-9E9A-4B2E-B04A-710B6159310D}" srcOrd="5" destOrd="0" presId="urn:microsoft.com/office/officeart/2005/8/layout/orgChart1"/>
    <dgm:cxn modelId="{4819C115-EAB0-4C21-AC3E-FC5A6CE00800}" type="presParOf" srcId="{79719DE7-9E9A-4B2E-B04A-710B6159310D}" destId="{B86504BA-58D8-48C9-9C57-69B79A20DA9A}" srcOrd="0" destOrd="0" presId="urn:microsoft.com/office/officeart/2005/8/layout/orgChart1"/>
    <dgm:cxn modelId="{36C571AD-430A-4724-ADD7-71ED4510D8E2}" type="presParOf" srcId="{B86504BA-58D8-48C9-9C57-69B79A20DA9A}" destId="{B5BFD726-2DB7-464B-A203-256B6AD1FFD9}" srcOrd="0" destOrd="0" presId="urn:microsoft.com/office/officeart/2005/8/layout/orgChart1"/>
    <dgm:cxn modelId="{9D34EC8C-CB85-4AD7-9F2B-5F2A594FD1A8}" type="presParOf" srcId="{B86504BA-58D8-48C9-9C57-69B79A20DA9A}" destId="{FC30BE07-A848-45ED-8DA6-1A4ABCA3AA70}" srcOrd="1" destOrd="0" presId="urn:microsoft.com/office/officeart/2005/8/layout/orgChart1"/>
    <dgm:cxn modelId="{C693B8B6-150E-4F09-8F3B-896933480B61}" type="presParOf" srcId="{79719DE7-9E9A-4B2E-B04A-710B6159310D}" destId="{129AF238-D869-4CA4-97D0-4D313EA9BEE4}" srcOrd="1" destOrd="0" presId="urn:microsoft.com/office/officeart/2005/8/layout/orgChart1"/>
    <dgm:cxn modelId="{DF5316F1-5128-4C52-95F2-C904DC5D1E09}" type="presParOf" srcId="{129AF238-D869-4CA4-97D0-4D313EA9BEE4}" destId="{459D7E10-AC6C-45E6-BA2D-A4125B5E78BC}" srcOrd="0" destOrd="0" presId="urn:microsoft.com/office/officeart/2005/8/layout/orgChart1"/>
    <dgm:cxn modelId="{2D45276F-378F-482F-8097-CA58701DA22B}" type="presParOf" srcId="{129AF238-D869-4CA4-97D0-4D313EA9BEE4}" destId="{A96B2708-5BDE-42CD-9177-1A49F215D1B6}" srcOrd="1" destOrd="0" presId="urn:microsoft.com/office/officeart/2005/8/layout/orgChart1"/>
    <dgm:cxn modelId="{0C5C7B94-FD61-4D35-8FF2-BE14F46C9DC4}" type="presParOf" srcId="{A96B2708-5BDE-42CD-9177-1A49F215D1B6}" destId="{6CC6FBD5-4E9A-47CC-9528-A880ABA03F12}" srcOrd="0" destOrd="0" presId="urn:microsoft.com/office/officeart/2005/8/layout/orgChart1"/>
    <dgm:cxn modelId="{1034B32B-7B63-440A-8636-2F400E34F3E7}" type="presParOf" srcId="{6CC6FBD5-4E9A-47CC-9528-A880ABA03F12}" destId="{219C0FD0-44A8-4264-94D8-4348D2C6B2DA}" srcOrd="0" destOrd="0" presId="urn:microsoft.com/office/officeart/2005/8/layout/orgChart1"/>
    <dgm:cxn modelId="{2102A7F9-561B-4DB9-880F-29EBDDE9D7C0}" type="presParOf" srcId="{6CC6FBD5-4E9A-47CC-9528-A880ABA03F12}" destId="{7B84DC37-9F81-441A-AB5D-3DAE90D8982B}" srcOrd="1" destOrd="0" presId="urn:microsoft.com/office/officeart/2005/8/layout/orgChart1"/>
    <dgm:cxn modelId="{1459B049-BB98-4303-B173-D05DE7D1B19E}" type="presParOf" srcId="{A96B2708-5BDE-42CD-9177-1A49F215D1B6}" destId="{1552F69C-79FE-4975-8DDD-33D17249B476}" srcOrd="1" destOrd="0" presId="urn:microsoft.com/office/officeart/2005/8/layout/orgChart1"/>
    <dgm:cxn modelId="{D647504B-40DC-4096-B42A-573F07F2763C}" type="presParOf" srcId="{A96B2708-5BDE-42CD-9177-1A49F215D1B6}" destId="{50502060-07F3-416F-8A20-A0F4E518D362}" srcOrd="2" destOrd="0" presId="urn:microsoft.com/office/officeart/2005/8/layout/orgChart1"/>
    <dgm:cxn modelId="{49610107-51A8-4F5A-B687-F8A14A06B0F4}" type="presParOf" srcId="{129AF238-D869-4CA4-97D0-4D313EA9BEE4}" destId="{5A490D8A-21C4-40B1-BA2B-D6C5960D073C}" srcOrd="2" destOrd="0" presId="urn:microsoft.com/office/officeart/2005/8/layout/orgChart1"/>
    <dgm:cxn modelId="{974F9431-39A7-4F63-A0A5-2A4F81E72859}" type="presParOf" srcId="{129AF238-D869-4CA4-97D0-4D313EA9BEE4}" destId="{4D7F1389-74AB-4B95-B028-9DDD0EB3E4E6}" srcOrd="3" destOrd="0" presId="urn:microsoft.com/office/officeart/2005/8/layout/orgChart1"/>
    <dgm:cxn modelId="{0E938A46-9DF9-4B0B-89EB-0E559762DF13}" type="presParOf" srcId="{4D7F1389-74AB-4B95-B028-9DDD0EB3E4E6}" destId="{273D6709-CDEC-4FD8-85A2-3ABB71B2B65B}" srcOrd="0" destOrd="0" presId="urn:microsoft.com/office/officeart/2005/8/layout/orgChart1"/>
    <dgm:cxn modelId="{EBB1745B-897C-48A9-BEAE-5F180EA9009A}" type="presParOf" srcId="{273D6709-CDEC-4FD8-85A2-3ABB71B2B65B}" destId="{6855050E-610C-4E54-A020-B5A1D49A15F2}" srcOrd="0" destOrd="0" presId="urn:microsoft.com/office/officeart/2005/8/layout/orgChart1"/>
    <dgm:cxn modelId="{D0F54873-AAFD-449B-8875-3B8A30AE23B2}" type="presParOf" srcId="{273D6709-CDEC-4FD8-85A2-3ABB71B2B65B}" destId="{70B28EE4-1819-44E5-AA77-3A97E81C4683}" srcOrd="1" destOrd="0" presId="urn:microsoft.com/office/officeart/2005/8/layout/orgChart1"/>
    <dgm:cxn modelId="{868C84AD-4593-4DFF-8EA6-3F9DF5DF90D0}" type="presParOf" srcId="{4D7F1389-74AB-4B95-B028-9DDD0EB3E4E6}" destId="{D99E6B85-77DF-49A1-84BB-F2D80A580CBF}" srcOrd="1" destOrd="0" presId="urn:microsoft.com/office/officeart/2005/8/layout/orgChart1"/>
    <dgm:cxn modelId="{914BFB74-B226-4E36-B2D4-0B0687C134DF}" type="presParOf" srcId="{4D7F1389-74AB-4B95-B028-9DDD0EB3E4E6}" destId="{8E278D9B-9C87-4074-9774-5B288355A91C}" srcOrd="2" destOrd="0" presId="urn:microsoft.com/office/officeart/2005/8/layout/orgChart1"/>
    <dgm:cxn modelId="{6910C68D-8644-4077-BBD2-360631419EDD}" type="presParOf" srcId="{129AF238-D869-4CA4-97D0-4D313EA9BEE4}" destId="{2F1E91AB-4578-4DB6-AF9A-85BBDC9E7E06}" srcOrd="4" destOrd="0" presId="urn:microsoft.com/office/officeart/2005/8/layout/orgChart1"/>
    <dgm:cxn modelId="{40D0C1FD-B144-4B68-80A3-4039464D76BA}" type="presParOf" srcId="{129AF238-D869-4CA4-97D0-4D313EA9BEE4}" destId="{9A70807E-E171-4BEC-854D-E4ED9CABE7D2}" srcOrd="5" destOrd="0" presId="urn:microsoft.com/office/officeart/2005/8/layout/orgChart1"/>
    <dgm:cxn modelId="{3F20B978-9AB3-475A-8BDB-4EBCCD3F17DF}" type="presParOf" srcId="{9A70807E-E171-4BEC-854D-E4ED9CABE7D2}" destId="{82CA2A38-7FB5-4887-A048-0C87B450E560}" srcOrd="0" destOrd="0" presId="urn:microsoft.com/office/officeart/2005/8/layout/orgChart1"/>
    <dgm:cxn modelId="{0EDD8FB8-79AE-4A8D-833F-5FD4880EAD79}" type="presParOf" srcId="{82CA2A38-7FB5-4887-A048-0C87B450E560}" destId="{DDD8AF1D-2BA0-4C72-8F6C-CD8F093853FB}" srcOrd="0" destOrd="0" presId="urn:microsoft.com/office/officeart/2005/8/layout/orgChart1"/>
    <dgm:cxn modelId="{D81B1677-5722-41BD-A7BE-917352257912}" type="presParOf" srcId="{82CA2A38-7FB5-4887-A048-0C87B450E560}" destId="{BE4509FB-F47E-4DD3-BF66-C9B71506056A}" srcOrd="1" destOrd="0" presId="urn:microsoft.com/office/officeart/2005/8/layout/orgChart1"/>
    <dgm:cxn modelId="{4AC27C89-C5ED-4D7F-BFDA-B7CA58523F4E}" type="presParOf" srcId="{9A70807E-E171-4BEC-854D-E4ED9CABE7D2}" destId="{812FA59F-E345-43A0-977A-0FB0329EC2B5}" srcOrd="1" destOrd="0" presId="urn:microsoft.com/office/officeart/2005/8/layout/orgChart1"/>
    <dgm:cxn modelId="{BB94A3C7-A3C0-4DAB-B08E-DCF2E9CD11D9}" type="presParOf" srcId="{9A70807E-E171-4BEC-854D-E4ED9CABE7D2}" destId="{1CCBF9B4-3247-4BC4-B78D-98BA37F1E431}" srcOrd="2" destOrd="0" presId="urn:microsoft.com/office/officeart/2005/8/layout/orgChart1"/>
    <dgm:cxn modelId="{948CA48F-60D0-42D9-B785-5965EEBA7480}" type="presParOf" srcId="{79719DE7-9E9A-4B2E-B04A-710B6159310D}" destId="{941C96B9-FF93-43B3-AF92-6DF63FA28A85}" srcOrd="2" destOrd="0" presId="urn:microsoft.com/office/officeart/2005/8/layout/orgChart1"/>
    <dgm:cxn modelId="{EF29660C-5682-47E0-932B-5F6A4CE38FBA}" type="presParOf" srcId="{0E4E3866-F0E2-427C-BBD9-68599FCAE38B}" destId="{8D817C56-6D53-4343-843D-FC19C69B2C8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1E91AB-4578-4DB6-AF9A-85BBDC9E7E06}">
      <dsp:nvSpPr>
        <dsp:cNvPr id="0" name=""/>
        <dsp:cNvSpPr/>
      </dsp:nvSpPr>
      <dsp:spPr>
        <a:xfrm>
          <a:off x="6666132" y="1431620"/>
          <a:ext cx="278066" cy="2699614"/>
        </a:xfrm>
        <a:custGeom>
          <a:avLst/>
          <a:gdLst/>
          <a:ahLst/>
          <a:cxnLst/>
          <a:rect l="0" t="0" r="0" b="0"/>
          <a:pathLst>
            <a:path>
              <a:moveTo>
                <a:pt x="0" y="0"/>
              </a:moveTo>
              <a:lnTo>
                <a:pt x="0" y="2699614"/>
              </a:lnTo>
              <a:lnTo>
                <a:pt x="278066" y="26996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90D8A-21C4-40B1-BA2B-D6C5960D073C}">
      <dsp:nvSpPr>
        <dsp:cNvPr id="0" name=""/>
        <dsp:cNvSpPr/>
      </dsp:nvSpPr>
      <dsp:spPr>
        <a:xfrm>
          <a:off x="6666132" y="1431620"/>
          <a:ext cx="278066" cy="1696184"/>
        </a:xfrm>
        <a:custGeom>
          <a:avLst/>
          <a:gdLst/>
          <a:ahLst/>
          <a:cxnLst/>
          <a:rect l="0" t="0" r="0" b="0"/>
          <a:pathLst>
            <a:path>
              <a:moveTo>
                <a:pt x="0" y="0"/>
              </a:moveTo>
              <a:lnTo>
                <a:pt x="0" y="1696184"/>
              </a:lnTo>
              <a:lnTo>
                <a:pt x="278066" y="16961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9D7E10-AC6C-45E6-BA2D-A4125B5E78BC}">
      <dsp:nvSpPr>
        <dsp:cNvPr id="0" name=""/>
        <dsp:cNvSpPr/>
      </dsp:nvSpPr>
      <dsp:spPr>
        <a:xfrm>
          <a:off x="6666132" y="1431620"/>
          <a:ext cx="278066" cy="692754"/>
        </a:xfrm>
        <a:custGeom>
          <a:avLst/>
          <a:gdLst/>
          <a:ahLst/>
          <a:cxnLst/>
          <a:rect l="0" t="0" r="0" b="0"/>
          <a:pathLst>
            <a:path>
              <a:moveTo>
                <a:pt x="0" y="0"/>
              </a:moveTo>
              <a:lnTo>
                <a:pt x="0" y="692754"/>
              </a:lnTo>
              <a:lnTo>
                <a:pt x="278066" y="6927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A81EF-B1B5-48AB-9814-DDB5762264C2}">
      <dsp:nvSpPr>
        <dsp:cNvPr id="0" name=""/>
        <dsp:cNvSpPr/>
      </dsp:nvSpPr>
      <dsp:spPr>
        <a:xfrm>
          <a:off x="4556259" y="518916"/>
          <a:ext cx="2851381" cy="291353"/>
        </a:xfrm>
        <a:custGeom>
          <a:avLst/>
          <a:gdLst/>
          <a:ahLst/>
          <a:cxnLst/>
          <a:rect l="0" t="0" r="0" b="0"/>
          <a:pathLst>
            <a:path>
              <a:moveTo>
                <a:pt x="0" y="0"/>
              </a:moveTo>
              <a:lnTo>
                <a:pt x="0" y="100313"/>
              </a:lnTo>
              <a:lnTo>
                <a:pt x="2851381" y="100313"/>
              </a:lnTo>
              <a:lnTo>
                <a:pt x="2851381" y="2913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4BAB3D-78F9-4F28-9D41-56DDD7159AA1}">
      <dsp:nvSpPr>
        <dsp:cNvPr id="0" name=""/>
        <dsp:cNvSpPr/>
      </dsp:nvSpPr>
      <dsp:spPr>
        <a:xfrm>
          <a:off x="4942945" y="2435050"/>
          <a:ext cx="269862" cy="2699614"/>
        </a:xfrm>
        <a:custGeom>
          <a:avLst/>
          <a:gdLst/>
          <a:ahLst/>
          <a:cxnLst/>
          <a:rect l="0" t="0" r="0" b="0"/>
          <a:pathLst>
            <a:path>
              <a:moveTo>
                <a:pt x="0" y="0"/>
              </a:moveTo>
              <a:lnTo>
                <a:pt x="0" y="2699614"/>
              </a:lnTo>
              <a:lnTo>
                <a:pt x="269862" y="26996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32D137-502E-4C6C-84A9-69884CC9486D}">
      <dsp:nvSpPr>
        <dsp:cNvPr id="0" name=""/>
        <dsp:cNvSpPr/>
      </dsp:nvSpPr>
      <dsp:spPr>
        <a:xfrm>
          <a:off x="4942945" y="2435050"/>
          <a:ext cx="269862" cy="1696184"/>
        </a:xfrm>
        <a:custGeom>
          <a:avLst/>
          <a:gdLst/>
          <a:ahLst/>
          <a:cxnLst/>
          <a:rect l="0" t="0" r="0" b="0"/>
          <a:pathLst>
            <a:path>
              <a:moveTo>
                <a:pt x="0" y="0"/>
              </a:moveTo>
              <a:lnTo>
                <a:pt x="0" y="1696184"/>
              </a:lnTo>
              <a:lnTo>
                <a:pt x="269862" y="16961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A26DF-C032-4CAD-91B9-D9405B3A947F}">
      <dsp:nvSpPr>
        <dsp:cNvPr id="0" name=""/>
        <dsp:cNvSpPr/>
      </dsp:nvSpPr>
      <dsp:spPr>
        <a:xfrm>
          <a:off x="4942945" y="2435050"/>
          <a:ext cx="269862" cy="692754"/>
        </a:xfrm>
        <a:custGeom>
          <a:avLst/>
          <a:gdLst/>
          <a:ahLst/>
          <a:cxnLst/>
          <a:rect l="0" t="0" r="0" b="0"/>
          <a:pathLst>
            <a:path>
              <a:moveTo>
                <a:pt x="0" y="0"/>
              </a:moveTo>
              <a:lnTo>
                <a:pt x="0" y="692754"/>
              </a:lnTo>
              <a:lnTo>
                <a:pt x="269862" y="6927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B09B4A-5193-4A1C-A594-9A74368BAC14}">
      <dsp:nvSpPr>
        <dsp:cNvPr id="0" name=""/>
        <dsp:cNvSpPr/>
      </dsp:nvSpPr>
      <dsp:spPr>
        <a:xfrm>
          <a:off x="4551056" y="1431620"/>
          <a:ext cx="1111521" cy="382078"/>
        </a:xfrm>
        <a:custGeom>
          <a:avLst/>
          <a:gdLst/>
          <a:ahLst/>
          <a:cxnLst/>
          <a:rect l="0" t="0" r="0" b="0"/>
          <a:pathLst>
            <a:path>
              <a:moveTo>
                <a:pt x="0" y="0"/>
              </a:moveTo>
              <a:lnTo>
                <a:pt x="0" y="191039"/>
              </a:lnTo>
              <a:lnTo>
                <a:pt x="1111521" y="191039"/>
              </a:lnTo>
              <a:lnTo>
                <a:pt x="1111521" y="3820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C9994-25B3-4991-AA2D-E7573D279F5D}">
      <dsp:nvSpPr>
        <dsp:cNvPr id="0" name=""/>
        <dsp:cNvSpPr/>
      </dsp:nvSpPr>
      <dsp:spPr>
        <a:xfrm>
          <a:off x="3931188" y="2435050"/>
          <a:ext cx="269862" cy="2699614"/>
        </a:xfrm>
        <a:custGeom>
          <a:avLst/>
          <a:gdLst/>
          <a:ahLst/>
          <a:cxnLst/>
          <a:rect l="0" t="0" r="0" b="0"/>
          <a:pathLst>
            <a:path>
              <a:moveTo>
                <a:pt x="269862" y="0"/>
              </a:moveTo>
              <a:lnTo>
                <a:pt x="269862" y="2699614"/>
              </a:lnTo>
              <a:lnTo>
                <a:pt x="0" y="26996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BF619-F24E-4A7B-80DF-7A433772D380}">
      <dsp:nvSpPr>
        <dsp:cNvPr id="0" name=""/>
        <dsp:cNvSpPr/>
      </dsp:nvSpPr>
      <dsp:spPr>
        <a:xfrm>
          <a:off x="3931188" y="2435050"/>
          <a:ext cx="269862" cy="1696184"/>
        </a:xfrm>
        <a:custGeom>
          <a:avLst/>
          <a:gdLst/>
          <a:ahLst/>
          <a:cxnLst/>
          <a:rect l="0" t="0" r="0" b="0"/>
          <a:pathLst>
            <a:path>
              <a:moveTo>
                <a:pt x="269862" y="0"/>
              </a:moveTo>
              <a:lnTo>
                <a:pt x="269862" y="1696184"/>
              </a:lnTo>
              <a:lnTo>
                <a:pt x="0" y="16961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D835C4-2D69-4BA0-A30D-A94B78FE330F}">
      <dsp:nvSpPr>
        <dsp:cNvPr id="0" name=""/>
        <dsp:cNvSpPr/>
      </dsp:nvSpPr>
      <dsp:spPr>
        <a:xfrm>
          <a:off x="3931188" y="2435050"/>
          <a:ext cx="269862" cy="692754"/>
        </a:xfrm>
        <a:custGeom>
          <a:avLst/>
          <a:gdLst/>
          <a:ahLst/>
          <a:cxnLst/>
          <a:rect l="0" t="0" r="0" b="0"/>
          <a:pathLst>
            <a:path>
              <a:moveTo>
                <a:pt x="269862" y="0"/>
              </a:moveTo>
              <a:lnTo>
                <a:pt x="269862" y="692754"/>
              </a:lnTo>
              <a:lnTo>
                <a:pt x="0" y="6927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42B1C8-70EA-4D5E-B6EF-AB682BA30B6C}">
      <dsp:nvSpPr>
        <dsp:cNvPr id="0" name=""/>
        <dsp:cNvSpPr/>
      </dsp:nvSpPr>
      <dsp:spPr>
        <a:xfrm>
          <a:off x="3481417" y="1431620"/>
          <a:ext cx="1069638" cy="382078"/>
        </a:xfrm>
        <a:custGeom>
          <a:avLst/>
          <a:gdLst/>
          <a:ahLst/>
          <a:cxnLst/>
          <a:rect l="0" t="0" r="0" b="0"/>
          <a:pathLst>
            <a:path>
              <a:moveTo>
                <a:pt x="1069638" y="0"/>
              </a:moveTo>
              <a:lnTo>
                <a:pt x="1069638" y="191039"/>
              </a:lnTo>
              <a:lnTo>
                <a:pt x="0" y="191039"/>
              </a:lnTo>
              <a:lnTo>
                <a:pt x="0" y="3820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3A194-5C27-49C2-B770-CF19FD6FB5FB}">
      <dsp:nvSpPr>
        <dsp:cNvPr id="0" name=""/>
        <dsp:cNvSpPr/>
      </dsp:nvSpPr>
      <dsp:spPr>
        <a:xfrm>
          <a:off x="4505336" y="518916"/>
          <a:ext cx="91440" cy="291353"/>
        </a:xfrm>
        <a:custGeom>
          <a:avLst/>
          <a:gdLst/>
          <a:ahLst/>
          <a:cxnLst/>
          <a:rect l="0" t="0" r="0" b="0"/>
          <a:pathLst>
            <a:path>
              <a:moveTo>
                <a:pt x="50923" y="0"/>
              </a:moveTo>
              <a:lnTo>
                <a:pt x="50923" y="100313"/>
              </a:lnTo>
              <a:lnTo>
                <a:pt x="45720" y="100313"/>
              </a:lnTo>
              <a:lnTo>
                <a:pt x="45720" y="2913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DB704-FB32-4F12-95CB-7F380D2370F5}">
      <dsp:nvSpPr>
        <dsp:cNvPr id="0" name=""/>
        <dsp:cNvSpPr/>
      </dsp:nvSpPr>
      <dsp:spPr>
        <a:xfrm>
          <a:off x="2199797" y="1431620"/>
          <a:ext cx="278066" cy="2699614"/>
        </a:xfrm>
        <a:custGeom>
          <a:avLst/>
          <a:gdLst/>
          <a:ahLst/>
          <a:cxnLst/>
          <a:rect l="0" t="0" r="0" b="0"/>
          <a:pathLst>
            <a:path>
              <a:moveTo>
                <a:pt x="278066" y="0"/>
              </a:moveTo>
              <a:lnTo>
                <a:pt x="278066" y="2699614"/>
              </a:lnTo>
              <a:lnTo>
                <a:pt x="0" y="26996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38F2E9-BF3F-4AE4-9542-9CFE3F056092}">
      <dsp:nvSpPr>
        <dsp:cNvPr id="0" name=""/>
        <dsp:cNvSpPr/>
      </dsp:nvSpPr>
      <dsp:spPr>
        <a:xfrm>
          <a:off x="2199797" y="1431620"/>
          <a:ext cx="278066" cy="1696184"/>
        </a:xfrm>
        <a:custGeom>
          <a:avLst/>
          <a:gdLst/>
          <a:ahLst/>
          <a:cxnLst/>
          <a:rect l="0" t="0" r="0" b="0"/>
          <a:pathLst>
            <a:path>
              <a:moveTo>
                <a:pt x="278066" y="0"/>
              </a:moveTo>
              <a:lnTo>
                <a:pt x="278066" y="1696184"/>
              </a:lnTo>
              <a:lnTo>
                <a:pt x="0" y="16961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02050E-AD50-46EB-9D84-349D96029FC7}">
      <dsp:nvSpPr>
        <dsp:cNvPr id="0" name=""/>
        <dsp:cNvSpPr/>
      </dsp:nvSpPr>
      <dsp:spPr>
        <a:xfrm>
          <a:off x="2199797" y="1431620"/>
          <a:ext cx="278066" cy="692754"/>
        </a:xfrm>
        <a:custGeom>
          <a:avLst/>
          <a:gdLst/>
          <a:ahLst/>
          <a:cxnLst/>
          <a:rect l="0" t="0" r="0" b="0"/>
          <a:pathLst>
            <a:path>
              <a:moveTo>
                <a:pt x="278066" y="0"/>
              </a:moveTo>
              <a:lnTo>
                <a:pt x="278066" y="692754"/>
              </a:lnTo>
              <a:lnTo>
                <a:pt x="0" y="6927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5B6FB2-0A90-49C4-AE04-7097FD46DFD1}">
      <dsp:nvSpPr>
        <dsp:cNvPr id="0" name=""/>
        <dsp:cNvSpPr/>
      </dsp:nvSpPr>
      <dsp:spPr>
        <a:xfrm>
          <a:off x="1736354" y="518916"/>
          <a:ext cx="2819905" cy="291353"/>
        </a:xfrm>
        <a:custGeom>
          <a:avLst/>
          <a:gdLst/>
          <a:ahLst/>
          <a:cxnLst/>
          <a:rect l="0" t="0" r="0" b="0"/>
          <a:pathLst>
            <a:path>
              <a:moveTo>
                <a:pt x="2819905" y="0"/>
              </a:moveTo>
              <a:lnTo>
                <a:pt x="2819905" y="100313"/>
              </a:lnTo>
              <a:lnTo>
                <a:pt x="0" y="100313"/>
              </a:lnTo>
              <a:lnTo>
                <a:pt x="0" y="2913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6E885-7483-4AF3-B198-BE998E8733C7}">
      <dsp:nvSpPr>
        <dsp:cNvPr id="0" name=""/>
        <dsp:cNvSpPr/>
      </dsp:nvSpPr>
      <dsp:spPr>
        <a:xfrm>
          <a:off x="2986061" y="92807"/>
          <a:ext cx="3140396" cy="4261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Damage Mechanisms</a:t>
          </a:r>
          <a:endParaRPr lang="en-US" sz="2400" b="1" kern="1200" dirty="0"/>
        </a:p>
      </dsp:txBody>
      <dsp:txXfrm>
        <a:off x="2986061" y="92807"/>
        <a:ext cx="3140396" cy="426108"/>
      </dsp:txXfrm>
    </dsp:sp>
    <dsp:sp modelId="{20A13801-3640-4954-A5C3-4BE5F97005C0}">
      <dsp:nvSpPr>
        <dsp:cNvPr id="0" name=""/>
        <dsp:cNvSpPr/>
      </dsp:nvSpPr>
      <dsp:spPr>
        <a:xfrm>
          <a:off x="809467" y="810269"/>
          <a:ext cx="1853773"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Environmental Material Degradation</a:t>
          </a:r>
          <a:endParaRPr lang="en-US" sz="1400" b="1" kern="1200" dirty="0"/>
        </a:p>
      </dsp:txBody>
      <dsp:txXfrm>
        <a:off x="809467" y="810269"/>
        <a:ext cx="1853773" cy="621351"/>
      </dsp:txXfrm>
    </dsp:sp>
    <dsp:sp modelId="{2C2DCE1C-5456-4A6E-B709-D381975E9391}">
      <dsp:nvSpPr>
        <dsp:cNvPr id="0" name=""/>
        <dsp:cNvSpPr/>
      </dsp:nvSpPr>
      <dsp:spPr>
        <a:xfrm>
          <a:off x="400715" y="1813699"/>
          <a:ext cx="1799081"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Radiation</a:t>
          </a:r>
          <a:endParaRPr lang="en-US" sz="1400" b="1" kern="1200" dirty="0"/>
        </a:p>
      </dsp:txBody>
      <dsp:txXfrm>
        <a:off x="400715" y="1813699"/>
        <a:ext cx="1799081" cy="621351"/>
      </dsp:txXfrm>
    </dsp:sp>
    <dsp:sp modelId="{6EEAA1C4-27F0-4B7B-B415-D6F999D10543}">
      <dsp:nvSpPr>
        <dsp:cNvPr id="0" name=""/>
        <dsp:cNvSpPr/>
      </dsp:nvSpPr>
      <dsp:spPr>
        <a:xfrm>
          <a:off x="400715" y="2817129"/>
          <a:ext cx="1799081"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Thermal</a:t>
          </a:r>
          <a:endParaRPr lang="en-US" sz="1400" b="1" kern="1200" dirty="0"/>
        </a:p>
      </dsp:txBody>
      <dsp:txXfrm>
        <a:off x="400715" y="2817129"/>
        <a:ext cx="1799081" cy="621351"/>
      </dsp:txXfrm>
    </dsp:sp>
    <dsp:sp modelId="{B8A8DB92-7EFE-4122-8CE1-068E80694D23}">
      <dsp:nvSpPr>
        <dsp:cNvPr id="0" name=""/>
        <dsp:cNvSpPr/>
      </dsp:nvSpPr>
      <dsp:spPr>
        <a:xfrm>
          <a:off x="400715" y="3820559"/>
          <a:ext cx="1799081"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Corrosion/</a:t>
          </a:r>
          <a:br>
            <a:rPr lang="en-US" sz="1400" b="1" kern="1200" dirty="0" smtClean="0"/>
          </a:br>
          <a:r>
            <a:rPr lang="en-US" sz="1400" b="1" kern="1200" dirty="0" smtClean="0"/>
            <a:t>Oxidation/Erosion</a:t>
          </a:r>
          <a:endParaRPr lang="en-US" sz="1400" b="1" kern="1200" dirty="0"/>
        </a:p>
      </dsp:txBody>
      <dsp:txXfrm>
        <a:off x="400715" y="3820559"/>
        <a:ext cx="1799081" cy="621351"/>
      </dsp:txXfrm>
    </dsp:sp>
    <dsp:sp modelId="{630438F0-406A-4B31-AC6A-EB25CDF86F33}">
      <dsp:nvSpPr>
        <dsp:cNvPr id="0" name=""/>
        <dsp:cNvSpPr/>
      </dsp:nvSpPr>
      <dsp:spPr>
        <a:xfrm>
          <a:off x="3624169" y="810269"/>
          <a:ext cx="1853773"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Stress/Strain Induced Thermomechanical Failure</a:t>
          </a:r>
          <a:endParaRPr lang="en-US" sz="1400" b="1" kern="1200" dirty="0"/>
        </a:p>
      </dsp:txBody>
      <dsp:txXfrm>
        <a:off x="3624169" y="810269"/>
        <a:ext cx="1853773" cy="621351"/>
      </dsp:txXfrm>
    </dsp:sp>
    <dsp:sp modelId="{C15D3A44-60F5-45E5-8784-361FCA1AA22D}">
      <dsp:nvSpPr>
        <dsp:cNvPr id="0" name=""/>
        <dsp:cNvSpPr/>
      </dsp:nvSpPr>
      <dsp:spPr>
        <a:xfrm>
          <a:off x="2581876" y="1813699"/>
          <a:ext cx="1799081"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Quasi-static</a:t>
          </a:r>
          <a:endParaRPr lang="en-US" sz="1400" b="1" kern="1200" dirty="0"/>
        </a:p>
      </dsp:txBody>
      <dsp:txXfrm>
        <a:off x="2581876" y="1813699"/>
        <a:ext cx="1799081" cy="621351"/>
      </dsp:txXfrm>
    </dsp:sp>
    <dsp:sp modelId="{C7BDAFFA-400B-42F8-9157-FC9B115152DB}">
      <dsp:nvSpPr>
        <dsp:cNvPr id="0" name=""/>
        <dsp:cNvSpPr/>
      </dsp:nvSpPr>
      <dsp:spPr>
        <a:xfrm>
          <a:off x="2671619" y="2817129"/>
          <a:ext cx="1259568"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Fast ductile</a:t>
          </a:r>
        </a:p>
      </dsp:txBody>
      <dsp:txXfrm>
        <a:off x="2671619" y="2817129"/>
        <a:ext cx="1259568" cy="621351"/>
      </dsp:txXfrm>
    </dsp:sp>
    <dsp:sp modelId="{096835B5-0B2C-4B58-80D4-14A4B221369C}">
      <dsp:nvSpPr>
        <dsp:cNvPr id="0" name=""/>
        <dsp:cNvSpPr/>
      </dsp:nvSpPr>
      <dsp:spPr>
        <a:xfrm>
          <a:off x="2671619" y="3820559"/>
          <a:ext cx="1259568"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Fast brittle</a:t>
          </a:r>
        </a:p>
      </dsp:txBody>
      <dsp:txXfrm>
        <a:off x="2671619" y="3820559"/>
        <a:ext cx="1259568" cy="621351"/>
      </dsp:txXfrm>
    </dsp:sp>
    <dsp:sp modelId="{0A657052-F38D-4860-A255-F4F7C9149548}">
      <dsp:nvSpPr>
        <dsp:cNvPr id="0" name=""/>
        <dsp:cNvSpPr/>
      </dsp:nvSpPr>
      <dsp:spPr>
        <a:xfrm>
          <a:off x="2671619" y="4823989"/>
          <a:ext cx="1259568"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Delayed (creep)</a:t>
          </a:r>
        </a:p>
      </dsp:txBody>
      <dsp:txXfrm>
        <a:off x="2671619" y="4823989"/>
        <a:ext cx="1259568" cy="621351"/>
      </dsp:txXfrm>
    </dsp:sp>
    <dsp:sp modelId="{7191F973-15FB-4E09-88B3-E17BA334F3C2}">
      <dsp:nvSpPr>
        <dsp:cNvPr id="0" name=""/>
        <dsp:cNvSpPr/>
      </dsp:nvSpPr>
      <dsp:spPr>
        <a:xfrm>
          <a:off x="4763037" y="1813699"/>
          <a:ext cx="1799081"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Cyclic/Delayed</a:t>
          </a:r>
        </a:p>
      </dsp:txBody>
      <dsp:txXfrm>
        <a:off x="4763037" y="1813699"/>
        <a:ext cx="1799081" cy="621351"/>
      </dsp:txXfrm>
    </dsp:sp>
    <dsp:sp modelId="{2771C265-9FA8-4A5A-AFBA-22A2090FEF22}">
      <dsp:nvSpPr>
        <dsp:cNvPr id="0" name=""/>
        <dsp:cNvSpPr/>
      </dsp:nvSpPr>
      <dsp:spPr>
        <a:xfrm>
          <a:off x="5212807" y="2817129"/>
          <a:ext cx="1259568"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Ratcheting</a:t>
          </a:r>
        </a:p>
      </dsp:txBody>
      <dsp:txXfrm>
        <a:off x="5212807" y="2817129"/>
        <a:ext cx="1259568" cy="621351"/>
      </dsp:txXfrm>
    </dsp:sp>
    <dsp:sp modelId="{A3F3F14E-B34A-4385-8E1E-68B49EE7F6B8}">
      <dsp:nvSpPr>
        <dsp:cNvPr id="0" name=""/>
        <dsp:cNvSpPr/>
      </dsp:nvSpPr>
      <dsp:spPr>
        <a:xfrm>
          <a:off x="5212807" y="3820559"/>
          <a:ext cx="1259568"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Fatigue</a:t>
          </a:r>
        </a:p>
      </dsp:txBody>
      <dsp:txXfrm>
        <a:off x="5212807" y="3820559"/>
        <a:ext cx="1259568" cy="621351"/>
      </dsp:txXfrm>
    </dsp:sp>
    <dsp:sp modelId="{0AEBFE93-5725-4B4C-AFFE-70AE5092297E}">
      <dsp:nvSpPr>
        <dsp:cNvPr id="0" name=""/>
        <dsp:cNvSpPr/>
      </dsp:nvSpPr>
      <dsp:spPr>
        <a:xfrm>
          <a:off x="5212807" y="4823989"/>
          <a:ext cx="1259568"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Creep-fatigue</a:t>
          </a:r>
          <a:endParaRPr lang="en-US" sz="1400" b="1" kern="1200" dirty="0"/>
        </a:p>
      </dsp:txBody>
      <dsp:txXfrm>
        <a:off x="5212807" y="4823989"/>
        <a:ext cx="1259568" cy="621351"/>
      </dsp:txXfrm>
    </dsp:sp>
    <dsp:sp modelId="{B5BFD726-2DB7-464B-A203-256B6AD1FFD9}">
      <dsp:nvSpPr>
        <dsp:cNvPr id="0" name=""/>
        <dsp:cNvSpPr/>
      </dsp:nvSpPr>
      <dsp:spPr>
        <a:xfrm>
          <a:off x="6480754" y="810269"/>
          <a:ext cx="1853773"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Synergistic Damage Phenomena</a:t>
          </a:r>
          <a:endParaRPr lang="en-US" sz="1400" b="1" kern="1200" dirty="0"/>
        </a:p>
      </dsp:txBody>
      <dsp:txXfrm>
        <a:off x="6480754" y="810269"/>
        <a:ext cx="1853773" cy="621351"/>
      </dsp:txXfrm>
    </dsp:sp>
    <dsp:sp modelId="{219C0FD0-44A8-4264-94D8-4348D2C6B2DA}">
      <dsp:nvSpPr>
        <dsp:cNvPr id="0" name=""/>
        <dsp:cNvSpPr/>
      </dsp:nvSpPr>
      <dsp:spPr>
        <a:xfrm>
          <a:off x="6944198" y="1813699"/>
          <a:ext cx="1799081"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Irradiation-accelerated/induced</a:t>
          </a:r>
        </a:p>
      </dsp:txBody>
      <dsp:txXfrm>
        <a:off x="6944198" y="1813699"/>
        <a:ext cx="1799081" cy="621351"/>
      </dsp:txXfrm>
    </dsp:sp>
    <dsp:sp modelId="{6855050E-610C-4E54-A020-B5A1D49A15F2}">
      <dsp:nvSpPr>
        <dsp:cNvPr id="0" name=""/>
        <dsp:cNvSpPr/>
      </dsp:nvSpPr>
      <dsp:spPr>
        <a:xfrm>
          <a:off x="6944198" y="2817129"/>
          <a:ext cx="1799081"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Thermally-induced/accelerated</a:t>
          </a:r>
        </a:p>
      </dsp:txBody>
      <dsp:txXfrm>
        <a:off x="6944198" y="2817129"/>
        <a:ext cx="1799081" cy="621351"/>
      </dsp:txXfrm>
    </dsp:sp>
    <dsp:sp modelId="{DDD8AF1D-2BA0-4C72-8F6C-CD8F093853FB}">
      <dsp:nvSpPr>
        <dsp:cNvPr id="0" name=""/>
        <dsp:cNvSpPr/>
      </dsp:nvSpPr>
      <dsp:spPr>
        <a:xfrm>
          <a:off x="6944198" y="3820559"/>
          <a:ext cx="1799081" cy="6213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Other environmentally assisted</a:t>
          </a:r>
        </a:p>
      </dsp:txBody>
      <dsp:txXfrm>
        <a:off x="6944198" y="3820559"/>
        <a:ext cx="1799081" cy="6213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B73CF86-4295-4A3E-B758-62E1865CCB5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eaLnBrk="1" fontAlgn="auto" hangingPunct="1">
              <a:spcBef>
                <a:spcPts val="0"/>
              </a:spcBef>
              <a:spcAft>
                <a:spcPts val="0"/>
              </a:spcAft>
              <a:defRPr/>
            </a:pPr>
            <a:r>
              <a:rPr lang="en-US" dirty="0" smtClean="0"/>
              <a:t>The reliability of available W alloys for other parts in the divertor is questionable.  On one hand, Siegfried Malang believes that the rise of the minimum W temperature to &gt; 800 C by a higher He temperature is sufficient for thimbles made of VM-tungsten (which are likely to have a very fine wrought structure due to their deep-drawing manufacturing process) if fabrication (deep drawing and brazing) is at temperatures and time periods sufficiently low to avoid relevant recrystallization.  On the other hand, Tillack, et. al., in Fusion Engineering and Design 86 (2011), pp. 71-98, stated that, “Development of more tungsten alloys or dispersion-strengthened composites is necessary before tungsten can function reliably in a high temperature divertor heatsink.”…. and …… “we need more ductile materials (particularly for tungsten alloys) with high fracture toughness than are now available.” Whether more-ductile tungsten alloys will be needed depends upon final requirements and as-fabricated properties of each element of the divertor.  As design and operating requirements mature, and defect detection limits become available, perhaps some minimum values of ductility and fracture toughness at various temperatures may be defined.</a:t>
            </a:r>
          </a:p>
          <a:p>
            <a:pPr lvl="0"/>
            <a:endParaRPr lang="en-US" dirty="0" smtClean="0"/>
          </a:p>
          <a:p>
            <a:pPr lvl="0"/>
            <a:r>
              <a:rPr lang="en-US" dirty="0" smtClean="0"/>
              <a:t>The time-dependency of recrystallization temperature, and the effect of deformation during forming (which will have to be done at some elevated temperature) and subsequent stress-relief heat treatments are not well defined.  Prior deformation will reduce the temperature for the start of recrystallization (and loss of ductility) as much as a few hundred degrees. Even partial recrystallization will reduce ductility markedly.  It is not clear how the upper use limit for W has been established and whether it takes prior deformation levels into account.</a:t>
            </a:r>
          </a:p>
          <a:p>
            <a:pPr lvl="0" eaLnBrk="1" fontAlgn="auto" hangingPunct="1">
              <a:spcBef>
                <a:spcPts val="0"/>
              </a:spcBef>
              <a:spcAft>
                <a:spcPts val="0"/>
              </a:spcAft>
              <a:defRPr/>
            </a:pPr>
            <a:endParaRPr lang="en-US" dirty="0" smtClean="0"/>
          </a:p>
          <a:p>
            <a:pPr lvl="0"/>
            <a:r>
              <a:rPr lang="en-US" dirty="0" smtClean="0"/>
              <a:t>Radiation effects are not well defined.  Major radiation damage mechanisms will be (1) displacement of the atoms from their lattice sites as a result of collisions with highly energetic fusion neutrons, and (2) gas production in the metallic lattice resulting from diverse neutron induced nuclear reactions.  These reactions will limit the lifetime of the first structural wall of the fusion reaction chamber. </a:t>
            </a:r>
          </a:p>
          <a:p>
            <a:pPr lvl="0"/>
            <a:endParaRPr lang="en-US" dirty="0" smtClean="0"/>
          </a:p>
          <a:p>
            <a:pPr lvl="0"/>
            <a:r>
              <a:rPr lang="en-US" dirty="0" smtClean="0"/>
              <a:t>Variability of properties (strength, elongation, transition temperature, recrystallization temperature, etc.) does not appear to have been defined sufficiently to establish statistical design allowables.</a:t>
            </a:r>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questionable whether efforts to develop more ductile alloys of tungsten would succeed without R&amp;D breakthroughs.  Rhenium additions have proven useful, but tungsten-rhenium alloys  were ruled out to avoid the activation and burn-up issue of rhenium, and the reduction of thermal conductivity by rhenium.  </a:t>
            </a:r>
          </a:p>
          <a:p>
            <a:r>
              <a:rPr lang="en-US" dirty="0" smtClean="0"/>
              <a:t>A W-lanthanum oxide alloy has advantages over pure W because in promises slightly higher ductility and recrystallization temperature.  However, this is marginal.  Only a few levels of alloying additions have been evaluated (e.g. 25% Re, 1% La2O3, 1.1% TiC) for ARIES.  None appear to be acceptable. </a:t>
            </a:r>
          </a:p>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US" dirty="0" smtClean="0"/>
              <a:t>Baseline fabrication approaches have been gleaned from available recent ARIES and ARIES-ACT1 published descriptions.  “TBD” indicates that the specific alloy has not been indicated in the publications. </a:t>
            </a:r>
          </a:p>
          <a:p>
            <a:pPr lvl="0"/>
            <a:endParaRPr lang="en-US" dirty="0" smtClean="0"/>
          </a:p>
          <a:p>
            <a:pPr lvl="0"/>
            <a:r>
              <a:rPr lang="en-US" dirty="0" smtClean="0"/>
              <a:t>The thimbles of the fingers will be deep drawn from sheet.  Reportedly, deep drawing of VM tungsten has been demonstrated to be a feasible production process.  Sleeves and other small parts mating with the thimbles, to form the fingers, as well as bars and plates for the remaining 2/3 of the divertor core, will be formed and/or machined from wrought alloy, most likely in the form of plate or bar/rod. The divertor has a simple bar-plate-type heat exchanger core construction.  The fingers, armor, plates and bars will be brazed in a vacuum furnace to form a divertor assembly.</a:t>
            </a:r>
          </a:p>
          <a:p>
            <a:pPr lvl="0"/>
            <a:endParaRPr lang="en-US" dirty="0" smtClean="0"/>
          </a:p>
          <a:p>
            <a:pPr lvl="0"/>
            <a:r>
              <a:rPr lang="en-US" dirty="0" smtClean="0"/>
              <a:t>The elements of the transition section will be formed, welded, and/or machined from sheet, bar or plate, and brazed to the divertor using TBD braze alloy(s), probably after the divertor is brazed.</a:t>
            </a:r>
          </a:p>
          <a:p>
            <a:pPr lvl="0"/>
            <a:endParaRPr lang="en-US" dirty="0" smtClean="0"/>
          </a:p>
          <a:p>
            <a:pPr lvl="0"/>
            <a:r>
              <a:rPr lang="en-US" dirty="0" smtClean="0"/>
              <a:t>The manifolds will be roll formed into complex and precise shapes so that, after the 9 manifolds are inserted into divertor core channels, they will create thin flow passages between the hot tungsten surfaces and the manifold, for the helium to pass and gather heat.  A secondary forming operation may be needed to form projections to set the flow gaps. How the manifolds will be joined to the header is not defined.  If adequate sealing cannot be obtained by press fitting, perhaps a low temperature braze alloy(s) will be used to seal the joint.</a:t>
            </a:r>
          </a:p>
          <a:p>
            <a:endParaRPr lang="en-US" dirty="0" smtClean="0"/>
          </a:p>
          <a:p>
            <a:pPr lvl="0"/>
            <a:r>
              <a:rPr lang="en-US" dirty="0" smtClean="0"/>
              <a:t>Headers will be formed, welded, and/or machined from sheet, bar or plate. A brazing operation may be used to join detail parts if a one-piece header cannot be made economically.  The assembly process for joining the headers to the core is not defined.</a:t>
            </a:r>
          </a:p>
          <a:p>
            <a:pPr lvl="1"/>
            <a:endParaRPr lang="en-US" dirty="0" smtClean="0"/>
          </a:p>
          <a:p>
            <a:r>
              <a:rPr lang="en-US" dirty="0" smtClean="0"/>
              <a:t>Summarizing the most likely materials processing challenges that will be faced in developing manufacturing methods for the divertor parts, subassemblies and assemblies.  Although some key features remain to be defined, it seems obvious that successful performance of the divertor will depend upon precisely controlled dimensions for the manifolds, channels, fingers and especially the gaps that separate these elements to form the He flow paths.  Dimensional precision and control is essential to successful assembly of brazed and mechanically mating parts, and will determine the strength and crack propagation resistance of the braze joints, which profoundly influence the durability and reliability of the divertors.   If manifolds can be joined to the mating slots in the inlet/outlet header and sealed adequately without the need for brazing these joints, there will be benefit for cost and reduced risks of distorting or damaging the divertor during manufacture.  Nondestructive evaluation of braze joints is an essential tool for assuring adequate braze joint integrity and strength.</a:t>
            </a:r>
          </a:p>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Satisfactory techniques have been developed and successfully employed for cutting, machining, blanking and shearing a variety of tungsten components.  Heating will probably be needed or useful in some cases to minimize cracking.  Some parts may be machined with standard machine tools as part of the normal flow in a production shop. Process parameters to minimize cracking and chipping must be determined for each part, include clamping tools/methods, coolant, as well as the usual machining feed/speed/tool selections.  </a:t>
            </a:r>
          </a:p>
          <a:p>
            <a:endParaRPr lang="en-US" dirty="0" smtClean="0"/>
          </a:p>
          <a:p>
            <a:r>
              <a:rPr lang="en-US" dirty="0" smtClean="0"/>
              <a:t>Machining and other cutting processes applied to tantalum alloys and ODS steel are not expected to pose any serious problems, with two exceptions: 1) surface embrittlement of Ta alloys by N and O at high temperatures must be avoided, or contaminated surfaces must be removed, and 2) fine dispersions of oxides in ODS steel may be coarsened by high temperatures, reducing properties.  Metalworking temperatures must be controlled accordingly.</a:t>
            </a:r>
          </a:p>
          <a:p>
            <a:endParaRPr lang="en-US" dirty="0" smtClean="0"/>
          </a:p>
          <a:p>
            <a:pPr lvl="0"/>
            <a:r>
              <a:rPr lang="en-US" dirty="0" smtClean="0"/>
              <a:t>Aerospace parts have been hot-formed and welded from tungsten sheet (~0.1” thick) at Boeing.  The photos show recrystallized large grains in GTA welds that were revealed by etching.  Flanges have been formed from tungsten sheet by spinning and drawing.</a:t>
            </a:r>
          </a:p>
          <a:p>
            <a:pPr lvl="0"/>
            <a:endParaRPr lang="en-US" dirty="0" smtClean="0"/>
          </a:p>
          <a:p>
            <a:pPr lvl="0"/>
            <a:r>
              <a:rPr lang="en-US" dirty="0" smtClean="0"/>
              <a:t>Deep drawing of the tungsten thimbles has reportedly been done successfully in Europe. </a:t>
            </a:r>
          </a:p>
          <a:p>
            <a:pPr lvl="0"/>
            <a:endParaRPr lang="en-US" dirty="0" smtClean="0"/>
          </a:p>
          <a:p>
            <a:r>
              <a:rPr lang="en-US" dirty="0" smtClean="0"/>
              <a:t>Forming process development will be required for ARIES parts.  It will be necessary to determine optimum parameters and means of controlling them to produce parts within tolerances specified and reasonable tool life.  Parameters include die materials, heating method, forming temperatures, shielding gas, part transfer timing, lubricant/coating, interstage die-polishing and stress-relief temperature/time, forming speed and equipment.</a:t>
            </a:r>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brazing process likely to be used for the divertor is demanding but achievable with state of the art facilities.  Boeing has plenty of experience with brazing CP-W to WHA for large and complex curvature components associated with hypersonic applications.</a:t>
            </a:r>
          </a:p>
          <a:p>
            <a:r>
              <a:rPr lang="en-US" dirty="0" smtClean="0"/>
              <a:t>Requirements include:</a:t>
            </a:r>
          </a:p>
          <a:p>
            <a:pPr marL="574675" indent="-234950">
              <a:buFont typeface="Arial" pitchFamily="34" charset="0"/>
              <a:buChar char="•"/>
            </a:pPr>
            <a:r>
              <a:rPr lang="en-US" dirty="0" smtClean="0"/>
              <a:t>a high-vacuum brazing furnace with adequate chamber volume and gettering method, with excellent temperature uniformity and thermal-cycle controls during the brazing process</a:t>
            </a:r>
          </a:p>
          <a:p>
            <a:pPr marL="574675" indent="-234950">
              <a:buFont typeface="Arial" pitchFamily="34" charset="0"/>
              <a:buChar char="•"/>
            </a:pPr>
            <a:r>
              <a:rPr lang="en-US" dirty="0" smtClean="0"/>
              <a:t>melt and flow adequately to fill joints at the selected brazing temperature</a:t>
            </a:r>
          </a:p>
          <a:p>
            <a:pPr marL="574675" indent="-234950">
              <a:buFont typeface="Arial" pitchFamily="34" charset="0"/>
              <a:buChar char="•"/>
            </a:pPr>
            <a:r>
              <a:rPr lang="en-US" dirty="0" smtClean="0"/>
              <a:t>not erode the base materials to a detrimental extent</a:t>
            </a:r>
          </a:p>
          <a:p>
            <a:pPr marL="574675" indent="-234950">
              <a:buFont typeface="Arial" pitchFamily="34" charset="0"/>
              <a:buChar char="•"/>
            </a:pPr>
            <a:r>
              <a:rPr lang="en-US" dirty="0" smtClean="0"/>
              <a:t>for tungsten, melt sufficiently below the recrystallization temperature and below the temperature at which the DBTT would be significantly raised</a:t>
            </a:r>
          </a:p>
          <a:p>
            <a:pPr marL="574675" indent="-234950">
              <a:buFont typeface="Arial" pitchFamily="34" charset="0"/>
              <a:buChar char="•"/>
            </a:pPr>
            <a:r>
              <a:rPr lang="en-US" dirty="0" smtClean="0"/>
              <a:t>for ODS steel, melt sufficiently below the temperature at which agglomeration of ODS particles would be detrimental</a:t>
            </a:r>
          </a:p>
          <a:p>
            <a:pPr marL="574675" indent="-234950">
              <a:buFont typeface="Arial" pitchFamily="34" charset="0"/>
              <a:buChar char="•"/>
            </a:pPr>
            <a:r>
              <a:rPr lang="en-US" dirty="0" smtClean="0"/>
              <a:t>be vacuum stable at brazing temperatures, if vacuum brazing is selected</a:t>
            </a:r>
          </a:p>
          <a:p>
            <a:pPr marL="574675" indent="-234950">
              <a:buFont typeface="Arial" pitchFamily="34" charset="0"/>
              <a:buChar char="•"/>
            </a:pPr>
            <a:r>
              <a:rPr lang="en-US" dirty="0" smtClean="0"/>
              <a:t>have sufficient strength and fracture toughness for the service environment after brazing (and post-braze annealing, if required)</a:t>
            </a:r>
          </a:p>
          <a:p>
            <a:pPr marL="574675" indent="-234950">
              <a:buFont typeface="Arial" pitchFamily="34" charset="0"/>
              <a:buChar char="•"/>
            </a:pPr>
            <a:r>
              <a:rPr lang="en-US" dirty="0" smtClean="0"/>
              <a:t>be available in foil or paste form suitable for the TBD brazing process</a:t>
            </a:r>
          </a:p>
          <a:p>
            <a:pPr marL="574675" indent="-234950">
              <a:buFont typeface="Arial" pitchFamily="34" charset="0"/>
              <a:buChar char="•"/>
            </a:pPr>
            <a:r>
              <a:rPr lang="en-US" dirty="0" smtClean="0"/>
              <a:t>be compatible with the radiation environment</a:t>
            </a:r>
          </a:p>
          <a:p>
            <a:pPr marL="574675" indent="-234950">
              <a:buFont typeface="Arial" pitchFamily="34" charset="0"/>
              <a:buChar char="•"/>
            </a:pPr>
            <a:r>
              <a:rPr lang="en-US" dirty="0" smtClean="0"/>
              <a:t>be economically viable</a:t>
            </a:r>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418463"/>
          </a:xfrm>
        </p:spPr>
        <p:txBody>
          <a:bodyPr>
            <a:normAutofit fontScale="40000" lnSpcReduction="20000"/>
          </a:bodyPr>
          <a:lstStyle/>
          <a:p>
            <a:r>
              <a:rPr lang="en-US" sz="1400" dirty="0" smtClean="0"/>
              <a:t>This is a “general list” and description of currently available NDE methods out in industry, with those suitable for this particular application identified.  The current configuration, processes and access suggest that Ultrasonic , Liquid Penetrant and Eddy Current methods are the current prime NDE candidates.  The other methods are less likely to be useful.</a:t>
            </a:r>
          </a:p>
          <a:p>
            <a:pPr>
              <a:buNone/>
            </a:pPr>
            <a:endParaRPr lang="en-US" sz="1800" b="1" u="sng" dirty="0" smtClean="0"/>
          </a:p>
          <a:p>
            <a:pPr>
              <a:buNone/>
            </a:pPr>
            <a:r>
              <a:rPr lang="en-US" sz="1800" b="1" u="sng" dirty="0" smtClean="0"/>
              <a:t>Probably Unsuitable for ARIES Divertors:</a:t>
            </a:r>
          </a:p>
          <a:p>
            <a:r>
              <a:rPr lang="en-US" sz="1400" dirty="0" smtClean="0"/>
              <a:t>Infrared Thermography</a:t>
            </a:r>
          </a:p>
          <a:p>
            <a:pPr lvl="1">
              <a:buFont typeface="Arial" pitchFamily="34" charset="0"/>
              <a:buChar char="•"/>
            </a:pPr>
            <a:r>
              <a:rPr lang="en-US" sz="1400" dirty="0" smtClean="0"/>
              <a:t>Infrared (IR) waves detect changes in heat transfer capability of the object.</a:t>
            </a:r>
          </a:p>
          <a:p>
            <a:pPr lvl="1">
              <a:buFont typeface="Arial" pitchFamily="34" charset="0"/>
              <a:buChar char="•"/>
            </a:pPr>
            <a:r>
              <a:rPr lang="en-US" sz="1400" dirty="0" smtClean="0"/>
              <a:t>Material is likely too thick for this technique</a:t>
            </a:r>
          </a:p>
          <a:p>
            <a:r>
              <a:rPr lang="en-US" sz="1400" dirty="0" smtClean="0"/>
              <a:t>Computed Tomography (CT)</a:t>
            </a:r>
          </a:p>
          <a:p>
            <a:pPr lvl="1">
              <a:buFont typeface="Arial" pitchFamily="34" charset="0"/>
              <a:buChar char="•"/>
            </a:pPr>
            <a:r>
              <a:rPr lang="en-US" sz="1400" dirty="0" smtClean="0"/>
              <a:t>A technique for producing 2-D and 3-D cross-sectional images of an object from flat X-ray images.</a:t>
            </a:r>
          </a:p>
          <a:p>
            <a:pPr lvl="1">
              <a:buFont typeface="Arial" pitchFamily="34" charset="0"/>
              <a:buChar char="•"/>
            </a:pPr>
            <a:r>
              <a:rPr lang="en-US" sz="1400" dirty="0" smtClean="0"/>
              <a:t>The density and Z (Atomic #) of tungsten and positioning of the detectors or X-ray source preclude using CT for this application.  It may be possible to CT some of the samples for information</a:t>
            </a:r>
          </a:p>
          <a:p>
            <a:r>
              <a:rPr lang="en-US" sz="1400" dirty="0" smtClean="0"/>
              <a:t>Laser Shearography</a:t>
            </a:r>
          </a:p>
          <a:p>
            <a:pPr lvl="1">
              <a:buFont typeface="Arial" pitchFamily="34" charset="0"/>
              <a:buChar char="•"/>
            </a:pPr>
            <a:r>
              <a:rPr lang="en-US" sz="1400" dirty="0" smtClean="0"/>
              <a:t>Applies a stress to a part and detects surface strain displacement.</a:t>
            </a:r>
          </a:p>
          <a:p>
            <a:pPr lvl="1">
              <a:buFont typeface="Arial" pitchFamily="34" charset="0"/>
              <a:buChar char="•"/>
            </a:pPr>
            <a:r>
              <a:rPr lang="en-US" sz="1400" dirty="0" smtClean="0"/>
              <a:t>It is unlikely that the material could be stressed to create a measureable surface strain for this method</a:t>
            </a:r>
          </a:p>
          <a:p>
            <a:r>
              <a:rPr lang="en-US" sz="1400" dirty="0" smtClean="0"/>
              <a:t>X-ray, Gamma ray, Neutron radiography and Backscatter X-ray</a:t>
            </a:r>
          </a:p>
          <a:p>
            <a:pPr lvl="1">
              <a:buFont typeface="Arial" pitchFamily="34" charset="0"/>
              <a:buChar char="•"/>
            </a:pPr>
            <a:r>
              <a:rPr lang="en-US" sz="1400" dirty="0" smtClean="0"/>
              <a:t>Detects volumetric features by passing through matter, are scattered and absorbed and the degree of penetration depends on the kind of matter and the energy of the rays. </a:t>
            </a:r>
          </a:p>
          <a:p>
            <a:pPr lvl="1">
              <a:buFont typeface="Arial" pitchFamily="34" charset="0"/>
              <a:buChar char="•"/>
            </a:pPr>
            <a:r>
              <a:rPr lang="en-US" sz="1400" dirty="0" smtClean="0"/>
              <a:t>The density and Z of tungsten , sensitivity, configuration and required equipment makes these techniques difficult and probably not feasible</a:t>
            </a:r>
          </a:p>
          <a:p>
            <a:r>
              <a:rPr lang="en-US" sz="1400" dirty="0" smtClean="0"/>
              <a:t>Magnetic particle inspection (MPI)</a:t>
            </a:r>
          </a:p>
          <a:p>
            <a:pPr lvl="1">
              <a:buFont typeface="Arial" pitchFamily="34" charset="0"/>
              <a:buChar char="•"/>
            </a:pPr>
            <a:r>
              <a:rPr lang="en-US" sz="1400" dirty="0" smtClean="0"/>
              <a:t>A non-destructive evaluation (NDE) process for detecting surface and slightly subsurface discontinuities in ferroelectric materials.</a:t>
            </a:r>
          </a:p>
          <a:p>
            <a:pPr lvl="1">
              <a:buFont typeface="Arial" pitchFamily="34" charset="0"/>
              <a:buChar char="•"/>
            </a:pPr>
            <a:r>
              <a:rPr lang="en-US" sz="1400" dirty="0" smtClean="0"/>
              <a:t>The magnetic properties of tungsten or a tungsten alloy likely will not lend itself to this inspection</a:t>
            </a:r>
          </a:p>
          <a:p>
            <a:pPr lvl="1"/>
            <a:endParaRPr lang="en-US" sz="1400" dirty="0" smtClean="0"/>
          </a:p>
          <a:p>
            <a:pPr>
              <a:buNone/>
            </a:pPr>
            <a:r>
              <a:rPr lang="en-US" sz="1800" b="1" u="sng" dirty="0" smtClean="0">
                <a:solidFill>
                  <a:srgbClr val="0000FF"/>
                </a:solidFill>
              </a:rPr>
              <a:t>Suitable for ARIES Divertors:</a:t>
            </a:r>
          </a:p>
          <a:p>
            <a:r>
              <a:rPr lang="en-US" sz="1400" b="1" dirty="0" smtClean="0">
                <a:solidFill>
                  <a:srgbClr val="0000FF"/>
                </a:solidFill>
              </a:rPr>
              <a:t>Ultrasonic, Through Transmission, Pulse/Echo or Phased Array</a:t>
            </a:r>
          </a:p>
          <a:p>
            <a:pPr lvl="1">
              <a:buFont typeface="Arial" pitchFamily="34" charset="0"/>
              <a:buChar char="•"/>
            </a:pPr>
            <a:r>
              <a:rPr lang="en-US" sz="1400" b="1" dirty="0" smtClean="0">
                <a:solidFill>
                  <a:srgbClr val="0000FF"/>
                </a:solidFill>
              </a:rPr>
              <a:t>Water or gel coupled high frequency ultrasound detects changes in the acoustic impedance at interfaces.</a:t>
            </a:r>
          </a:p>
          <a:p>
            <a:pPr lvl="1">
              <a:buFont typeface="Arial" pitchFamily="34" charset="0"/>
              <a:buChar char="•"/>
            </a:pPr>
            <a:r>
              <a:rPr lang="en-US" sz="1400" b="1" dirty="0" smtClean="0">
                <a:solidFill>
                  <a:srgbClr val="0000FF"/>
                </a:solidFill>
              </a:rPr>
              <a:t>There is a history of conducting inspection on tungsten using ultrasonic methods and it may be suitable for wrought material and braze inspections</a:t>
            </a:r>
          </a:p>
          <a:p>
            <a:r>
              <a:rPr lang="en-US" sz="1400" b="1" dirty="0" smtClean="0">
                <a:solidFill>
                  <a:srgbClr val="0000FF"/>
                </a:solidFill>
              </a:rPr>
              <a:t>Liquid penetrant inspection, also called dye penetrant inspection (DPI) or penetrant testing (PT)</a:t>
            </a:r>
          </a:p>
          <a:p>
            <a:pPr lvl="1">
              <a:buFont typeface="Arial" pitchFamily="34" charset="0"/>
              <a:buChar char="•"/>
            </a:pPr>
            <a:r>
              <a:rPr lang="en-US" sz="1400" b="1" dirty="0" smtClean="0">
                <a:solidFill>
                  <a:srgbClr val="0000FF"/>
                </a:solidFill>
              </a:rPr>
              <a:t>Widely applied, low-cost inspection method used to locate surface-breaking defects in all non-porous materials.</a:t>
            </a:r>
          </a:p>
          <a:p>
            <a:pPr lvl="1">
              <a:buFont typeface="Arial" pitchFamily="34" charset="0"/>
              <a:buChar char="•"/>
            </a:pPr>
            <a:r>
              <a:rPr lang="en-US" sz="1400" b="1" dirty="0" smtClean="0">
                <a:solidFill>
                  <a:srgbClr val="0000FF"/>
                </a:solidFill>
              </a:rPr>
              <a:t>Penetrant would likely be a good candidate for surface inspections after machining operations</a:t>
            </a:r>
          </a:p>
          <a:p>
            <a:r>
              <a:rPr lang="en-US" sz="1400" b="1" dirty="0" smtClean="0">
                <a:solidFill>
                  <a:srgbClr val="0000FF"/>
                </a:solidFill>
              </a:rPr>
              <a:t>Eddy-current testing</a:t>
            </a:r>
          </a:p>
          <a:p>
            <a:pPr lvl="1">
              <a:buFont typeface="Arial" pitchFamily="34" charset="0"/>
              <a:buChar char="•"/>
            </a:pPr>
            <a:r>
              <a:rPr lang="en-US" sz="1400" b="1" dirty="0" smtClean="0">
                <a:solidFill>
                  <a:srgbClr val="0000FF"/>
                </a:solidFill>
              </a:rPr>
              <a:t>Uses electromagnetic induction to detect flaws in conductive materials</a:t>
            </a:r>
          </a:p>
          <a:p>
            <a:pPr lvl="1">
              <a:buFont typeface="Arial" pitchFamily="34" charset="0"/>
              <a:buChar char="•"/>
            </a:pPr>
            <a:r>
              <a:rPr lang="en-US" sz="1400" b="1" dirty="0" smtClean="0">
                <a:solidFill>
                  <a:srgbClr val="0000FF"/>
                </a:solidFill>
              </a:rPr>
              <a:t>There is a history of conducting eddy current inspection and tungsten alloys appear to have sufficient conductivity</a:t>
            </a:r>
            <a:endParaRPr lang="en-US" b="1" dirty="0" smtClean="0">
              <a:solidFill>
                <a:srgbClr val="0000FF"/>
              </a:solidFill>
            </a:endParaRPr>
          </a:p>
          <a:p>
            <a:pPr lvl="1"/>
            <a:endParaRPr lang="en-US" sz="1400" dirty="0" smtClean="0"/>
          </a:p>
          <a:p>
            <a:r>
              <a:rPr lang="en-US" sz="1600" b="1" dirty="0" smtClean="0"/>
              <a:t>The capabilities of an NDE method is assigned a statistical capability based upon the ability to detect flaws of a given size.  There are existing standards within  industry that provide these sizes that are subsequently used in a fracture control approach.  This application would likely require additional demonstrations to validate these numbers because of the non-routine inspections required.</a:t>
            </a:r>
          </a:p>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NDE should be performed at various stages of manufacture to verify 1) that the wrought material does not contain any flaws; 2) that the cutting, forming or machining process has not induced flaws; 3) that the brazing has sufficiently flowed and hasn’t left unacceptable voids or defects at the braze joint; and 4) that high stress thermal regions at the tip of the grooves/slots are free of defects.  These inspection should be coordinated with the critical initial flaw sizes identified during the fracture analysis that are detectable by the selected NDE method(s).</a:t>
            </a:r>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identifies likely inspection stages and locations during the fabrication process along with the preliminary NDE methods identified.</a:t>
            </a:r>
          </a:p>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areas requiring NDE after fabrication, specifically front and back plate braze joints along with the tips of the grooves in the front plate.</a:t>
            </a:r>
          </a:p>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a schematic of ultrasonic transducers located on the surface plates and how they would introduce sound waves to areas of interest in the braze joint.  The single transducers shown in this sketch may be supplemented with phased array ultrasonic techniques to provide a more thorough and detailed inspection.</a:t>
            </a:r>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appears that the conductivity of tungsten will permit the use of eddy current inspection techniques.  A specialized eddy current probe with a coil at the tip is placed into the slots and used to examine the bottom of the crack for potential defects after fabrication.  Depending on the configuration it may be possible to use a similar approach to perform this inspection using robotic equipment as an in-service inspection.</a:t>
            </a:r>
          </a:p>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part of the development process, mechanical testing will be required to anchor the M&amp;P data.  A portion of these samples will be inspected using NDE during the development process to assist with both process and NDE technique development and eventually to validate the capability of the NDE method(s).</a:t>
            </a:r>
          </a:p>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discusses the potential to utilize automated and remote inspection systems such as crawlers and positioning  apparatus to conduct NDE scans.</a:t>
            </a:r>
          </a:p>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In-situ inspection capability provides the opportunity to monitor given areas remotely.  These may be high-stress, critical areas or areas that are difficult to access for inspections.  A system and the associated sensors/equipment would have to be developed to implement this capability.</a:t>
            </a:r>
          </a:p>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NDE data fusion is a technique that integrates the data from multiple NDE methods into a common data base on CAD models.  This concept takes the available NDE data and integrates it into a common database which can then be used in conjunction with design and material properties to assess specific components or regions of a system.  In summary, it integrates the NDE data with design requirements and provides cradle-to-grave assessment and monitoring of a component.</a:t>
            </a:r>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endParaRPr lang="en-US" dirty="0" smtClean="0"/>
          </a:p>
        </p:txBody>
      </p:sp>
      <p:sp>
        <p:nvSpPr>
          <p:cNvPr id="67587" name="Slide Number Placeholder 3"/>
          <p:cNvSpPr>
            <a:spLocks noGrp="1"/>
          </p:cNvSpPr>
          <p:nvPr>
            <p:ph type="sldNum" sz="quarter" idx="5"/>
          </p:nvPr>
        </p:nvSpPr>
        <p:spPr>
          <a:noFill/>
        </p:spPr>
        <p:txBody>
          <a:bodyPr/>
          <a:lstStyle/>
          <a:p>
            <a:fld id="{349E4E92-3930-4FAD-80B7-4C4114C5FD51}" type="slidenum">
              <a:rPr lang="en-US" smtClean="0"/>
              <a:pPr/>
              <a:t>34</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400" b="1" dirty="0" smtClean="0">
                <a:latin typeface="Arial" pitchFamily="34" charset="0"/>
                <a:cs typeface="Arial" pitchFamily="34" charset="0"/>
              </a:rPr>
              <a:t>Complex Failure Mechanisms at work for Various Components:</a:t>
            </a:r>
          </a:p>
          <a:p>
            <a:pPr marL="457200" lvl="0" indent="-457200">
              <a:spcBef>
                <a:spcPct val="20000"/>
              </a:spcBef>
              <a:buClr>
                <a:srgbClr val="0070C0"/>
              </a:buClr>
              <a:buFont typeface="Wingdings" pitchFamily="2" charset="2"/>
              <a:buChar char="Ø"/>
            </a:pPr>
            <a:r>
              <a:rPr lang="en-US" sz="1300" dirty="0" smtClean="0">
                <a:solidFill>
                  <a:prstClr val="black"/>
                </a:solidFill>
                <a:latin typeface="Arial" pitchFamily="34" charset="0"/>
                <a:cs typeface="Arial" pitchFamily="34" charset="0"/>
              </a:rPr>
              <a:t>Environmental Material Degradation</a:t>
            </a:r>
          </a:p>
          <a:p>
            <a:pPr marL="742950" lvl="1" indent="-285750">
              <a:spcBef>
                <a:spcPct val="20000"/>
              </a:spcBef>
              <a:buClr>
                <a:srgbClr val="0070C0"/>
              </a:buClr>
              <a:buFont typeface="Arial" pitchFamily="34" charset="0"/>
              <a:buChar char="–"/>
            </a:pPr>
            <a:r>
              <a:rPr lang="en-US" sz="1000" dirty="0" smtClean="0">
                <a:solidFill>
                  <a:prstClr val="black"/>
                </a:solidFill>
                <a:latin typeface="Arial" pitchFamily="34" charset="0"/>
                <a:cs typeface="Arial" pitchFamily="34" charset="0"/>
              </a:rPr>
              <a:t>Radiation (exposure to energetic neutron irradiation): structural changes from displacement and rearrangement of atoms, kinetic effects from enhanced redistribution of atoms by mobile defects with promotion of segregation and phase changes, and chemical changes from the production of new atomic species by nuclear reactions (transmutation)</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Low temperature radiation hardening and embrittlement (0.001–0.1 dpa, &lt; 0.4 T</a:t>
            </a:r>
            <a:r>
              <a:rPr lang="en-US" sz="900" baseline="-25000" dirty="0" smtClean="0">
                <a:solidFill>
                  <a:prstClr val="black"/>
                </a:solidFill>
                <a:latin typeface="Arial" pitchFamily="34" charset="0"/>
                <a:cs typeface="Arial" pitchFamily="34" charset="0"/>
              </a:rPr>
              <a:t>M</a:t>
            </a:r>
            <a:r>
              <a:rPr lang="en-US" sz="900" dirty="0" smtClean="0">
                <a:solidFill>
                  <a:prstClr val="black"/>
                </a:solidFill>
                <a:latin typeface="Arial" pitchFamily="34" charset="0"/>
                <a:cs typeface="Arial" pitchFamily="34" charset="0"/>
              </a:rPr>
              <a:t>)</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Potential matrix and/or grain boundary embrittlement due to  radiation-enhanced or  –induced precipitation due to  coupled solute–defect processes (1–10 dpa, 0.3-0.6 T</a:t>
            </a:r>
            <a:r>
              <a:rPr lang="en-US" sz="900" baseline="-25000" dirty="0" smtClean="0">
                <a:solidFill>
                  <a:prstClr val="black"/>
                </a:solidFill>
                <a:latin typeface="Arial" pitchFamily="34" charset="0"/>
                <a:cs typeface="Arial" pitchFamily="34" charset="0"/>
              </a:rPr>
              <a:t>M</a:t>
            </a:r>
            <a:r>
              <a:rPr lang="en-US" sz="900" dirty="0" smtClean="0">
                <a:solidFill>
                  <a:prstClr val="black"/>
                </a:solidFill>
                <a:latin typeface="Arial" pitchFamily="34" charset="0"/>
                <a:cs typeface="Arial" pitchFamily="34" charset="0"/>
              </a:rPr>
              <a:t>)</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Plastic deformation due to irradiation creep, acting in addition to thermal creep (&gt;10 dpa, &lt; 0.45 T</a:t>
            </a:r>
            <a:r>
              <a:rPr lang="en-US" sz="900" baseline="-25000" dirty="0" smtClean="0">
                <a:solidFill>
                  <a:prstClr val="black"/>
                </a:solidFill>
                <a:latin typeface="Arial" pitchFamily="34" charset="0"/>
                <a:cs typeface="Arial" pitchFamily="34" charset="0"/>
              </a:rPr>
              <a:t>M</a:t>
            </a:r>
            <a:r>
              <a:rPr lang="en-US" sz="900" dirty="0" smtClean="0">
                <a:solidFill>
                  <a:prstClr val="black"/>
                </a:solidFill>
                <a:latin typeface="Arial" pitchFamily="34" charset="0"/>
                <a:cs typeface="Arial" pitchFamily="34" charset="0"/>
              </a:rPr>
              <a:t>)</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Volumetric swelling due to void formation (&gt;10 dpa, 0.3-0.6 T</a:t>
            </a:r>
            <a:r>
              <a:rPr lang="en-US" sz="900" baseline="-25000" dirty="0" smtClean="0">
                <a:solidFill>
                  <a:prstClr val="black"/>
                </a:solidFill>
                <a:latin typeface="Arial" pitchFamily="34" charset="0"/>
                <a:cs typeface="Arial" pitchFamily="34" charset="0"/>
              </a:rPr>
              <a:t>M</a:t>
            </a:r>
            <a:r>
              <a:rPr lang="en-US" sz="900" dirty="0" smtClean="0">
                <a:solidFill>
                  <a:prstClr val="black"/>
                </a:solidFill>
                <a:latin typeface="Arial" pitchFamily="34" charset="0"/>
                <a:cs typeface="Arial" pitchFamily="34" charset="0"/>
              </a:rPr>
              <a:t>)</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High temperature helium embrittlement of grain boundaries, which typically is a major issue in mechanically stressed materials for transmutant helium concentration levels above 10–100 appm (&gt;1–10 dpa, &gt; 0.45 T</a:t>
            </a:r>
            <a:r>
              <a:rPr lang="en-US" sz="900" baseline="-25000" dirty="0" smtClean="0">
                <a:solidFill>
                  <a:prstClr val="black"/>
                </a:solidFill>
                <a:latin typeface="Arial" pitchFamily="34" charset="0"/>
                <a:cs typeface="Arial" pitchFamily="34" charset="0"/>
              </a:rPr>
              <a:t>M</a:t>
            </a:r>
            <a:r>
              <a:rPr lang="en-US" sz="900" dirty="0" smtClean="0">
                <a:solidFill>
                  <a:prstClr val="black"/>
                </a:solidFill>
                <a:latin typeface="Arial" pitchFamily="34" charset="0"/>
                <a:cs typeface="Arial" pitchFamily="34" charset="0"/>
              </a:rPr>
              <a:t>)</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First and last of these five phenomena define the lower and upper bounds for viable operating temperatures, and the other three typically determine the maximum viable operating lifetime</a:t>
            </a:r>
          </a:p>
          <a:p>
            <a:pPr marL="742950" lvl="1" indent="-285750">
              <a:spcBef>
                <a:spcPct val="20000"/>
              </a:spcBef>
              <a:buClr>
                <a:srgbClr val="0070C0"/>
              </a:buClr>
              <a:buFont typeface="Arial" pitchFamily="34" charset="0"/>
              <a:buChar char="–"/>
            </a:pPr>
            <a:r>
              <a:rPr lang="en-US" sz="1000" dirty="0" smtClean="0">
                <a:solidFill>
                  <a:prstClr val="black"/>
                </a:solidFill>
                <a:latin typeface="Arial" pitchFamily="34" charset="0"/>
                <a:cs typeface="Arial" pitchFamily="34" charset="0"/>
              </a:rPr>
              <a:t>Thermal (high temperature – high heat flux)</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Microstructural coarsening/degradation (grain growth, overaging, etc)</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Interdiffusion of species and development of detrimental new phases, especially at tight dissimilar material joints (e.g. braze joints)</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Influence on hydrogen retention</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Ablation or melting from transient heating events like ELMs</a:t>
            </a:r>
          </a:p>
          <a:p>
            <a:pPr marL="742950" lvl="1" indent="-285750">
              <a:spcBef>
                <a:spcPct val="20000"/>
              </a:spcBef>
              <a:buClr>
                <a:srgbClr val="0070C0"/>
              </a:buClr>
              <a:buFont typeface="Arial" pitchFamily="34" charset="0"/>
              <a:buChar char="–"/>
            </a:pPr>
            <a:r>
              <a:rPr lang="en-US" sz="1000" dirty="0" smtClean="0">
                <a:solidFill>
                  <a:prstClr val="black"/>
                </a:solidFill>
                <a:latin typeface="Arial" pitchFamily="34" charset="0"/>
                <a:cs typeface="Arial" pitchFamily="34" charset="0"/>
              </a:rPr>
              <a:t>Corrosion/Oxidation/Erosion</a:t>
            </a:r>
          </a:p>
          <a:p>
            <a:pPr marL="457200" lvl="0" indent="-457200">
              <a:spcBef>
                <a:spcPct val="20000"/>
              </a:spcBef>
              <a:buClr>
                <a:srgbClr val="0070C0"/>
              </a:buClr>
              <a:buFont typeface="Wingdings" pitchFamily="2" charset="2"/>
              <a:buChar char="Ø"/>
            </a:pPr>
            <a:r>
              <a:rPr lang="en-US" sz="1300" dirty="0" smtClean="0">
                <a:solidFill>
                  <a:prstClr val="black"/>
                </a:solidFill>
                <a:latin typeface="Arial" pitchFamily="34" charset="0"/>
                <a:cs typeface="Arial" pitchFamily="34" charset="0"/>
              </a:rPr>
              <a:t>Stress/Strain Induced Thermomechanical Failure</a:t>
            </a:r>
          </a:p>
          <a:p>
            <a:pPr marL="742950" lvl="1" indent="-285750">
              <a:spcBef>
                <a:spcPct val="20000"/>
              </a:spcBef>
              <a:buClr>
                <a:srgbClr val="0070C0"/>
              </a:buClr>
              <a:buFont typeface="Arial" pitchFamily="34" charset="0"/>
              <a:buChar char="–"/>
            </a:pPr>
            <a:r>
              <a:rPr lang="en-US" sz="1000" dirty="0" smtClean="0">
                <a:solidFill>
                  <a:prstClr val="black"/>
                </a:solidFill>
                <a:latin typeface="Arial" pitchFamily="34" charset="0"/>
                <a:cs typeface="Arial" pitchFamily="34" charset="0"/>
              </a:rPr>
              <a:t>Quasi-static</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Fast ductile: prompt plastic collapse and/or prompt plastic instability due to large deformation or flow localization</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Fast brittle (prompt fracture (brittle or with exhaustion of ductility)</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Delayed (creep): cavitation and rupture</a:t>
            </a:r>
          </a:p>
          <a:p>
            <a:pPr marL="742950" lvl="1" indent="-285750">
              <a:spcBef>
                <a:spcPct val="20000"/>
              </a:spcBef>
              <a:buClr>
                <a:srgbClr val="0070C0"/>
              </a:buClr>
              <a:buFont typeface="Arial" pitchFamily="34" charset="0"/>
              <a:buChar char="–"/>
            </a:pPr>
            <a:r>
              <a:rPr lang="en-US" sz="1000" dirty="0" smtClean="0">
                <a:solidFill>
                  <a:prstClr val="black"/>
                </a:solidFill>
                <a:latin typeface="Arial" pitchFamily="34" charset="0"/>
                <a:cs typeface="Arial" pitchFamily="34" charset="0"/>
              </a:rPr>
              <a:t>Cyclic/Delayed</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Ratcheting: progressive deformation</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Fatigue: progressive cracking</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Creep-fatigue</a:t>
            </a:r>
          </a:p>
          <a:p>
            <a:pPr marL="457200" lvl="0" indent="-457200">
              <a:spcBef>
                <a:spcPct val="20000"/>
              </a:spcBef>
              <a:buClr>
                <a:srgbClr val="0070C0"/>
              </a:buClr>
              <a:buFont typeface="Wingdings" pitchFamily="2" charset="2"/>
              <a:buChar char="Ø"/>
            </a:pPr>
            <a:r>
              <a:rPr lang="en-US" sz="1300" dirty="0" smtClean="0">
                <a:solidFill>
                  <a:prstClr val="black"/>
                </a:solidFill>
                <a:latin typeface="Arial" pitchFamily="34" charset="0"/>
                <a:cs typeface="Arial" pitchFamily="34" charset="0"/>
              </a:rPr>
              <a:t>Synergistic Damage Phenomena</a:t>
            </a:r>
          </a:p>
          <a:p>
            <a:pPr marL="742950" lvl="1" indent="-285750">
              <a:spcBef>
                <a:spcPct val="20000"/>
              </a:spcBef>
              <a:buClr>
                <a:srgbClr val="0070C0"/>
              </a:buClr>
              <a:buFont typeface="Arial" pitchFamily="34" charset="0"/>
              <a:buChar char="–"/>
            </a:pPr>
            <a:r>
              <a:rPr lang="en-US" sz="1000" dirty="0" smtClean="0">
                <a:solidFill>
                  <a:prstClr val="black"/>
                </a:solidFill>
                <a:latin typeface="Arial" pitchFamily="34" charset="0"/>
                <a:cs typeface="Arial" pitchFamily="34" charset="0"/>
              </a:rPr>
              <a:t>Irradiation-accelerated/induced (synergetic effects of high steady-state and/or transient plasma flux densities and radiation damage): </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Prompt irradiation-induced plastic instability due to flow localization</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Irradiation-induced prompt fracture due to hardening, loss of ductility, and embrittlement due to defect clusters, helium and phase instabilities</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Irradiation-accelerated thermal creep cavitation and rupture, including helium embrittlement</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Dimensional instabilities due to irradiation creep and swelling - FUZZ</a:t>
            </a:r>
          </a:p>
          <a:p>
            <a:pPr marL="742950" lvl="1" indent="-285750">
              <a:spcBef>
                <a:spcPct val="20000"/>
              </a:spcBef>
              <a:buClr>
                <a:srgbClr val="0070C0"/>
              </a:buClr>
              <a:buFont typeface="Arial" pitchFamily="34" charset="0"/>
              <a:buChar char="–"/>
            </a:pPr>
            <a:r>
              <a:rPr lang="en-US" sz="1000" dirty="0" smtClean="0">
                <a:solidFill>
                  <a:prstClr val="black"/>
                </a:solidFill>
                <a:latin typeface="Arial" pitchFamily="34" charset="0"/>
                <a:cs typeface="Arial" pitchFamily="34" charset="0"/>
              </a:rPr>
              <a:t>Thermally-induced/accelerated:</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High thermal stresses both from steady-state heat loads (&lt; 10 MW/m2) and transient events like ELMs (&lt; 1 GW/m2), leading to extensive surface cracking (may impact hydrogen retention level in refractory metals)</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Long term sustained thermal stresses as a result of thermal expansion mismatch at dissimilar material joints (e.g. braze joints)</a:t>
            </a:r>
            <a:endParaRPr lang="en-US" sz="1000" dirty="0" smtClean="0">
              <a:solidFill>
                <a:prstClr val="black"/>
              </a:solidFill>
              <a:latin typeface="Arial" pitchFamily="34" charset="0"/>
              <a:cs typeface="Arial" pitchFamily="34" charset="0"/>
            </a:endParaRPr>
          </a:p>
          <a:p>
            <a:pPr marL="742950" lvl="1" indent="-285750">
              <a:spcBef>
                <a:spcPct val="20000"/>
              </a:spcBef>
              <a:buClr>
                <a:srgbClr val="0070C0"/>
              </a:buClr>
              <a:buFont typeface="Arial" pitchFamily="34" charset="0"/>
              <a:buChar char="–"/>
            </a:pPr>
            <a:r>
              <a:rPr lang="en-US" sz="1000" dirty="0" smtClean="0">
                <a:solidFill>
                  <a:prstClr val="black"/>
                </a:solidFill>
                <a:latin typeface="Arial" pitchFamily="34" charset="0"/>
                <a:cs typeface="Arial" pitchFamily="34" charset="0"/>
              </a:rPr>
              <a:t>Other environmentally assisted: </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Stress-corrosion cracking</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Hydrogen damage</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He embrittlement</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Liquid metal induced embrittlement</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Solid metal induced embrittlement</a:t>
            </a:r>
          </a:p>
          <a:p>
            <a:pPr marL="1143000" lvl="2" indent="-228600">
              <a:spcBef>
                <a:spcPct val="20000"/>
              </a:spcBef>
              <a:buClr>
                <a:srgbClr val="0070C0"/>
              </a:buClr>
              <a:buFont typeface="Arial" pitchFamily="34" charset="0"/>
              <a:buChar char="•"/>
            </a:pPr>
            <a:r>
              <a:rPr lang="en-US" sz="900" dirty="0" smtClean="0">
                <a:solidFill>
                  <a:prstClr val="black"/>
                </a:solidFill>
                <a:latin typeface="Arial" pitchFamily="34" charset="0"/>
                <a:cs typeface="Arial" pitchFamily="34" charset="0"/>
              </a:rPr>
              <a:t>Mixed material deposition effects</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divertor is one of the key components; its function is to extract heat and helium ash — both products of the fusion reaction — and other impurities from the plasma, in effect acting like a giant exhaust system. It will comprise two main parts: a supporting structure made primarily from stainless steel, and the plasma-facing components, made of tungsten.</a:t>
            </a:r>
          </a:p>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defRPr/>
            </a:pPr>
            <a:r>
              <a:rPr lang="en-US" dirty="0" smtClean="0"/>
              <a:t>Descriptions of baseline materials have been taken from available recent ARIES and ARIES-ACT1 published descriptions.  “TBD” indicates that the specific alloy has not been indicated in the publications.  Although most published renderings of the divertor show it as a flat plate, it is actually required to be curved, with a single radius, as shown in the preceding slides.  The divertor is a heat exchanger with plasma-facing armor covering the finger and serving as the top plate of linear heat exchange core sections.  A header supplies “cool” helium gas to the divertor, and directs heated helium gas away from the divertor.  A transition section appended to the divertor serves to accommodate different thermal expansion rates of  the header and divertor materials.</a:t>
            </a:r>
          </a:p>
          <a:p>
            <a:pPr lvl="0">
              <a:defRPr/>
            </a:pPr>
            <a:endParaRPr lang="en-US" dirty="0" smtClean="0"/>
          </a:p>
          <a:p>
            <a:pPr lvl="0">
              <a:defRPr/>
            </a:pPr>
            <a:r>
              <a:rPr lang="en-US" dirty="0" smtClean="0"/>
              <a:t>The plasma-facing armor baseline alloy is pure tungsten.  The thimble portion of the fingers will be made of VM tungsten alloy, as is the plan for ITER. Sleeves and other small parts mating with the thimbles, to form the fingers, will be made from a tungsten alloy, as will the remaining bar and plate detail parts for the divertor. ODS steel alloy will be used to make the manifolds (flow separators).</a:t>
            </a:r>
          </a:p>
          <a:p>
            <a:pPr lvl="0">
              <a:buFontTx/>
              <a:buNone/>
            </a:pPr>
            <a:endParaRPr lang="en-US" dirty="0" smtClean="0"/>
          </a:p>
          <a:p>
            <a:r>
              <a:rPr lang="en-US" dirty="0" smtClean="0"/>
              <a:t>To accommodate thermal expansion differences between the tungsten divertor and the ODS steel header, a tantalum alloy transition section is planned between core/header.  The baseline alloy appears to be Ta-2.5W.  The header design and material is undefined but it is likely to be made from ODS steel. </a:t>
            </a:r>
          </a:p>
          <a:p>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eaLnBrk="1" fontAlgn="auto" hangingPunct="1">
              <a:spcBef>
                <a:spcPts val="0"/>
              </a:spcBef>
              <a:spcAft>
                <a:spcPts val="0"/>
              </a:spcAft>
              <a:defRPr/>
            </a:pPr>
            <a:r>
              <a:rPr lang="en-US" dirty="0" smtClean="0"/>
              <a:t>A simplified “Flat  plate” divertor is widely depicted, but its actual geometry is curved.  A constant radius of curvature, approximately 50-100 cm is depicted in published sketches. The “fingers” used in the highest heat flux regions (near the He inlet/outlet); are expected to cover approximately 1/3 of the active divertor heat exchange area. The remaining 2/3 of the heat transfer surface will be a simple bar-plate-type heat exchanger core construction.   Curvature of the brazed divertor core introduces many unaddressed challenges. Optimum braze joint thickness is ~0.02-0.03 mm.  Producibility &amp; reliability decrease with increased braze joint thickness.  </a:t>
            </a:r>
          </a:p>
          <a:p>
            <a:pPr lvl="0" eaLnBrk="1" fontAlgn="auto" hangingPunct="1">
              <a:spcBef>
                <a:spcPts val="0"/>
              </a:spcBef>
              <a:spcAft>
                <a:spcPts val="0"/>
              </a:spcAft>
              <a:defRPr/>
            </a:pPr>
            <a:endParaRPr lang="en-US" dirty="0" smtClean="0"/>
          </a:p>
          <a:p>
            <a:pPr lvl="0" eaLnBrk="1" fontAlgn="auto" hangingPunct="1">
              <a:spcBef>
                <a:spcPts val="0"/>
              </a:spcBef>
              <a:spcAft>
                <a:spcPts val="0"/>
              </a:spcAft>
              <a:defRPr/>
            </a:pPr>
            <a:r>
              <a:rPr lang="en-US" dirty="0" smtClean="0"/>
              <a:t>Proper fit-up of curved mating detail parts demands rigorous fabrication controls, including:</a:t>
            </a:r>
          </a:p>
          <a:p>
            <a:pPr lvl="1">
              <a:buFont typeface="Wingdings" pitchFamily="2" charset="2"/>
              <a:buChar char="ü"/>
            </a:pPr>
            <a:r>
              <a:rPr lang="en-US" dirty="0" smtClean="0"/>
              <a:t> Raw material specification, inspection and possibly formability verification testing</a:t>
            </a:r>
          </a:p>
          <a:p>
            <a:pPr lvl="1">
              <a:buFont typeface="Wingdings" pitchFamily="2" charset="2"/>
              <a:buChar char="ü"/>
            </a:pPr>
            <a:r>
              <a:rPr lang="en-US" dirty="0" smtClean="0"/>
              <a:t> Elevated temperature forming process/spring-back</a:t>
            </a:r>
          </a:p>
          <a:p>
            <a:pPr lvl="1">
              <a:buFont typeface="Wingdings" pitchFamily="2" charset="2"/>
              <a:buChar char="ü"/>
            </a:pPr>
            <a:r>
              <a:rPr lang="en-US" dirty="0" smtClean="0"/>
              <a:t> Machining </a:t>
            </a:r>
          </a:p>
          <a:p>
            <a:pPr lvl="1">
              <a:buFont typeface="Wingdings" pitchFamily="2" charset="2"/>
              <a:buChar char="ü"/>
            </a:pPr>
            <a:r>
              <a:rPr lang="en-US" dirty="0" smtClean="0"/>
              <a:t> Residual stress relief process, avoiding recrystallization and increased DBTT </a:t>
            </a:r>
          </a:p>
          <a:p>
            <a:pPr lvl="1">
              <a:buFont typeface="Wingdings" pitchFamily="2" charset="2"/>
              <a:buChar char="ü"/>
            </a:pPr>
            <a:r>
              <a:rPr lang="en-US" dirty="0" smtClean="0"/>
              <a:t> Cleaning processes</a:t>
            </a:r>
          </a:p>
          <a:p>
            <a:pPr lvl="1">
              <a:buFont typeface="Wingdings" pitchFamily="2" charset="2"/>
              <a:buChar char="ü"/>
            </a:pPr>
            <a:r>
              <a:rPr lang="en-US" dirty="0" smtClean="0"/>
              <a:t> Dimensional inspections at critical manufacturing stages</a:t>
            </a:r>
          </a:p>
          <a:p>
            <a:pPr lvl="0"/>
            <a:endParaRPr lang="en-US" dirty="0" smtClean="0"/>
          </a:p>
          <a:p>
            <a:pPr lvl="0"/>
            <a:r>
              <a:rPr lang="en-US" dirty="0" smtClean="0"/>
              <a:t>It will be extremely challenging to manufacture ODS steel manifolds precisely enough that they can be inserted into curved core flow channels to create controlled small flow passages.</a:t>
            </a:r>
          </a:p>
          <a:p>
            <a:pPr lvl="1">
              <a:buFont typeface="Courier New" pitchFamily="49" charset="0"/>
              <a:buChar char="o"/>
            </a:pPr>
            <a:r>
              <a:rPr lang="en-US" dirty="0" smtClean="0"/>
              <a:t> Gap tolerance is undefined.</a:t>
            </a:r>
          </a:p>
          <a:p>
            <a:pPr lvl="1">
              <a:buFont typeface="Courier New" pitchFamily="49" charset="0"/>
              <a:buChar char="o"/>
            </a:pPr>
            <a:r>
              <a:rPr lang="en-US" dirty="0" smtClean="0"/>
              <a:t> Proper fit in curved flow channels demands very tight manifold dimensional tolerances.</a:t>
            </a:r>
          </a:p>
          <a:p>
            <a:pPr lvl="1">
              <a:buFont typeface="Courier New" pitchFamily="49" charset="0"/>
              <a:buChar char="o"/>
            </a:pPr>
            <a:r>
              <a:rPr lang="en-US" dirty="0" smtClean="0"/>
              <a:t> Roll forming of straight lengths appears quite feasible, but adding curvature to match the </a:t>
            </a:r>
          </a:p>
          <a:p>
            <a:pPr lvl="1"/>
            <a:r>
              <a:rPr lang="en-US" dirty="0" smtClean="0"/>
              <a:t>    divertor channel radius may buckle the parts and retard flow locally in the gaps.</a:t>
            </a:r>
          </a:p>
          <a:p>
            <a:pPr lvl="1">
              <a:buFont typeface="Courier New" pitchFamily="49" charset="0"/>
              <a:buChar char="o"/>
            </a:pPr>
            <a:r>
              <a:rPr lang="en-US" dirty="0" smtClean="0"/>
              <a:t> Roll forming of curved parts requires precise dies and process parameters/controls</a:t>
            </a:r>
          </a:p>
          <a:p>
            <a:pPr lvl="0"/>
            <a:endParaRPr lang="en-US" dirty="0" smtClean="0"/>
          </a:p>
          <a:p>
            <a:pPr lvl="0"/>
            <a:r>
              <a:rPr lang="en-US" dirty="0" smtClean="0"/>
              <a:t>Response of a curved divertor to location- and time-varying heat flux and cycling in operation may cause high stresses in the braze joints, which will likely be the weakest element of the divertor.</a:t>
            </a:r>
          </a:p>
          <a:p>
            <a:pPr lvl="0"/>
            <a:endParaRPr lang="en-US" dirty="0" smtClean="0"/>
          </a:p>
          <a:p>
            <a:pPr lvl="0" eaLnBrk="1" fontAlgn="auto" hangingPunct="1">
              <a:spcBef>
                <a:spcPts val="0"/>
              </a:spcBef>
              <a:spcAft>
                <a:spcPts val="0"/>
              </a:spcAft>
              <a:defRPr/>
            </a:pPr>
            <a:r>
              <a:rPr lang="en-US" dirty="0" smtClean="0"/>
              <a:t>Designs of inlet/outlet header and interface with manifolds are not defined</a:t>
            </a:r>
          </a:p>
          <a:p>
            <a:pPr lvl="0" eaLnBrk="1" fontAlgn="auto" hangingPunct="1">
              <a:spcBef>
                <a:spcPts val="0"/>
              </a:spcBef>
              <a:spcAft>
                <a:spcPts val="0"/>
              </a:spcAft>
              <a:defRPr/>
            </a:pPr>
            <a:endParaRPr lang="en-US" dirty="0" smtClean="0"/>
          </a:p>
          <a:p>
            <a:pPr lvl="0" eaLnBrk="1" fontAlgn="auto" hangingPunct="1">
              <a:spcBef>
                <a:spcPts val="0"/>
              </a:spcBef>
              <a:spcAft>
                <a:spcPts val="0"/>
              </a:spcAft>
              <a:defRPr/>
            </a:pPr>
            <a:r>
              <a:rPr lang="en-US" dirty="0" smtClean="0"/>
              <a:t>Tungsten and its alloys are the best (and essentially the only suitable) materials for plasma-facing components, which are the armor plates, in the case of the divertor.  The performance advantages of tungsten come at the price of great difficulties in processing these hard and brittle alloys.</a:t>
            </a:r>
            <a:endParaRPr lang="en-US" dirty="0"/>
          </a:p>
        </p:txBody>
      </p:sp>
      <p:sp>
        <p:nvSpPr>
          <p:cNvPr id="4" name="Slide Number Placeholder 3"/>
          <p:cNvSpPr>
            <a:spLocks noGrp="1"/>
          </p:cNvSpPr>
          <p:nvPr>
            <p:ph type="sldNum" sz="quarter" idx="10"/>
          </p:nvPr>
        </p:nvSpPr>
        <p:spPr/>
        <p:txBody>
          <a:bodyPr/>
          <a:lstStyle/>
          <a:p>
            <a:pPr>
              <a:defRPr/>
            </a:pPr>
            <a:fld id="{DB73CF86-4295-4A3E-B758-62E1865CCB5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EO&amp;T_RT"/>
          <p:cNvPicPr>
            <a:picLocks noChangeAspect="1" noChangeArrowheads="1"/>
          </p:cNvPicPr>
          <p:nvPr/>
        </p:nvPicPr>
        <p:blipFill>
          <a:blip r:embed="rId2" cstate="print"/>
          <a:srcRect/>
          <a:stretch>
            <a:fillRect/>
          </a:stretch>
        </p:blipFill>
        <p:spPr bwMode="auto">
          <a:xfrm>
            <a:off x="0" y="0"/>
            <a:ext cx="9145588" cy="1828800"/>
          </a:xfrm>
          <a:prstGeom prst="rect">
            <a:avLst/>
          </a:prstGeom>
          <a:noFill/>
          <a:ln w="9525">
            <a:noFill/>
            <a:miter lim="800000"/>
            <a:headEnd/>
            <a:tailEnd/>
          </a:ln>
        </p:spPr>
      </p:pic>
      <p:sp>
        <p:nvSpPr>
          <p:cNvPr id="5" name="Rectangle 4"/>
          <p:cNvSpPr>
            <a:spLocks noChangeArrowheads="1"/>
          </p:cNvSpPr>
          <p:nvPr/>
        </p:nvSpPr>
        <p:spPr bwMode="auto">
          <a:xfrm>
            <a:off x="414338" y="6565900"/>
            <a:ext cx="2065337" cy="203200"/>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defRPr/>
            </a:pPr>
            <a:r>
              <a:rPr lang="en-US" sz="600" dirty="0"/>
              <a:t>BOEING is a trademark of Boeing Management Company.</a:t>
            </a:r>
          </a:p>
          <a:p>
            <a:pPr defTabSz="820738" eaLnBrk="0" hangingPunct="0">
              <a:defRPr/>
            </a:pPr>
            <a:r>
              <a:rPr lang="en-US" sz="600" dirty="0"/>
              <a:t>Copyright © </a:t>
            </a:r>
            <a:r>
              <a:rPr lang="en-US" sz="600" dirty="0" smtClean="0"/>
              <a:t>2012 </a:t>
            </a:r>
            <a:r>
              <a:rPr lang="en-US" sz="600" dirty="0"/>
              <a:t>Boeing. All rights reserved.</a:t>
            </a:r>
          </a:p>
        </p:txBody>
      </p:sp>
      <p:sp>
        <p:nvSpPr>
          <p:cNvPr id="4105" name="Rectangle 9"/>
          <p:cNvSpPr>
            <a:spLocks noGrp="1" noChangeArrowheads="1"/>
          </p:cNvSpPr>
          <p:nvPr>
            <p:ph type="ctrTitle"/>
          </p:nvPr>
        </p:nvSpPr>
        <p:spPr>
          <a:xfrm>
            <a:off x="438912" y="2286000"/>
            <a:ext cx="8247888" cy="1495794"/>
          </a:xfrm>
        </p:spPr>
        <p:txBody>
          <a:bodyPr anchor="t"/>
          <a:lstStyle>
            <a:lvl1pPr>
              <a:defRPr sz="5400">
                <a:solidFill>
                  <a:schemeClr val="tx2"/>
                </a:solidFill>
              </a:defRPr>
            </a:lvl1pPr>
          </a:lstStyle>
          <a:p>
            <a:r>
              <a:rPr lang="en-US" smtClean="0"/>
              <a:t>Click to edit Master title style</a:t>
            </a:r>
            <a:endParaRPr lang="en-US" dirty="0"/>
          </a:p>
        </p:txBody>
      </p:sp>
      <p:sp>
        <p:nvSpPr>
          <p:cNvPr id="4106" name="Rectangle 10"/>
          <p:cNvSpPr>
            <a:spLocks noGrp="1" noChangeArrowheads="1"/>
          </p:cNvSpPr>
          <p:nvPr>
            <p:ph type="subTitle" idx="1"/>
          </p:nvPr>
        </p:nvSpPr>
        <p:spPr>
          <a:xfrm>
            <a:off x="438912" y="4572000"/>
            <a:ext cx="8247888" cy="304699"/>
          </a:xfrm>
        </p:spPr>
        <p:txBody>
          <a:bodyPr/>
          <a:lstStyle>
            <a:lvl1pPr marL="0" indent="0">
              <a:spcBef>
                <a:spcPct val="0"/>
              </a:spcBef>
              <a:buFont typeface="Wingdings" pitchFamily="2" charset="2"/>
              <a:buNone/>
              <a:defRPr b="0">
                <a:solidFill>
                  <a:schemeClr val="tx1"/>
                </a:solidFill>
              </a:defRPr>
            </a:lvl1pPr>
          </a:lstStyle>
          <a:p>
            <a:r>
              <a:rPr lang="en-US" smtClean="0"/>
              <a:t>Click to edit Master subtitle style</a:t>
            </a:r>
            <a:endParaRPr lang="en-US" dirty="0"/>
          </a:p>
        </p:txBody>
      </p:sp>
      <p:sp>
        <p:nvSpPr>
          <p:cNvPr id="6" name="Rectangle 8"/>
          <p:cNvSpPr>
            <a:spLocks noGrp="1" noChangeArrowheads="1"/>
          </p:cNvSpPr>
          <p:nvPr>
            <p:ph type="sldNum" sz="quarter" idx="10"/>
          </p:nvPr>
        </p:nvSpPr>
        <p:spPr/>
        <p:txBody>
          <a:bodyPr/>
          <a:lstStyle>
            <a:lvl1pPr>
              <a:defRPr/>
            </a:lvl1pPr>
          </a:lstStyle>
          <a:p>
            <a:pPr>
              <a:defRPr/>
            </a:pPr>
            <a:r>
              <a:rPr lang="en-US" dirty="0" smtClean="0"/>
              <a:t>EOT_RT_Template.ppt | 8/1/2012 </a:t>
            </a:r>
            <a:fld id="{9F972E2A-B68A-4B80-9905-FAF960F8E0A8}"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dirty="0"/>
              <a:t>EOT_RT_Template.ppt | </a:t>
            </a:r>
            <a:fld id="{9FFA5BA4-9ED9-4B93-8435-20529373978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bwMode="auto">
          <a:xfrm>
            <a:off x="414338" y="354013"/>
            <a:ext cx="8301037" cy="43815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31747" name="Rectangle 4"/>
          <p:cNvSpPr>
            <a:spLocks noGrp="1" noChangeArrowheads="1"/>
          </p:cNvSpPr>
          <p:nvPr>
            <p:ph type="body" idx="1"/>
          </p:nvPr>
        </p:nvSpPr>
        <p:spPr bwMode="auto">
          <a:xfrm>
            <a:off x="414338" y="1295400"/>
            <a:ext cx="8301037" cy="16224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ChangeArrowheads="1"/>
          </p:cNvSpPr>
          <p:nvPr/>
        </p:nvSpPr>
        <p:spPr bwMode="auto">
          <a:xfrm>
            <a:off x="0" y="865188"/>
            <a:ext cx="9144000" cy="284162"/>
          </a:xfrm>
          <a:prstGeom prst="rect">
            <a:avLst/>
          </a:prstGeom>
          <a:solidFill>
            <a:srgbClr val="A5ACB0"/>
          </a:solidFill>
          <a:ln w="9525">
            <a:noFill/>
            <a:miter lim="800000"/>
            <a:headEnd type="none" w="sm" len="sm"/>
            <a:tailEnd type="none" w="sm" len="sm"/>
          </a:ln>
          <a:effectLst/>
        </p:spPr>
        <p:txBody>
          <a:bodyPr wrap="none" lIns="432000" tIns="0" rIns="0" bIns="0" anchor="ctr"/>
          <a:lstStyle/>
          <a:p>
            <a:pPr defTabSz="820738" eaLnBrk="0" hangingPunct="0">
              <a:defRPr/>
            </a:pPr>
            <a:r>
              <a:rPr lang="en-US" sz="1200" dirty="0">
                <a:solidFill>
                  <a:srgbClr val="FFFFFF"/>
                </a:solidFill>
              </a:rPr>
              <a:t>Engineering, Operations &amp; Technology | Boeing Research &amp; Technology</a:t>
            </a:r>
          </a:p>
        </p:txBody>
      </p:sp>
      <p:sp>
        <p:nvSpPr>
          <p:cNvPr id="3078" name="Rectangle 6"/>
          <p:cNvSpPr>
            <a:spLocks noChangeArrowheads="1"/>
          </p:cNvSpPr>
          <p:nvPr/>
        </p:nvSpPr>
        <p:spPr bwMode="auto">
          <a:xfrm>
            <a:off x="414338" y="6657975"/>
            <a:ext cx="2065337"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defRPr/>
            </a:pPr>
            <a:r>
              <a:rPr lang="en-US" sz="600" dirty="0"/>
              <a:t>Copyright © </a:t>
            </a:r>
            <a:r>
              <a:rPr lang="en-US" sz="600" dirty="0" smtClean="0"/>
              <a:t>2012 </a:t>
            </a:r>
            <a:r>
              <a:rPr lang="en-US" sz="600" dirty="0"/>
              <a:t>Boeing. All rights reserved.</a:t>
            </a:r>
          </a:p>
        </p:txBody>
      </p:sp>
      <p:sp>
        <p:nvSpPr>
          <p:cNvPr id="3079" name="Rectangle 7"/>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pPr>
              <a:defRPr/>
            </a:pPr>
            <a:r>
              <a:rPr lang="en-US" dirty="0"/>
              <a:t>EOT_RT_Template.ppt | </a:t>
            </a:r>
            <a:fld id="{0B176298-A134-4114-A283-05DD74ED4AF5}" type="slidenum">
              <a:rPr lang="en-US"/>
              <a:pPr>
                <a:defRPr/>
              </a:pPr>
              <a:t>‹#›</a:t>
            </a:fld>
            <a:endParaRPr lang="en-US" dirty="0"/>
          </a:p>
        </p:txBody>
      </p:sp>
      <p:sp>
        <p:nvSpPr>
          <p:cNvPr id="8" name="Text Box 11"/>
          <p:cNvSpPr txBox="1">
            <a:spLocks noChangeArrowheads="1"/>
          </p:cNvSpPr>
          <p:nvPr/>
        </p:nvSpPr>
        <p:spPr bwMode="auto">
          <a:xfrm>
            <a:off x="4572000" y="850900"/>
            <a:ext cx="4572000" cy="274638"/>
          </a:xfrm>
          <a:prstGeom prst="rect">
            <a:avLst/>
          </a:prstGeom>
          <a:noFill/>
          <a:ln w="9525">
            <a:noFill/>
            <a:miter lim="800000"/>
            <a:headEnd type="none" w="sm" len="sm"/>
            <a:tailEnd type="none" w="sm" len="sm"/>
          </a:ln>
          <a:effectLst/>
        </p:spPr>
        <p:txBody>
          <a:bodyPr lIns="457200" rIns="457200">
            <a:spAutoFit/>
          </a:bodyPr>
          <a:lstStyle/>
          <a:p>
            <a:pPr algn="r" eaLnBrk="0" hangingPunct="0">
              <a:spcBef>
                <a:spcPct val="50000"/>
              </a:spcBef>
              <a:defRPr/>
            </a:pPr>
            <a:r>
              <a:rPr lang="en-US" sz="1200" dirty="0">
                <a:solidFill>
                  <a:schemeClr val="bg1"/>
                </a:solidFill>
              </a:rPr>
              <a:t>FaST |</a:t>
            </a:r>
            <a:r>
              <a:rPr lang="en-US" sz="1200" b="1" dirty="0">
                <a:solidFill>
                  <a:schemeClr val="bg1"/>
                </a:solidFill>
              </a:rPr>
              <a:t> </a:t>
            </a:r>
            <a:r>
              <a:rPr lang="en-US" sz="1200" dirty="0">
                <a:solidFill>
                  <a:schemeClr val="bg1"/>
                </a:solidFill>
              </a:rPr>
              <a:t>Flight Sciences Technology </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1" r:id="rId2"/>
  </p:sldLayoutIdLst>
  <p:timing>
    <p:tnLst>
      <p:par>
        <p:cTn id="1" dur="indefinite" restart="never" nodeType="tmRoot"/>
      </p:par>
    </p:tnLst>
  </p:timing>
  <p:hf hdr="0" ftr="0" dt="0"/>
  <p:txStyles>
    <p:titleStyle>
      <a:lvl1pPr algn="l" defTabSz="1020763" rtl="0" eaLnBrk="0" fontAlgn="base" hangingPunct="0">
        <a:lnSpc>
          <a:spcPct val="90000"/>
        </a:lnSpc>
        <a:spcBef>
          <a:spcPct val="0"/>
        </a:spcBef>
        <a:spcAft>
          <a:spcPct val="0"/>
        </a:spcAft>
        <a:defRPr sz="3200" b="1">
          <a:solidFill>
            <a:schemeClr val="tx2"/>
          </a:solidFill>
          <a:latin typeface="+mj-lt"/>
          <a:ea typeface="+mj-ea"/>
          <a:cs typeface="+mj-cs"/>
        </a:defRPr>
      </a:lvl1pPr>
      <a:lvl2pPr algn="l" defTabSz="1020763" rtl="0" eaLnBrk="0" fontAlgn="base" hangingPunct="0">
        <a:lnSpc>
          <a:spcPct val="90000"/>
        </a:lnSpc>
        <a:spcBef>
          <a:spcPct val="0"/>
        </a:spcBef>
        <a:spcAft>
          <a:spcPct val="0"/>
        </a:spcAft>
        <a:defRPr sz="3200" b="1">
          <a:solidFill>
            <a:schemeClr val="tx2"/>
          </a:solidFill>
          <a:latin typeface="Arial" charset="0"/>
        </a:defRPr>
      </a:lvl2pPr>
      <a:lvl3pPr algn="l" defTabSz="1020763" rtl="0" eaLnBrk="0" fontAlgn="base" hangingPunct="0">
        <a:lnSpc>
          <a:spcPct val="90000"/>
        </a:lnSpc>
        <a:spcBef>
          <a:spcPct val="0"/>
        </a:spcBef>
        <a:spcAft>
          <a:spcPct val="0"/>
        </a:spcAft>
        <a:defRPr sz="3200" b="1">
          <a:solidFill>
            <a:schemeClr val="tx2"/>
          </a:solidFill>
          <a:latin typeface="Arial" charset="0"/>
        </a:defRPr>
      </a:lvl3pPr>
      <a:lvl4pPr algn="l" defTabSz="1020763" rtl="0" eaLnBrk="0" fontAlgn="base" hangingPunct="0">
        <a:lnSpc>
          <a:spcPct val="90000"/>
        </a:lnSpc>
        <a:spcBef>
          <a:spcPct val="0"/>
        </a:spcBef>
        <a:spcAft>
          <a:spcPct val="0"/>
        </a:spcAft>
        <a:defRPr sz="3200" b="1">
          <a:solidFill>
            <a:schemeClr val="tx2"/>
          </a:solidFill>
          <a:latin typeface="Arial" charset="0"/>
        </a:defRPr>
      </a:lvl4pPr>
      <a:lvl5pPr algn="l" defTabSz="1020763" rtl="0" eaLnBrk="0" fontAlgn="base" hangingPunct="0">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bg1"/>
          </a:solidFill>
          <a:latin typeface="Arial" charset="0"/>
        </a:defRPr>
      </a:lvl6pPr>
      <a:lvl7pPr marL="914400" algn="l" defTabSz="1020763" rtl="0" eaLnBrk="1" fontAlgn="base" hangingPunct="1">
        <a:lnSpc>
          <a:spcPct val="90000"/>
        </a:lnSpc>
        <a:spcBef>
          <a:spcPct val="0"/>
        </a:spcBef>
        <a:spcAft>
          <a:spcPct val="0"/>
        </a:spcAft>
        <a:defRPr sz="3200" b="1">
          <a:solidFill>
            <a:schemeClr val="bg1"/>
          </a:solidFill>
          <a:latin typeface="Arial" charset="0"/>
        </a:defRPr>
      </a:lvl7pPr>
      <a:lvl8pPr marL="1371600" algn="l" defTabSz="1020763" rtl="0" eaLnBrk="1" fontAlgn="base" hangingPunct="1">
        <a:lnSpc>
          <a:spcPct val="90000"/>
        </a:lnSpc>
        <a:spcBef>
          <a:spcPct val="0"/>
        </a:spcBef>
        <a:spcAft>
          <a:spcPct val="0"/>
        </a:spcAft>
        <a:defRPr sz="3200" b="1">
          <a:solidFill>
            <a:schemeClr val="bg1"/>
          </a:solidFill>
          <a:latin typeface="Arial" charset="0"/>
        </a:defRPr>
      </a:lvl8pPr>
      <a:lvl9pPr marL="1828800" algn="l" defTabSz="1020763" rtl="0" eaLnBrk="1" fontAlgn="base" hangingPunct="1">
        <a:lnSpc>
          <a:spcPct val="90000"/>
        </a:lnSpc>
        <a:spcBef>
          <a:spcPct val="0"/>
        </a:spcBef>
        <a:spcAft>
          <a:spcPct val="0"/>
        </a:spcAft>
        <a:defRPr sz="3200" b="1">
          <a:solidFill>
            <a:schemeClr val="bg1"/>
          </a:solidFill>
          <a:latin typeface="Arial" charset="0"/>
        </a:defRPr>
      </a:lvl9pPr>
    </p:titleStyle>
    <p:bodyStyle>
      <a:lvl1pPr marL="169863" indent="-169863" algn="l" defTabSz="820738" rtl="0" eaLnBrk="0" fontAlgn="base" hangingPunct="0">
        <a:lnSpc>
          <a:spcPct val="90000"/>
        </a:lnSpc>
        <a:spcBef>
          <a:spcPct val="30000"/>
        </a:spcBef>
        <a:spcAft>
          <a:spcPct val="0"/>
        </a:spcAft>
        <a:buClr>
          <a:schemeClr val="tx2"/>
        </a:buClr>
        <a:buFont typeface="Wingdings" pitchFamily="2" charset="2"/>
        <a:buChar char="§"/>
        <a:defRPr sz="2200" b="1">
          <a:solidFill>
            <a:schemeClr val="tx1"/>
          </a:solidFill>
          <a:latin typeface="+mn-lt"/>
          <a:ea typeface="+mn-ea"/>
          <a:cs typeface="+mn-cs"/>
        </a:defRPr>
      </a:lvl1pPr>
      <a:lvl2pPr marL="376238" indent="-204788" algn="l" defTabSz="820738" rtl="0" eaLnBrk="0" fontAlgn="base" hangingPunct="0">
        <a:lnSpc>
          <a:spcPct val="90000"/>
        </a:lnSpc>
        <a:spcBef>
          <a:spcPct val="30000"/>
        </a:spcBef>
        <a:spcAft>
          <a:spcPct val="0"/>
        </a:spcAft>
        <a:buClr>
          <a:schemeClr val="tx2"/>
        </a:buClr>
        <a:buFont typeface="Wingdings" pitchFamily="2" charset="2"/>
        <a:buChar char="§"/>
        <a:defRPr sz="2000">
          <a:solidFill>
            <a:schemeClr val="tx1"/>
          </a:solidFill>
          <a:latin typeface="+mn-lt"/>
        </a:defRPr>
      </a:lvl2pPr>
      <a:lvl3pPr marL="627063" indent="-185738" algn="l" defTabSz="820738" rtl="0" eaLnBrk="0" fontAlgn="base" hangingPunct="0">
        <a:lnSpc>
          <a:spcPct val="90000"/>
        </a:lnSpc>
        <a:spcBef>
          <a:spcPct val="30000"/>
        </a:spcBef>
        <a:spcAft>
          <a:spcPct val="0"/>
        </a:spcAft>
        <a:buClr>
          <a:schemeClr val="tx2"/>
        </a:buClr>
        <a:buFont typeface="Arial" charset="0"/>
        <a:buChar char="–"/>
        <a:defRPr>
          <a:solidFill>
            <a:schemeClr val="tx1"/>
          </a:solidFill>
          <a:latin typeface="+mn-lt"/>
        </a:defRPr>
      </a:lvl3pPr>
      <a:lvl4pPr marL="792163" indent="-163513" algn="l" defTabSz="820738" rtl="0" eaLnBrk="0" fontAlgn="base" hangingPunct="0">
        <a:lnSpc>
          <a:spcPct val="90000"/>
        </a:lnSpc>
        <a:spcBef>
          <a:spcPct val="30000"/>
        </a:spcBef>
        <a:spcAft>
          <a:spcPct val="0"/>
        </a:spcAft>
        <a:buClr>
          <a:schemeClr val="tx2"/>
        </a:buClr>
        <a:buFont typeface="Arial" charset="0"/>
        <a:buChar char="–"/>
        <a:defRPr>
          <a:solidFill>
            <a:schemeClr val="tx1"/>
          </a:solidFill>
          <a:latin typeface="+mn-lt"/>
        </a:defRPr>
      </a:lvl4pPr>
      <a:lvl5pPr marL="957263" indent="-163513" algn="l" defTabSz="820738" rtl="0" eaLnBrk="0" fontAlgn="base" hangingPunct="0">
        <a:lnSpc>
          <a:spcPct val="90000"/>
        </a:lnSpc>
        <a:spcBef>
          <a:spcPct val="30000"/>
        </a:spcBef>
        <a:spcAft>
          <a:spcPct val="0"/>
        </a:spcAft>
        <a:buClr>
          <a:schemeClr val="tx2"/>
        </a:buClr>
        <a:buFont typeface="Arial" charset="0"/>
        <a:buChar char="–"/>
        <a:defRPr sz="1600">
          <a:solidFill>
            <a:schemeClr val="tx1"/>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dx.doi.org/10.1016/j.fusengdes.2010.08.015"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7"/>
          <p:cNvSpPr>
            <a:spLocks noGrp="1"/>
          </p:cNvSpPr>
          <p:nvPr>
            <p:ph type="ctrTitle"/>
          </p:nvPr>
        </p:nvSpPr>
        <p:spPr>
          <a:xfrm>
            <a:off x="438150" y="2066903"/>
            <a:ext cx="8223250" cy="1477328"/>
          </a:xfrm>
        </p:spPr>
        <p:txBody>
          <a:bodyPr/>
          <a:lstStyle/>
          <a:p>
            <a:pPr algn="ctr" eaLnBrk="1" hangingPunct="1">
              <a:lnSpc>
                <a:spcPct val="100000"/>
              </a:lnSpc>
            </a:pPr>
            <a:r>
              <a:rPr lang="en-US" sz="3200" dirty="0" smtClean="0"/>
              <a:t>Nuclear Fusion Power Plant Reliability Processes and Application to ARIES ACT He-cooled W-alloy </a:t>
            </a:r>
            <a:r>
              <a:rPr lang="en-US" sz="3200" dirty="0" err="1" smtClean="0"/>
              <a:t>Divertor</a:t>
            </a:r>
            <a:r>
              <a:rPr lang="en-US" sz="3200" dirty="0" smtClean="0"/>
              <a:t> </a:t>
            </a:r>
            <a:r>
              <a:rPr lang="en-US" sz="3200" dirty="0" smtClean="0"/>
              <a:t>Concept – Pt 2 </a:t>
            </a:r>
            <a:endParaRPr lang="en-US" sz="3200" dirty="0" smtClean="0"/>
          </a:p>
        </p:txBody>
      </p:sp>
      <p:sp>
        <p:nvSpPr>
          <p:cNvPr id="5122" name="Subtitle 8"/>
          <p:cNvSpPr>
            <a:spLocks noGrp="1"/>
          </p:cNvSpPr>
          <p:nvPr>
            <p:ph type="subTitle" idx="1"/>
          </p:nvPr>
        </p:nvSpPr>
        <p:spPr>
          <a:xfrm>
            <a:off x="513709" y="3828323"/>
            <a:ext cx="8126859" cy="2585323"/>
          </a:xfrm>
        </p:spPr>
        <p:txBody>
          <a:bodyPr/>
          <a:lstStyle/>
          <a:p>
            <a:pPr algn="ctr" defTabSz="914400">
              <a:lnSpc>
                <a:spcPct val="100000"/>
              </a:lnSpc>
              <a:spcBef>
                <a:spcPts val="600"/>
              </a:spcBef>
              <a:buClrTx/>
            </a:pPr>
            <a:r>
              <a:rPr lang="en-US" sz="2000" dirty="0" smtClean="0"/>
              <a:t>Thomas L. Weaver: Platform Systems and Subsystems; BR&amp;T</a:t>
            </a:r>
          </a:p>
          <a:p>
            <a:pPr algn="ctr" defTabSz="914400">
              <a:lnSpc>
                <a:spcPct val="100000"/>
              </a:lnSpc>
              <a:spcBef>
                <a:spcPts val="600"/>
              </a:spcBef>
              <a:buClrTx/>
            </a:pPr>
            <a:r>
              <a:rPr lang="en-US" sz="2000" dirty="0" smtClean="0"/>
              <a:t>James B. Robinson: Reliability, Maintainability, and Testability; BCA</a:t>
            </a:r>
          </a:p>
          <a:p>
            <a:pPr algn="ctr" defTabSz="914400">
              <a:lnSpc>
                <a:spcPct val="100000"/>
              </a:lnSpc>
              <a:spcBef>
                <a:spcPts val="600"/>
              </a:spcBef>
              <a:buClrTx/>
            </a:pPr>
            <a:r>
              <a:rPr lang="en-US" sz="2000" dirty="0" smtClean="0"/>
              <a:t>I-Li Lu: Applied Mathematics and Statistics; BR&amp;T</a:t>
            </a:r>
          </a:p>
          <a:p>
            <a:pPr algn="ctr" defTabSz="914400">
              <a:lnSpc>
                <a:spcPct val="100000"/>
              </a:lnSpc>
              <a:spcBef>
                <a:spcPts val="600"/>
              </a:spcBef>
              <a:buClrTx/>
            </a:pPr>
            <a:r>
              <a:rPr lang="en-US" sz="2000" dirty="0" smtClean="0"/>
              <a:t>Ali Yousefiani: Metallics, BR&amp;T</a:t>
            </a:r>
          </a:p>
          <a:p>
            <a:pPr algn="ctr" defTabSz="914400">
              <a:lnSpc>
                <a:spcPct val="100000"/>
              </a:lnSpc>
              <a:spcBef>
                <a:spcPts val="600"/>
              </a:spcBef>
              <a:buClrTx/>
            </a:pPr>
            <a:r>
              <a:rPr lang="en-US" sz="2000" dirty="0" smtClean="0"/>
              <a:t>David E. Schwab: Metals, BR&amp;T</a:t>
            </a:r>
          </a:p>
          <a:p>
            <a:pPr algn="ctr" defTabSz="914400">
              <a:lnSpc>
                <a:spcPct val="100000"/>
              </a:lnSpc>
              <a:spcBef>
                <a:spcPts val="600"/>
              </a:spcBef>
              <a:buClrTx/>
            </a:pPr>
            <a:r>
              <a:rPr lang="en-US" sz="2000" dirty="0" smtClean="0"/>
              <a:t>Jim Engel, Kent Rengel, and Isaac Yalda: NDE Programs; BR&amp;T</a:t>
            </a:r>
          </a:p>
          <a:p>
            <a:pPr defTabSz="914400" eaLnBrk="1" hangingPunct="1">
              <a:spcBef>
                <a:spcPts val="600"/>
              </a:spcBef>
            </a:pPr>
            <a:endParaRPr lang="en-US" sz="2000" dirty="0" smtClean="0"/>
          </a:p>
        </p:txBody>
      </p:sp>
      <p:sp>
        <p:nvSpPr>
          <p:cNvPr id="5123" name="Slide Number Placeholder 6"/>
          <p:cNvSpPr>
            <a:spLocks noGrp="1"/>
          </p:cNvSpPr>
          <p:nvPr>
            <p:ph type="sldNum" sz="quarter" idx="10"/>
          </p:nvPr>
        </p:nvSpPr>
        <p:spPr>
          <a:noFill/>
        </p:spPr>
        <p:txBody>
          <a:bodyPr/>
          <a:lstStyle/>
          <a:p>
            <a:r>
              <a:rPr lang="en-US" dirty="0" smtClean="0"/>
              <a:t>EOT_RT_Template.ppt | 8/1/2011 </a:t>
            </a:r>
            <a:fld id="{09DD3121-B315-4C33-9171-A063F2396336}" type="slidenum">
              <a:rPr lang="en-US" smtClean="0"/>
              <a:pPr/>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42635"/>
            <a:ext cx="8301037" cy="443198"/>
          </a:xfrm>
        </p:spPr>
        <p:txBody>
          <a:bodyPr/>
          <a:lstStyle/>
          <a:p>
            <a:r>
              <a:rPr lang="en-US" dirty="0" smtClean="0"/>
              <a:t>Design Concept Review – Materials I</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10</a:t>
            </a:fld>
            <a:endParaRPr lang="en-US" dirty="0"/>
          </a:p>
        </p:txBody>
      </p:sp>
      <p:sp>
        <p:nvSpPr>
          <p:cNvPr id="5" name="Content Placeholder 2"/>
          <p:cNvSpPr>
            <a:spLocks noGrp="1"/>
          </p:cNvSpPr>
          <p:nvPr>
            <p:ph idx="1"/>
          </p:nvPr>
        </p:nvSpPr>
        <p:spPr>
          <a:xfrm>
            <a:off x="127592" y="1217428"/>
            <a:ext cx="8771859" cy="5477331"/>
          </a:xfrm>
        </p:spPr>
        <p:txBody>
          <a:bodyPr>
            <a:normAutofit/>
          </a:bodyPr>
          <a:lstStyle/>
          <a:p>
            <a:pPr>
              <a:lnSpc>
                <a:spcPct val="110000"/>
              </a:lnSpc>
              <a:spcBef>
                <a:spcPts val="1200"/>
              </a:spcBef>
            </a:pPr>
            <a:r>
              <a:rPr lang="en-US" dirty="0" smtClean="0"/>
              <a:t>The selection of W alloys so far (mainly CP-W) has been based on existing experience and commercial availability (low risk).</a:t>
            </a:r>
          </a:p>
          <a:p>
            <a:pPr>
              <a:lnSpc>
                <a:spcPct val="110000"/>
              </a:lnSpc>
              <a:spcBef>
                <a:spcPts val="1200"/>
              </a:spcBef>
            </a:pPr>
            <a:r>
              <a:rPr lang="en-US" dirty="0" smtClean="0"/>
              <a:t>Chances of survival of components without cracking as a result of thermal cycles (low frequency – arising warm shutdowns and subsequent reheating, and more importantly transient ones arising from ELMs) are low.  Thermal stresses on currently envisioned tungsten components and required dissimilar metal joints will likely exceed their capabilities.  Laboratory experience with prototype W parts has underlined this threat.</a:t>
            </a:r>
          </a:p>
          <a:p>
            <a:pPr>
              <a:lnSpc>
                <a:spcPct val="110000"/>
              </a:lnSpc>
              <a:spcBef>
                <a:spcPts val="1200"/>
              </a:spcBef>
            </a:pPr>
            <a:r>
              <a:rPr lang="en-US" dirty="0" smtClean="0"/>
              <a:t>Relatively high risks of brittle fracture exist (during operation and fabrication) from very small defects at relatively low stress levels, especially at room and moderately elevated temperatures.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32002"/>
            <a:ext cx="8301037" cy="443198"/>
          </a:xfrm>
        </p:spPr>
        <p:txBody>
          <a:bodyPr/>
          <a:lstStyle/>
          <a:p>
            <a:r>
              <a:rPr lang="en-US" dirty="0" smtClean="0"/>
              <a:t>Design Concept Review – Materials II</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11</a:t>
            </a:fld>
            <a:endParaRPr lang="en-US" dirty="0"/>
          </a:p>
        </p:txBody>
      </p:sp>
      <p:sp>
        <p:nvSpPr>
          <p:cNvPr id="5" name="Content Placeholder 2"/>
          <p:cNvSpPr>
            <a:spLocks noGrp="1"/>
          </p:cNvSpPr>
          <p:nvPr>
            <p:ph idx="1"/>
          </p:nvPr>
        </p:nvSpPr>
        <p:spPr>
          <a:xfrm>
            <a:off x="297726" y="1249330"/>
            <a:ext cx="8718686" cy="5303487"/>
          </a:xfrm>
        </p:spPr>
        <p:txBody>
          <a:bodyPr>
            <a:normAutofit/>
          </a:bodyPr>
          <a:lstStyle/>
          <a:p>
            <a:r>
              <a:rPr lang="en-US" dirty="0" smtClean="0"/>
              <a:t>These issues have stimulated consideration of various higher performance W alloys (still relatively low risk and commercially available to some extent):</a:t>
            </a:r>
          </a:p>
          <a:p>
            <a:pPr lvl="1"/>
            <a:r>
              <a:rPr lang="en-US" dirty="0" smtClean="0"/>
              <a:t>Tungsten-rhenium alloys</a:t>
            </a:r>
          </a:p>
          <a:p>
            <a:pPr lvl="2"/>
            <a:r>
              <a:rPr lang="en-US" dirty="0" smtClean="0"/>
              <a:t>Great choice, but Re leads to a lower thermal conductivity, relatively high activation by neutron irradiation, and cost escalation.</a:t>
            </a:r>
          </a:p>
          <a:p>
            <a:pPr lvl="1"/>
            <a:r>
              <a:rPr lang="en-US" dirty="0" smtClean="0"/>
              <a:t>Dispersion strengthened tungsten with lanthanum-oxide (e.g. WL10 composed of W-1%La</a:t>
            </a:r>
            <a:r>
              <a:rPr lang="en-US" baseline="-25000" dirty="0" smtClean="0"/>
              <a:t>2</a:t>
            </a:r>
            <a:r>
              <a:rPr lang="en-US" dirty="0" smtClean="0"/>
              <a:t>O</a:t>
            </a:r>
            <a:r>
              <a:rPr lang="en-US" baseline="-25000" dirty="0" smtClean="0"/>
              <a:t>3</a:t>
            </a:r>
            <a:r>
              <a:rPr lang="en-US" dirty="0" smtClean="0"/>
              <a:t>)</a:t>
            </a:r>
          </a:p>
          <a:p>
            <a:pPr lvl="2"/>
            <a:r>
              <a:rPr lang="en-US" dirty="0" smtClean="0"/>
              <a:t>Various improvements, but still has a rather limited temperature window</a:t>
            </a:r>
          </a:p>
          <a:p>
            <a:pPr lvl="1"/>
            <a:r>
              <a:rPr lang="en-US" dirty="0" smtClean="0"/>
              <a:t>Vacuum-Metallized (VM) tungsten, doped with ppm amounts of Al and potassium silicate</a:t>
            </a:r>
          </a:p>
          <a:p>
            <a:pPr lvl="2"/>
            <a:r>
              <a:rPr lang="en-US" dirty="0" smtClean="0"/>
              <a:t>Superior properties, but can be fabricated only as thin wires and sheets.  Also suffers delamination when loaded in specific directions</a:t>
            </a:r>
          </a:p>
          <a:p>
            <a:pPr lvl="0"/>
            <a:r>
              <a:rPr lang="en-US" dirty="0" smtClean="0"/>
              <a:t>A clear need exists for development of higher performance W alloys to address currently identified environmental structural durability shortcomings and fabrication challenges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19" y="223278"/>
            <a:ext cx="8729329" cy="430656"/>
          </a:xfrm>
        </p:spPr>
        <p:txBody>
          <a:bodyPr/>
          <a:lstStyle/>
          <a:p>
            <a:r>
              <a:rPr lang="en-US" sz="2800" dirty="0" smtClean="0"/>
              <a:t>Design Concept Review – Fabrication/Processing I</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12</a:t>
            </a:fld>
            <a:endParaRPr lang="en-US" dirty="0"/>
          </a:p>
        </p:txBody>
      </p:sp>
      <p:sp>
        <p:nvSpPr>
          <p:cNvPr id="5" name="Content Placeholder 2"/>
          <p:cNvSpPr>
            <a:spLocks noGrp="1"/>
          </p:cNvSpPr>
          <p:nvPr>
            <p:ph idx="1"/>
          </p:nvPr>
        </p:nvSpPr>
        <p:spPr>
          <a:xfrm>
            <a:off x="425322" y="1217431"/>
            <a:ext cx="8888818" cy="5477331"/>
          </a:xfrm>
        </p:spPr>
        <p:txBody>
          <a:bodyPr>
            <a:normAutofit fontScale="92500" lnSpcReduction="20000"/>
          </a:bodyPr>
          <a:lstStyle/>
          <a:p>
            <a:r>
              <a:rPr lang="en-US" dirty="0" smtClean="0"/>
              <a:t>Baseline fabrication approaches</a:t>
            </a:r>
          </a:p>
          <a:p>
            <a:pPr lvl="1"/>
            <a:r>
              <a:rPr lang="en-US" dirty="0" smtClean="0"/>
              <a:t>Divertor assembly furnace brazed in vacuum with TBD braze alloy(s)</a:t>
            </a:r>
          </a:p>
          <a:p>
            <a:pPr lvl="2"/>
            <a:r>
              <a:rPr lang="en-US" dirty="0" smtClean="0"/>
              <a:t>Thimbles deep drawn from sheet</a:t>
            </a:r>
          </a:p>
          <a:p>
            <a:pPr lvl="2"/>
            <a:r>
              <a:rPr lang="en-US" dirty="0" smtClean="0"/>
              <a:t>Armor and other linear divertor core details machined from plate or bar </a:t>
            </a:r>
          </a:p>
          <a:p>
            <a:pPr lvl="1"/>
            <a:r>
              <a:rPr lang="en-US" dirty="0" smtClean="0"/>
              <a:t>Transition section formed and/or machined from sheet or plate or bar and brazed to manifolds/core/header with TBD braze alloy(s)</a:t>
            </a:r>
          </a:p>
          <a:p>
            <a:pPr lvl="1"/>
            <a:r>
              <a:rPr lang="en-US" dirty="0" smtClean="0"/>
              <a:t>Manifolds roll-formed from sheet to match divertor radius of curvature</a:t>
            </a:r>
          </a:p>
          <a:p>
            <a:pPr lvl="1"/>
            <a:r>
              <a:rPr lang="en-US" dirty="0" smtClean="0"/>
              <a:t>Headers formed and/or machined from sheet or plate or bar</a:t>
            </a:r>
          </a:p>
          <a:p>
            <a:pPr lvl="1"/>
            <a:r>
              <a:rPr lang="en-US" dirty="0" smtClean="0"/>
              <a:t>Assembly process for joining the core to the headers is not defined</a:t>
            </a:r>
          </a:p>
          <a:p>
            <a:r>
              <a:rPr lang="en-US" dirty="0" smtClean="0"/>
              <a:t>Some proposed processes (machining and cutting) are fairly well developed ; others (forming and joining) will require process development </a:t>
            </a:r>
          </a:p>
          <a:p>
            <a:r>
              <a:rPr lang="en-US" dirty="0" smtClean="0"/>
              <a:t>General materials processing challenges include:</a:t>
            </a:r>
          </a:p>
          <a:p>
            <a:pPr lvl="1"/>
            <a:r>
              <a:rPr lang="en-US" dirty="0" smtClean="0"/>
              <a:t>Forming and machining  parts to attain proper braze joint gaps</a:t>
            </a:r>
          </a:p>
          <a:p>
            <a:pPr lvl="1"/>
            <a:r>
              <a:rPr lang="en-US" dirty="0" smtClean="0"/>
              <a:t>Forming manifolds to </a:t>
            </a:r>
          </a:p>
          <a:p>
            <a:pPr lvl="2"/>
            <a:r>
              <a:rPr lang="en-US" dirty="0" smtClean="0"/>
              <a:t>Attain proper flow channel gaps</a:t>
            </a:r>
          </a:p>
          <a:p>
            <a:pPr lvl="2"/>
            <a:r>
              <a:rPr lang="en-US" dirty="0" smtClean="0"/>
              <a:t>Permit insertion into brazed tungsten channels</a:t>
            </a:r>
          </a:p>
          <a:p>
            <a:pPr lvl="1"/>
            <a:r>
              <a:rPr lang="en-US" dirty="0" smtClean="0"/>
              <a:t>Dimensional control of brazed subassemblies/assemblies</a:t>
            </a:r>
          </a:p>
          <a:p>
            <a:pPr lvl="1"/>
            <a:r>
              <a:rPr lang="en-US" dirty="0" smtClean="0"/>
              <a:t>Joining manifolds to header (preferably without brazing)</a:t>
            </a:r>
          </a:p>
          <a:p>
            <a:pPr lvl="1"/>
            <a:r>
              <a:rPr lang="en-US" dirty="0" smtClean="0"/>
              <a:t>Nondestructive evaluation of brazed joints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6" y="223278"/>
            <a:ext cx="8856921" cy="441289"/>
          </a:xfrm>
        </p:spPr>
        <p:txBody>
          <a:bodyPr/>
          <a:lstStyle/>
          <a:p>
            <a:r>
              <a:rPr lang="en-US" sz="2800" dirty="0" smtClean="0"/>
              <a:t>Design Concept Review – Fabrication/Processing II</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13</a:t>
            </a:fld>
            <a:endParaRPr lang="en-US" dirty="0"/>
          </a:p>
        </p:txBody>
      </p:sp>
      <p:sp>
        <p:nvSpPr>
          <p:cNvPr id="5" name="Content Placeholder 2"/>
          <p:cNvSpPr>
            <a:spLocks noGrp="1"/>
          </p:cNvSpPr>
          <p:nvPr>
            <p:ph idx="1"/>
          </p:nvPr>
        </p:nvSpPr>
        <p:spPr>
          <a:xfrm>
            <a:off x="212662" y="1196165"/>
            <a:ext cx="8739962" cy="5477331"/>
          </a:xfrm>
        </p:spPr>
        <p:txBody>
          <a:bodyPr>
            <a:normAutofit fontScale="92500" lnSpcReduction="10000"/>
          </a:bodyPr>
          <a:lstStyle/>
          <a:p>
            <a:r>
              <a:rPr lang="en-US" sz="1900" dirty="0" smtClean="0"/>
              <a:t>Machining and Cutting</a:t>
            </a:r>
          </a:p>
          <a:p>
            <a:pPr lvl="1"/>
            <a:r>
              <a:rPr lang="en-US" sz="1700" b="1" dirty="0" smtClean="0"/>
              <a:t>Satisfactory techniques have been developed and successfully employed for cutting, machining, blanking and shearing tungsten alloys. </a:t>
            </a:r>
          </a:p>
          <a:p>
            <a:pPr lvl="1"/>
            <a:r>
              <a:rPr lang="en-US" sz="1700" b="1" dirty="0" smtClean="0"/>
              <a:t>Heating  will probably be needed to minimize cracking.</a:t>
            </a:r>
          </a:p>
          <a:p>
            <a:pPr lvl="1"/>
            <a:r>
              <a:rPr lang="en-US" sz="1700" b="1" dirty="0" smtClean="0"/>
              <a:t>Some parts may be machined with standard machine tools as part of the normal flow in a production shop with controlled processes. </a:t>
            </a:r>
          </a:p>
          <a:p>
            <a:pPr lvl="1"/>
            <a:r>
              <a:rPr lang="en-US" sz="1700" b="1" dirty="0" smtClean="0"/>
              <a:t>Machining and other cutting processes applied to tantalum alloys and ODS steel are not expected to pose any serious problems.</a:t>
            </a:r>
          </a:p>
          <a:p>
            <a:r>
              <a:rPr lang="en-US" sz="1900" dirty="0" smtClean="0"/>
              <a:t>Forming</a:t>
            </a:r>
          </a:p>
          <a:p>
            <a:pPr lvl="1"/>
            <a:r>
              <a:rPr lang="en-US" sz="1700" b="1" dirty="0" smtClean="0"/>
              <a:t>Aerospace parts have been hot-formed and welded from tungsten sheet.</a:t>
            </a:r>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pPr lvl="1"/>
            <a:r>
              <a:rPr lang="en-US" sz="1700" b="1" dirty="0" smtClean="0"/>
              <a:t>Deep drawing of the tungsten thimbles has reportedly been done successfully. </a:t>
            </a:r>
          </a:p>
          <a:p>
            <a:pPr lvl="1"/>
            <a:r>
              <a:rPr lang="en-US" sz="1700" b="1" dirty="0" smtClean="0"/>
              <a:t>Forming process development will be required for ARIES parts. </a:t>
            </a:r>
          </a:p>
        </p:txBody>
      </p:sp>
      <p:pic>
        <p:nvPicPr>
          <p:cNvPr id="6" name="Picture 2"/>
          <p:cNvPicPr>
            <a:picLocks noChangeAspect="1" noChangeArrowheads="1"/>
          </p:cNvPicPr>
          <p:nvPr/>
        </p:nvPicPr>
        <p:blipFill>
          <a:blip r:embed="rId3" cstate="print"/>
          <a:srcRect/>
          <a:stretch>
            <a:fillRect/>
          </a:stretch>
        </p:blipFill>
        <p:spPr bwMode="auto">
          <a:xfrm>
            <a:off x="1588529" y="3877679"/>
            <a:ext cx="5639101" cy="191440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287402"/>
            <a:ext cx="8856921" cy="387798"/>
          </a:xfrm>
        </p:spPr>
        <p:txBody>
          <a:bodyPr/>
          <a:lstStyle/>
          <a:p>
            <a:r>
              <a:rPr lang="en-US" sz="2800" dirty="0" smtClean="0"/>
              <a:t>Design Concept Review – Fabrication/Processing III</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14</a:t>
            </a:fld>
            <a:endParaRPr lang="en-US" dirty="0"/>
          </a:p>
        </p:txBody>
      </p:sp>
      <p:sp>
        <p:nvSpPr>
          <p:cNvPr id="5" name="Content Placeholder 2"/>
          <p:cNvSpPr>
            <a:spLocks noGrp="1"/>
          </p:cNvSpPr>
          <p:nvPr>
            <p:ph idx="1"/>
          </p:nvPr>
        </p:nvSpPr>
        <p:spPr>
          <a:xfrm>
            <a:off x="202028" y="1228064"/>
            <a:ext cx="8835655" cy="5477331"/>
          </a:xfrm>
        </p:spPr>
        <p:txBody>
          <a:bodyPr>
            <a:normAutofit/>
          </a:bodyPr>
          <a:lstStyle/>
          <a:p>
            <a:r>
              <a:rPr lang="en-US" sz="2000" dirty="0" smtClean="0"/>
              <a:t>Joining</a:t>
            </a:r>
            <a:r>
              <a:rPr lang="en-US" dirty="0" smtClean="0"/>
              <a:t> </a:t>
            </a:r>
          </a:p>
          <a:p>
            <a:pPr lvl="1"/>
            <a:r>
              <a:rPr lang="en-US" sz="1800" dirty="0" smtClean="0"/>
              <a:t>Welding of tungsten is feasible if parts are heated above the DBTT, but the recrystallized structure of the welds and adjacent HAZs are extremely brittle.</a:t>
            </a:r>
          </a:p>
          <a:p>
            <a:pPr lvl="1"/>
            <a:r>
              <a:rPr lang="en-US" sz="1800" dirty="0" smtClean="0"/>
              <a:t>Welding of ODS steel is also feasible, but creep strength &amp; ductility will be reduced due to oxide particle agglomeration.</a:t>
            </a:r>
          </a:p>
          <a:p>
            <a:pPr lvl="1"/>
            <a:r>
              <a:rPr lang="en-US" sz="1800" dirty="0" smtClean="0"/>
              <a:t>Explosive welding is feasible, but currently proposed geometry of ARIES parts do not lend themselves to this process.</a:t>
            </a:r>
          </a:p>
          <a:p>
            <a:pPr lvl="1"/>
            <a:r>
              <a:rPr lang="en-US" sz="1800" b="1" i="1" dirty="0" smtClean="0"/>
              <a:t>At coupon level,</a:t>
            </a:r>
            <a:r>
              <a:rPr lang="en-US" sz="1800" dirty="0" smtClean="0"/>
              <a:t> brazing W to itself and other refractory metal alloys such as Ta-W, as well as braze joints with ODS steel is very feasible.  A long list of commercially available and special purpose brazing filler alloys exists that covers a wide range of application temperatures, allowing the selection of an alloy that will provide the right combination of properties in service. The main challenge for filler alloys will be to meet the low-activation requirements.</a:t>
            </a:r>
          </a:p>
          <a:p>
            <a:pPr lvl="1"/>
            <a:r>
              <a:rPr lang="en-US" sz="1800" b="1" i="1" dirty="0" smtClean="0"/>
              <a:t>At component level,</a:t>
            </a:r>
            <a:r>
              <a:rPr lang="en-US" sz="1800" dirty="0" smtClean="0"/>
              <a:t> brazing requirements as currently envisioned in ARIES will be very difficult to realistically achieve.   Maintaining a uniform and thin braze joint thickness will require very precise fit-up of curved mating detail parts, demanding rigorous fabrication controls.  Producibility and reliability decrease with joint thickness variations.  Meeting sealing requirements, if any, will also be a very big challenge.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53268"/>
            <a:ext cx="8301037" cy="443198"/>
          </a:xfrm>
        </p:spPr>
        <p:txBody>
          <a:bodyPr/>
          <a:lstStyle/>
          <a:p>
            <a:r>
              <a:rPr lang="en-US" dirty="0" smtClean="0"/>
              <a:t>Suitable NDE Methods and Capabilities</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15</a:t>
            </a:fld>
            <a:endParaRPr lang="en-US" dirty="0"/>
          </a:p>
        </p:txBody>
      </p:sp>
      <p:sp>
        <p:nvSpPr>
          <p:cNvPr id="5" name="Content Placeholder 2"/>
          <p:cNvSpPr>
            <a:spLocks noGrp="1"/>
          </p:cNvSpPr>
          <p:nvPr>
            <p:ph idx="1"/>
          </p:nvPr>
        </p:nvSpPr>
        <p:spPr>
          <a:xfrm>
            <a:off x="552926" y="1338137"/>
            <a:ext cx="8314639" cy="5477331"/>
          </a:xfrm>
        </p:spPr>
        <p:txBody>
          <a:bodyPr>
            <a:normAutofit fontScale="85000" lnSpcReduction="20000"/>
          </a:bodyPr>
          <a:lstStyle/>
          <a:p>
            <a:r>
              <a:rPr lang="en-US" dirty="0" smtClean="0"/>
              <a:t>NDE Methods</a:t>
            </a:r>
          </a:p>
          <a:p>
            <a:pPr lvl="1"/>
            <a:r>
              <a:rPr lang="en-US" dirty="0" smtClean="0"/>
              <a:t>Probably Unsuitable for ARIES Divertors:</a:t>
            </a:r>
          </a:p>
          <a:p>
            <a:pPr lvl="2"/>
            <a:r>
              <a:rPr lang="en-US" dirty="0" smtClean="0"/>
              <a:t>Infrared Thermography</a:t>
            </a:r>
          </a:p>
          <a:p>
            <a:pPr lvl="2"/>
            <a:r>
              <a:rPr lang="en-US" dirty="0" smtClean="0"/>
              <a:t>Computed Tomography</a:t>
            </a:r>
          </a:p>
          <a:p>
            <a:pPr lvl="2"/>
            <a:r>
              <a:rPr lang="en-US" dirty="0" smtClean="0"/>
              <a:t>Laser Shearography</a:t>
            </a:r>
          </a:p>
          <a:p>
            <a:pPr lvl="2"/>
            <a:r>
              <a:rPr lang="en-US" dirty="0" smtClean="0"/>
              <a:t>X-ray, Gamma ray, Neutron radiography and Backscatter X-ray</a:t>
            </a:r>
          </a:p>
          <a:p>
            <a:pPr lvl="2"/>
            <a:r>
              <a:rPr lang="en-US" dirty="0" smtClean="0"/>
              <a:t>Magnetic particle inspection</a:t>
            </a:r>
          </a:p>
          <a:p>
            <a:pPr lvl="1"/>
            <a:r>
              <a:rPr lang="en-US" dirty="0" smtClean="0"/>
              <a:t>Suitable for ARIES Divertors:</a:t>
            </a:r>
          </a:p>
          <a:p>
            <a:pPr lvl="2"/>
            <a:r>
              <a:rPr lang="en-US" dirty="0" smtClean="0"/>
              <a:t>Ultrasonic, Through Transmission, Pulse/Echo or Phased Array</a:t>
            </a:r>
          </a:p>
          <a:p>
            <a:pPr lvl="2"/>
            <a:r>
              <a:rPr lang="en-US" dirty="0" smtClean="0"/>
              <a:t>Liquid penetrant inspection, also called dye penetrant inspection or penetrant testing</a:t>
            </a:r>
          </a:p>
          <a:p>
            <a:pPr lvl="2"/>
            <a:r>
              <a:rPr lang="en-US" dirty="0" smtClean="0"/>
              <a:t>Eddy-current testing</a:t>
            </a:r>
          </a:p>
          <a:p>
            <a:r>
              <a:rPr lang="en-US" dirty="0" smtClean="0"/>
              <a:t>NDE Method Capabilities</a:t>
            </a:r>
          </a:p>
          <a:p>
            <a:pPr lvl="1"/>
            <a:r>
              <a:rPr lang="en-US" dirty="0" smtClean="0"/>
              <a:t>NDE methods are assigned probability of detection (POD) values based upon demonstrated capabilities on known fatigue crack samples</a:t>
            </a:r>
          </a:p>
          <a:p>
            <a:pPr lvl="1"/>
            <a:r>
              <a:rPr lang="en-US" dirty="0" smtClean="0"/>
              <a:t>POD values are based upon the utilization of commonly used industry NDE standards and specifications</a:t>
            </a:r>
          </a:p>
          <a:p>
            <a:pPr lvl="1"/>
            <a:r>
              <a:rPr lang="en-US" dirty="0" smtClean="0"/>
              <a:t>NASA-STD-5009 (formerly MSFC-STD-1249) defines minimum detectable values for NDE methods on metallic components</a:t>
            </a:r>
          </a:p>
          <a:p>
            <a:pPr lvl="1"/>
            <a:r>
              <a:rPr lang="en-US" dirty="0" smtClean="0"/>
              <a:t>Additional documents are available to assist with integrating the NDE and fracture control requirements</a:t>
            </a:r>
          </a:p>
          <a:p>
            <a:pPr lvl="1"/>
            <a:r>
              <a:rPr lang="en-US" dirty="0" smtClean="0"/>
              <a:t>A POD study or demonstration may be required to validate NDE capability for some applications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76769"/>
            <a:ext cx="8301037" cy="387798"/>
          </a:xfrm>
        </p:spPr>
        <p:txBody>
          <a:bodyPr/>
          <a:lstStyle/>
          <a:p>
            <a:r>
              <a:rPr lang="en-US" sz="2800" dirty="0" smtClean="0"/>
              <a:t>Considerations for the ARIES Divertor NDE</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16</a:t>
            </a:fld>
            <a:endParaRPr lang="en-US" dirty="0"/>
          </a:p>
        </p:txBody>
      </p:sp>
      <p:sp>
        <p:nvSpPr>
          <p:cNvPr id="5" name="Content Placeholder 2"/>
          <p:cNvSpPr>
            <a:spLocks noGrp="1"/>
          </p:cNvSpPr>
          <p:nvPr>
            <p:ph idx="1"/>
          </p:nvPr>
        </p:nvSpPr>
        <p:spPr>
          <a:xfrm>
            <a:off x="265827" y="1334394"/>
            <a:ext cx="8793124" cy="5477331"/>
          </a:xfrm>
        </p:spPr>
        <p:txBody>
          <a:bodyPr/>
          <a:lstStyle/>
          <a:p>
            <a:r>
              <a:rPr lang="en-US" dirty="0" smtClean="0"/>
              <a:t>The primary divertor material is currently specified to be either tungsten or a tungsten alloy</a:t>
            </a:r>
          </a:p>
          <a:p>
            <a:r>
              <a:rPr lang="en-US" dirty="0" smtClean="0"/>
              <a:t>NDE will likely be required as follows:</a:t>
            </a:r>
          </a:p>
          <a:p>
            <a:pPr lvl="1"/>
            <a:r>
              <a:rPr lang="en-US" dirty="0" smtClean="0"/>
              <a:t>Wrought material stage to check for inherent flaws prior to machining operations</a:t>
            </a:r>
          </a:p>
          <a:p>
            <a:pPr lvl="1"/>
            <a:r>
              <a:rPr lang="en-US" dirty="0" smtClean="0"/>
              <a:t>After each critical process (cutting, forming, machining, brazing) to check for surface and subsurface defects</a:t>
            </a:r>
          </a:p>
          <a:p>
            <a:r>
              <a:rPr lang="en-US" dirty="0" smtClean="0"/>
              <a:t>NDE candidate methods must be defined based upon material properties, critical initial flaw sizes (CIF), NDE method detection capability and hardware accessibility</a:t>
            </a:r>
          </a:p>
          <a:p>
            <a:r>
              <a:rPr lang="en-US" dirty="0" smtClean="0"/>
              <a:t>Detectable CIF sizes may determine the suitability of various NDE techniques</a:t>
            </a:r>
          </a:p>
          <a:p>
            <a:r>
              <a:rPr lang="en-US" dirty="0" smtClean="0"/>
              <a:t>Assumption is that there will be no internal access to inlet or outlet manifolds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 y="180753"/>
            <a:ext cx="9090834" cy="462548"/>
          </a:xfrm>
        </p:spPr>
        <p:txBody>
          <a:bodyPr/>
          <a:lstStyle/>
          <a:p>
            <a:r>
              <a:rPr lang="en-US" sz="2700" dirty="0" smtClean="0"/>
              <a:t>Preliminary Requirements and Candidate NDE Methods</a:t>
            </a:r>
            <a:endParaRPr lang="en-US" sz="2700"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17</a:t>
            </a:fld>
            <a:endParaRPr lang="en-US" dirty="0"/>
          </a:p>
        </p:txBody>
      </p:sp>
      <p:sp>
        <p:nvSpPr>
          <p:cNvPr id="5" name="Content Placeholder 2"/>
          <p:cNvSpPr>
            <a:spLocks noGrp="1"/>
          </p:cNvSpPr>
          <p:nvPr>
            <p:ph idx="1"/>
          </p:nvPr>
        </p:nvSpPr>
        <p:spPr>
          <a:xfrm>
            <a:off x="1052670" y="1695916"/>
            <a:ext cx="7378958" cy="3277820"/>
          </a:xfrm>
        </p:spPr>
        <p:txBody>
          <a:bodyPr/>
          <a:lstStyle/>
          <a:p>
            <a:r>
              <a:rPr lang="en-US" dirty="0" smtClean="0"/>
              <a:t>Wrought Materials (before machining)</a:t>
            </a:r>
          </a:p>
          <a:p>
            <a:pPr lvl="1"/>
            <a:r>
              <a:rPr lang="en-US" dirty="0" smtClean="0"/>
              <a:t>Ultrasonic inspection</a:t>
            </a:r>
          </a:p>
          <a:p>
            <a:r>
              <a:rPr lang="en-US" dirty="0" smtClean="0"/>
              <a:t>Post Cutting, Forming and Machining</a:t>
            </a:r>
          </a:p>
          <a:p>
            <a:pPr lvl="1"/>
            <a:r>
              <a:rPr lang="en-US" dirty="0" smtClean="0"/>
              <a:t>Liquid penetrant or eddy current </a:t>
            </a:r>
          </a:p>
          <a:p>
            <a:r>
              <a:rPr lang="en-US" dirty="0" smtClean="0"/>
              <a:t>Post Brazing</a:t>
            </a:r>
          </a:p>
          <a:p>
            <a:pPr lvl="1"/>
            <a:r>
              <a:rPr lang="en-US" dirty="0" smtClean="0"/>
              <a:t>Ultrasonic inspection using a combination or longitudinal, shear, or phased array techniques</a:t>
            </a:r>
          </a:p>
          <a:p>
            <a:r>
              <a:rPr lang="en-US" dirty="0" smtClean="0"/>
              <a:t>In Service High Stress Slot Regions</a:t>
            </a:r>
          </a:p>
          <a:p>
            <a:pPr lvl="1"/>
            <a:r>
              <a:rPr lang="en-US" dirty="0" smtClean="0"/>
              <a:t>Eddy current or TBD method(s)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42635"/>
            <a:ext cx="8301037" cy="443198"/>
          </a:xfrm>
        </p:spPr>
        <p:txBody>
          <a:bodyPr/>
          <a:lstStyle/>
          <a:p>
            <a:r>
              <a:rPr lang="en-US" dirty="0" smtClean="0"/>
              <a:t>Divertor Features Requiring NDE</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18</a:t>
            </a:fld>
            <a:endParaRPr lang="en-US" dirty="0"/>
          </a:p>
        </p:txBody>
      </p:sp>
      <p:grpSp>
        <p:nvGrpSpPr>
          <p:cNvPr id="5" name="Group 15"/>
          <p:cNvGrpSpPr/>
          <p:nvPr/>
        </p:nvGrpSpPr>
        <p:grpSpPr>
          <a:xfrm>
            <a:off x="317005" y="1508781"/>
            <a:ext cx="8552628" cy="4678731"/>
            <a:chOff x="51897" y="1639285"/>
            <a:chExt cx="8552628" cy="4678731"/>
          </a:xfrm>
        </p:grpSpPr>
        <p:grpSp>
          <p:nvGrpSpPr>
            <p:cNvPr id="6" name="Group 6"/>
            <p:cNvGrpSpPr/>
            <p:nvPr/>
          </p:nvGrpSpPr>
          <p:grpSpPr>
            <a:xfrm>
              <a:off x="422455" y="2929735"/>
              <a:ext cx="8182070" cy="3388281"/>
              <a:chOff x="422455" y="2929735"/>
              <a:chExt cx="8182070" cy="3388281"/>
            </a:xfrm>
          </p:grpSpPr>
          <p:pic>
            <p:nvPicPr>
              <p:cNvPr id="13" name="Picture 2"/>
              <p:cNvPicPr>
                <a:picLocks noChangeAspect="1" noChangeArrowheads="1"/>
              </p:cNvPicPr>
              <p:nvPr/>
            </p:nvPicPr>
            <p:blipFill>
              <a:blip r:embed="rId3" cstate="print"/>
              <a:srcRect/>
              <a:stretch>
                <a:fillRect/>
              </a:stretch>
            </p:blipFill>
            <p:spPr bwMode="auto">
              <a:xfrm>
                <a:off x="422455" y="2929735"/>
                <a:ext cx="8182070" cy="3388281"/>
              </a:xfrm>
              <a:prstGeom prst="rect">
                <a:avLst/>
              </a:prstGeom>
              <a:noFill/>
              <a:ln w="9525">
                <a:noFill/>
                <a:miter lim="800000"/>
                <a:headEnd/>
                <a:tailEnd/>
              </a:ln>
            </p:spPr>
          </p:pic>
          <p:sp>
            <p:nvSpPr>
              <p:cNvPr id="14" name="Rectangle 13"/>
              <p:cNvSpPr/>
              <p:nvPr/>
            </p:nvSpPr>
            <p:spPr>
              <a:xfrm>
                <a:off x="1269171" y="5458690"/>
                <a:ext cx="6797684" cy="12106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273795" y="3874722"/>
                <a:ext cx="6797684" cy="12106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 name="Straight Arrow Connector 6"/>
            <p:cNvCxnSpPr/>
            <p:nvPr/>
          </p:nvCxnSpPr>
          <p:spPr>
            <a:xfrm>
              <a:off x="1038740" y="2515055"/>
              <a:ext cx="268835" cy="13825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905" y="2496583"/>
              <a:ext cx="537671" cy="29955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897" y="1639285"/>
              <a:ext cx="3636788" cy="923330"/>
            </a:xfrm>
            <a:prstGeom prst="rect">
              <a:avLst/>
            </a:prstGeom>
            <a:noFill/>
          </p:spPr>
          <p:txBody>
            <a:bodyPr wrap="square" rtlCol="0">
              <a:spAutoFit/>
            </a:bodyPr>
            <a:lstStyle/>
            <a:p>
              <a:r>
                <a:rPr lang="en-US" dirty="0" smtClean="0">
                  <a:latin typeface="Calibri" pitchFamily="34" charset="0"/>
                  <a:cs typeface="Calibri" pitchFamily="34" charset="0"/>
                </a:rPr>
                <a:t>Braze Inspection between: </a:t>
              </a:r>
            </a:p>
            <a:p>
              <a:r>
                <a:rPr lang="en-US" dirty="0" smtClean="0">
                  <a:latin typeface="Calibri" pitchFamily="34" charset="0"/>
                  <a:cs typeface="Calibri" pitchFamily="34" charset="0"/>
                </a:rPr>
                <a:t>1) Front Plate Armor &amp; Side Plates </a:t>
              </a:r>
            </a:p>
            <a:p>
              <a:r>
                <a:rPr lang="en-US" dirty="0" smtClean="0">
                  <a:latin typeface="Calibri" pitchFamily="34" charset="0"/>
                  <a:cs typeface="Calibri" pitchFamily="34" charset="0"/>
                </a:rPr>
                <a:t>2) Back Plate and Side Plates </a:t>
              </a:r>
              <a:endParaRPr lang="en-US" dirty="0">
                <a:latin typeface="Calibri" pitchFamily="34" charset="0"/>
                <a:cs typeface="Calibri" pitchFamily="34" charset="0"/>
              </a:endParaRPr>
            </a:p>
          </p:txBody>
        </p:sp>
        <p:cxnSp>
          <p:nvCxnSpPr>
            <p:cNvPr id="10" name="Straight Arrow Connector 9"/>
            <p:cNvCxnSpPr/>
            <p:nvPr/>
          </p:nvCxnSpPr>
          <p:spPr>
            <a:xfrm>
              <a:off x="4072735" y="2699305"/>
              <a:ext cx="921721" cy="1152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89091" y="2084825"/>
              <a:ext cx="2096654" cy="646331"/>
            </a:xfrm>
            <a:prstGeom prst="rect">
              <a:avLst/>
            </a:prstGeom>
            <a:noFill/>
          </p:spPr>
          <p:txBody>
            <a:bodyPr wrap="square" rtlCol="0">
              <a:spAutoFit/>
            </a:bodyPr>
            <a:lstStyle/>
            <a:p>
              <a:pPr algn="ctr"/>
              <a:r>
                <a:rPr lang="en-US" dirty="0" smtClean="0">
                  <a:latin typeface="Calibri" pitchFamily="34" charset="0"/>
                  <a:cs typeface="Calibri" pitchFamily="34" charset="0"/>
                </a:rPr>
                <a:t>Potential Cracking at Tips of the Grooves</a:t>
              </a:r>
              <a:endParaRPr lang="en-US" dirty="0">
                <a:latin typeface="Calibri" pitchFamily="34" charset="0"/>
                <a:cs typeface="Calibri" pitchFamily="34" charset="0"/>
              </a:endParaRPr>
            </a:p>
          </p:txBody>
        </p:sp>
        <p:cxnSp>
          <p:nvCxnSpPr>
            <p:cNvPr id="12" name="Straight Arrow Connector 11"/>
            <p:cNvCxnSpPr/>
            <p:nvPr/>
          </p:nvCxnSpPr>
          <p:spPr>
            <a:xfrm>
              <a:off x="5148075" y="2699305"/>
              <a:ext cx="883315" cy="11567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06" y="242635"/>
            <a:ext cx="8301037" cy="443198"/>
          </a:xfrm>
        </p:spPr>
        <p:txBody>
          <a:bodyPr/>
          <a:lstStyle/>
          <a:p>
            <a:r>
              <a:rPr lang="en-US" dirty="0" smtClean="0"/>
              <a:t>Braze Joint Ultrasonic Inspection</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19</a:t>
            </a:fld>
            <a:endParaRPr lang="en-US" dirty="0"/>
          </a:p>
        </p:txBody>
      </p:sp>
      <p:sp>
        <p:nvSpPr>
          <p:cNvPr id="5" name="Content Placeholder 31"/>
          <p:cNvSpPr>
            <a:spLocks noGrp="1"/>
          </p:cNvSpPr>
          <p:nvPr>
            <p:ph sz="half" idx="1"/>
          </p:nvPr>
        </p:nvSpPr>
        <p:spPr>
          <a:xfrm>
            <a:off x="127598" y="1278320"/>
            <a:ext cx="4678324" cy="5342011"/>
          </a:xfrm>
        </p:spPr>
        <p:txBody>
          <a:bodyPr>
            <a:normAutofit/>
          </a:bodyPr>
          <a:lstStyle/>
          <a:p>
            <a:r>
              <a:rPr lang="en-US" dirty="0" smtClean="0">
                <a:latin typeface="Calibri" pitchFamily="34" charset="0"/>
                <a:cs typeface="Calibri" pitchFamily="34" charset="0"/>
              </a:rPr>
              <a:t>Ultrasonic inspection technique to be developed</a:t>
            </a:r>
          </a:p>
          <a:p>
            <a:r>
              <a:rPr lang="en-US" dirty="0" smtClean="0">
                <a:latin typeface="Calibri" pitchFamily="34" charset="0"/>
                <a:cs typeface="Calibri" pitchFamily="34" charset="0"/>
              </a:rPr>
              <a:t>Transducer to be located on front plate (armor) and back plate surfaces &amp; sound pulsed to braze joint</a:t>
            </a:r>
          </a:p>
          <a:p>
            <a:r>
              <a:rPr lang="en-US" dirty="0" smtClean="0">
                <a:latin typeface="Calibri" pitchFamily="34" charset="0"/>
                <a:cs typeface="Calibri" pitchFamily="34" charset="0"/>
              </a:rPr>
              <a:t>Combination of longitudinal wave and shear wave modes will likely be required to cover off-angle joint configuration </a:t>
            </a:r>
          </a:p>
          <a:p>
            <a:r>
              <a:rPr lang="en-US" dirty="0" smtClean="0">
                <a:latin typeface="Calibri" pitchFamily="34" charset="0"/>
                <a:cs typeface="Calibri" pitchFamily="34" charset="0"/>
              </a:rPr>
              <a:t>Phased array ultrasonic technique to be evaluated as a potential option</a:t>
            </a:r>
          </a:p>
          <a:p>
            <a:r>
              <a:rPr lang="en-US" dirty="0" smtClean="0">
                <a:latin typeface="Calibri" pitchFamily="34" charset="0"/>
                <a:cs typeface="Calibri" pitchFamily="34" charset="0"/>
              </a:rPr>
              <a:t>Reference standards will be required for feasibility tests &amp; calibration</a:t>
            </a:r>
          </a:p>
          <a:p>
            <a:r>
              <a:rPr lang="en-US" dirty="0" smtClean="0">
                <a:latin typeface="Calibri" pitchFamily="34" charset="0"/>
                <a:cs typeface="Calibri" pitchFamily="34" charset="0"/>
              </a:rPr>
              <a:t>Critical initial flaw (CIF) size is TBD</a:t>
            </a:r>
          </a:p>
        </p:txBody>
      </p:sp>
      <p:pic>
        <p:nvPicPr>
          <p:cNvPr id="6" name="Picture 2"/>
          <p:cNvPicPr>
            <a:picLocks noChangeAspect="1" noChangeArrowheads="1"/>
          </p:cNvPicPr>
          <p:nvPr/>
        </p:nvPicPr>
        <p:blipFill>
          <a:blip r:embed="rId3" cstate="print"/>
          <a:srcRect l="38983" t="20188" r="34746" b="16372"/>
          <a:stretch>
            <a:fillRect/>
          </a:stretch>
        </p:blipFill>
        <p:spPr bwMode="auto">
          <a:xfrm>
            <a:off x="4802430" y="2123230"/>
            <a:ext cx="3886200" cy="3886200"/>
          </a:xfrm>
          <a:prstGeom prst="rect">
            <a:avLst/>
          </a:prstGeom>
          <a:noFill/>
          <a:ln w="9525">
            <a:noFill/>
            <a:miter lim="800000"/>
            <a:headEnd/>
            <a:tailEnd/>
          </a:ln>
        </p:spPr>
      </p:pic>
      <p:grpSp>
        <p:nvGrpSpPr>
          <p:cNvPr id="7" name="Group 33"/>
          <p:cNvGrpSpPr/>
          <p:nvPr/>
        </p:nvGrpSpPr>
        <p:grpSpPr>
          <a:xfrm>
            <a:off x="4840835" y="1941445"/>
            <a:ext cx="464331" cy="706603"/>
            <a:chOff x="5615426" y="1941445"/>
            <a:chExt cx="464331" cy="706603"/>
          </a:xfrm>
        </p:grpSpPr>
        <p:sp>
          <p:nvSpPr>
            <p:cNvPr id="8" name="Rectangle 7"/>
            <p:cNvSpPr/>
            <p:nvPr/>
          </p:nvSpPr>
          <p:spPr>
            <a:xfrm>
              <a:off x="5647340" y="2046420"/>
              <a:ext cx="345645" cy="18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c 8"/>
            <p:cNvSpPr/>
            <p:nvPr/>
          </p:nvSpPr>
          <p:spPr>
            <a:xfrm rot="8127026">
              <a:off x="5626587" y="1941445"/>
              <a:ext cx="405992" cy="38529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p:cNvSpPr/>
            <p:nvPr/>
          </p:nvSpPr>
          <p:spPr>
            <a:xfrm rot="8127026">
              <a:off x="5625394" y="2073344"/>
              <a:ext cx="405992" cy="38529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1" name="Group 20"/>
            <p:cNvGrpSpPr/>
            <p:nvPr/>
          </p:nvGrpSpPr>
          <p:grpSpPr>
            <a:xfrm>
              <a:off x="5615426" y="2188559"/>
              <a:ext cx="464331" cy="459489"/>
              <a:chOff x="5615426" y="2188559"/>
              <a:chExt cx="464331" cy="459489"/>
            </a:xfrm>
          </p:grpSpPr>
          <p:sp>
            <p:nvSpPr>
              <p:cNvPr id="12" name="Arc 11"/>
              <p:cNvSpPr/>
              <p:nvPr/>
            </p:nvSpPr>
            <p:spPr>
              <a:xfrm rot="8127026">
                <a:off x="5625394" y="2188559"/>
                <a:ext cx="405992" cy="38529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p:cNvSpPr/>
              <p:nvPr/>
            </p:nvSpPr>
            <p:spPr>
              <a:xfrm rot="8127026">
                <a:off x="5615426" y="2267275"/>
                <a:ext cx="464331" cy="380773"/>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14" name="Group 41"/>
          <p:cNvGrpSpPr/>
          <p:nvPr/>
        </p:nvGrpSpPr>
        <p:grpSpPr>
          <a:xfrm>
            <a:off x="6266740" y="1969610"/>
            <a:ext cx="532750" cy="729695"/>
            <a:chOff x="6251923" y="1948548"/>
            <a:chExt cx="532750" cy="721981"/>
          </a:xfrm>
        </p:grpSpPr>
        <p:grpSp>
          <p:nvGrpSpPr>
            <p:cNvPr id="15" name="Group 30"/>
            <p:cNvGrpSpPr/>
            <p:nvPr/>
          </p:nvGrpSpPr>
          <p:grpSpPr>
            <a:xfrm rot="711993">
              <a:off x="6251923" y="1971477"/>
              <a:ext cx="464331" cy="699052"/>
              <a:chOff x="4999753" y="1134940"/>
              <a:chExt cx="464331" cy="632315"/>
            </a:xfrm>
          </p:grpSpPr>
          <p:sp>
            <p:nvSpPr>
              <p:cNvPr id="18" name="Arc 17"/>
              <p:cNvSpPr/>
              <p:nvPr/>
            </p:nvSpPr>
            <p:spPr>
              <a:xfrm rot="8127026">
                <a:off x="5010914" y="1134940"/>
                <a:ext cx="405992" cy="38529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Arc 18"/>
              <p:cNvSpPr/>
              <p:nvPr/>
            </p:nvSpPr>
            <p:spPr>
              <a:xfrm rot="8127026">
                <a:off x="5009721" y="1228434"/>
                <a:ext cx="405992" cy="38529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0" name="Group 27"/>
              <p:cNvGrpSpPr/>
              <p:nvPr/>
            </p:nvGrpSpPr>
            <p:grpSpPr>
              <a:xfrm>
                <a:off x="4999753" y="1316725"/>
                <a:ext cx="464331" cy="450530"/>
                <a:chOff x="5615426" y="2188559"/>
                <a:chExt cx="464331" cy="450530"/>
              </a:xfrm>
            </p:grpSpPr>
            <p:sp>
              <p:nvSpPr>
                <p:cNvPr id="21" name="Arc 20"/>
                <p:cNvSpPr/>
                <p:nvPr/>
              </p:nvSpPr>
              <p:spPr>
                <a:xfrm rot="8127026">
                  <a:off x="5625394" y="2188559"/>
                  <a:ext cx="405992" cy="38529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Arc 21"/>
                <p:cNvSpPr/>
                <p:nvPr/>
              </p:nvSpPr>
              <p:spPr>
                <a:xfrm rot="8127026">
                  <a:off x="5615426" y="2258316"/>
                  <a:ext cx="464331" cy="380773"/>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16" name="Rectangle 15"/>
            <p:cNvSpPr/>
            <p:nvPr/>
          </p:nvSpPr>
          <p:spPr>
            <a:xfrm rot="1434493">
              <a:off x="6439028" y="1948548"/>
              <a:ext cx="345645" cy="18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rot="12276669" flipH="1">
              <a:off x="6356926" y="2145545"/>
              <a:ext cx="420122" cy="166606"/>
            </a:xfrm>
            <a:prstGeom prst="triangle">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75"/>
          <p:cNvGrpSpPr/>
          <p:nvPr/>
        </p:nvGrpSpPr>
        <p:grpSpPr>
          <a:xfrm>
            <a:off x="5224885" y="5541275"/>
            <a:ext cx="464331" cy="574704"/>
            <a:chOff x="5224885" y="5541275"/>
            <a:chExt cx="464331" cy="574704"/>
          </a:xfrm>
        </p:grpSpPr>
        <p:sp>
          <p:nvSpPr>
            <p:cNvPr id="24" name="Rectangle 23"/>
            <p:cNvSpPr/>
            <p:nvPr/>
          </p:nvSpPr>
          <p:spPr>
            <a:xfrm flipV="1">
              <a:off x="5263290" y="5810110"/>
              <a:ext cx="345645" cy="18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c 24"/>
            <p:cNvSpPr/>
            <p:nvPr/>
          </p:nvSpPr>
          <p:spPr>
            <a:xfrm rot="13472974" flipV="1">
              <a:off x="5234853" y="5730688"/>
              <a:ext cx="405992" cy="38529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6" name="Group 38"/>
            <p:cNvGrpSpPr/>
            <p:nvPr/>
          </p:nvGrpSpPr>
          <p:grpSpPr>
            <a:xfrm flipV="1">
              <a:off x="5224885" y="5541275"/>
              <a:ext cx="464331" cy="459489"/>
              <a:chOff x="5615426" y="2188559"/>
              <a:chExt cx="464331" cy="459489"/>
            </a:xfrm>
          </p:grpSpPr>
          <p:sp>
            <p:nvSpPr>
              <p:cNvPr id="27" name="Arc 26"/>
              <p:cNvSpPr/>
              <p:nvPr/>
            </p:nvSpPr>
            <p:spPr>
              <a:xfrm rot="8127026">
                <a:off x="5625394" y="2188559"/>
                <a:ext cx="405992" cy="38529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p:cNvSpPr/>
              <p:nvPr/>
            </p:nvSpPr>
            <p:spPr>
              <a:xfrm rot="8127026">
                <a:off x="5615426" y="2267275"/>
                <a:ext cx="464331" cy="380773"/>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29" name="Group 73"/>
          <p:cNvGrpSpPr/>
          <p:nvPr/>
        </p:nvGrpSpPr>
        <p:grpSpPr>
          <a:xfrm>
            <a:off x="7721210" y="5517791"/>
            <a:ext cx="596405" cy="547269"/>
            <a:chOff x="7721210" y="5517791"/>
            <a:chExt cx="596405" cy="547269"/>
          </a:xfrm>
        </p:grpSpPr>
        <p:sp>
          <p:nvSpPr>
            <p:cNvPr id="30" name="Arc 29"/>
            <p:cNvSpPr/>
            <p:nvPr/>
          </p:nvSpPr>
          <p:spPr>
            <a:xfrm rot="8872041" flipH="1" flipV="1">
              <a:off x="7881047" y="5639104"/>
              <a:ext cx="236268" cy="42595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1" name="Group 48"/>
            <p:cNvGrpSpPr/>
            <p:nvPr/>
          </p:nvGrpSpPr>
          <p:grpSpPr>
            <a:xfrm rot="1897920" flipH="1" flipV="1">
              <a:off x="7891659" y="5517791"/>
              <a:ext cx="425956" cy="420961"/>
              <a:chOff x="5503797" y="2258316"/>
              <a:chExt cx="731942" cy="380773"/>
            </a:xfrm>
          </p:grpSpPr>
          <p:sp>
            <p:nvSpPr>
              <p:cNvPr id="35" name="Arc 34"/>
              <p:cNvSpPr/>
              <p:nvPr/>
            </p:nvSpPr>
            <p:spPr>
              <a:xfrm rot="7652643">
                <a:off x="5762912" y="2001817"/>
                <a:ext cx="213712" cy="731942"/>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Arc 35"/>
              <p:cNvSpPr/>
              <p:nvPr/>
            </p:nvSpPr>
            <p:spPr>
              <a:xfrm rot="8127026">
                <a:off x="5615426" y="2258316"/>
                <a:ext cx="464331" cy="380773"/>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32" name="Group 72"/>
            <p:cNvGrpSpPr/>
            <p:nvPr/>
          </p:nvGrpSpPr>
          <p:grpSpPr>
            <a:xfrm>
              <a:off x="7721210" y="5733300"/>
              <a:ext cx="389342" cy="325198"/>
              <a:chOff x="7812837" y="5901519"/>
              <a:chExt cx="427747" cy="363603"/>
            </a:xfrm>
          </p:grpSpPr>
          <p:sp>
            <p:nvSpPr>
              <p:cNvPr id="33" name="Rectangle 32"/>
              <p:cNvSpPr/>
              <p:nvPr/>
            </p:nvSpPr>
            <p:spPr>
              <a:xfrm rot="1434493" flipH="1" flipV="1">
                <a:off x="7812837" y="6075537"/>
                <a:ext cx="345645" cy="18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p:cNvSpPr/>
              <p:nvPr/>
            </p:nvSpPr>
            <p:spPr>
              <a:xfrm rot="12276669" flipV="1">
                <a:off x="7820462" y="5901519"/>
                <a:ext cx="420122" cy="166606"/>
              </a:xfrm>
              <a:prstGeom prst="triangle">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7" name="Group 74"/>
          <p:cNvGrpSpPr/>
          <p:nvPr/>
        </p:nvGrpSpPr>
        <p:grpSpPr>
          <a:xfrm>
            <a:off x="5906211" y="5618085"/>
            <a:ext cx="464331" cy="459489"/>
            <a:chOff x="5906211" y="5618085"/>
            <a:chExt cx="464331" cy="459489"/>
          </a:xfrm>
        </p:grpSpPr>
        <p:sp>
          <p:nvSpPr>
            <p:cNvPr id="38" name="Rectangle 37"/>
            <p:cNvSpPr/>
            <p:nvPr/>
          </p:nvSpPr>
          <p:spPr>
            <a:xfrm flipV="1">
              <a:off x="5944616" y="5810110"/>
              <a:ext cx="345645" cy="18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flipV="1">
              <a:off x="5906211" y="5618085"/>
              <a:ext cx="464331" cy="459489"/>
              <a:chOff x="5615426" y="2188559"/>
              <a:chExt cx="464331" cy="459489"/>
            </a:xfrm>
          </p:grpSpPr>
          <p:sp>
            <p:nvSpPr>
              <p:cNvPr id="40" name="Arc 39"/>
              <p:cNvSpPr/>
              <p:nvPr/>
            </p:nvSpPr>
            <p:spPr>
              <a:xfrm rot="8127026">
                <a:off x="5625394" y="2188559"/>
                <a:ext cx="405992" cy="38529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Arc 40"/>
              <p:cNvSpPr/>
              <p:nvPr/>
            </p:nvSpPr>
            <p:spPr>
              <a:xfrm rot="8127026">
                <a:off x="5615426" y="2267275"/>
                <a:ext cx="464331" cy="380773"/>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42" name="TextBox 41"/>
          <p:cNvSpPr txBox="1"/>
          <p:nvPr/>
        </p:nvSpPr>
        <p:spPr>
          <a:xfrm>
            <a:off x="5263291" y="1278320"/>
            <a:ext cx="3149209" cy="646331"/>
          </a:xfrm>
          <a:prstGeom prst="rect">
            <a:avLst/>
          </a:prstGeom>
          <a:noFill/>
        </p:spPr>
        <p:txBody>
          <a:bodyPr wrap="square" rtlCol="0">
            <a:spAutoFit/>
          </a:bodyPr>
          <a:lstStyle/>
          <a:p>
            <a:pPr algn="ctr"/>
            <a:r>
              <a:rPr lang="en-US" dirty="0" smtClean="0"/>
              <a:t>Ultrasonic transducers pulse sound to the braze joint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21369"/>
            <a:ext cx="8301037" cy="443198"/>
          </a:xfrm>
        </p:spPr>
        <p:txBody>
          <a:bodyPr/>
          <a:lstStyle/>
          <a:p>
            <a:r>
              <a:rPr lang="en-US" dirty="0" smtClean="0"/>
              <a:t>Divertor Reliability – M &amp; P View</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2</a:t>
            </a:fld>
            <a:endParaRPr lang="en-US" dirty="0"/>
          </a:p>
        </p:txBody>
      </p:sp>
      <p:sp>
        <p:nvSpPr>
          <p:cNvPr id="5" name="Content Placeholder 2"/>
          <p:cNvSpPr>
            <a:spLocks noGrp="1"/>
          </p:cNvSpPr>
          <p:nvPr>
            <p:ph idx="1"/>
          </p:nvPr>
        </p:nvSpPr>
        <p:spPr>
          <a:xfrm>
            <a:off x="1225985" y="1521428"/>
            <a:ext cx="7178264" cy="4084195"/>
          </a:xfrm>
        </p:spPr>
        <p:txBody>
          <a:bodyPr/>
          <a:lstStyle/>
          <a:p>
            <a:pPr marL="230188" indent="-230188">
              <a:lnSpc>
                <a:spcPct val="150000"/>
              </a:lnSpc>
            </a:pPr>
            <a:r>
              <a:rPr lang="en-US" sz="2400" dirty="0" smtClean="0">
                <a:solidFill>
                  <a:srgbClr val="C0C0C0"/>
                </a:solidFill>
              </a:rPr>
              <a:t>Defining a Fusion RAMI Process</a:t>
            </a:r>
          </a:p>
          <a:p>
            <a:pPr marL="436563" lvl="1" indent="-230188">
              <a:lnSpc>
                <a:spcPct val="100000"/>
              </a:lnSpc>
            </a:pPr>
            <a:r>
              <a:rPr lang="en-US" sz="2200" b="1" dirty="0" smtClean="0">
                <a:solidFill>
                  <a:srgbClr val="C0C0C0"/>
                </a:solidFill>
              </a:rPr>
              <a:t>Aerospace RAMI Background</a:t>
            </a:r>
          </a:p>
          <a:p>
            <a:pPr marL="436563" lvl="1" indent="-230188">
              <a:lnSpc>
                <a:spcPct val="100000"/>
              </a:lnSpc>
            </a:pPr>
            <a:r>
              <a:rPr lang="en-US" sz="2200" b="1" dirty="0" smtClean="0">
                <a:solidFill>
                  <a:srgbClr val="C0C0C0"/>
                </a:solidFill>
              </a:rPr>
              <a:t>Adaptation to Fusion</a:t>
            </a:r>
          </a:p>
          <a:p>
            <a:pPr marL="230188" indent="-230188">
              <a:lnSpc>
                <a:spcPct val="150000"/>
              </a:lnSpc>
            </a:pPr>
            <a:r>
              <a:rPr lang="en-US" sz="2400" dirty="0" smtClean="0"/>
              <a:t>Process Demonstration on a Reactor Divertor</a:t>
            </a:r>
          </a:p>
          <a:p>
            <a:pPr marL="466725" lvl="1">
              <a:lnSpc>
                <a:spcPct val="100000"/>
              </a:lnSpc>
            </a:pPr>
            <a:r>
              <a:rPr lang="en-US" sz="2200" b="1" dirty="0" smtClean="0"/>
              <a:t>Process for Divertor</a:t>
            </a:r>
          </a:p>
          <a:p>
            <a:pPr marL="466725" lvl="1">
              <a:lnSpc>
                <a:spcPct val="100000"/>
              </a:lnSpc>
            </a:pPr>
            <a:r>
              <a:rPr lang="en-US" sz="2200" b="1" dirty="0" smtClean="0"/>
              <a:t>Reliability Issues</a:t>
            </a:r>
          </a:p>
          <a:p>
            <a:pPr marL="466725" lvl="1">
              <a:lnSpc>
                <a:spcPct val="100000"/>
              </a:lnSpc>
            </a:pPr>
            <a:r>
              <a:rPr lang="en-US" sz="2200" b="1" dirty="0" smtClean="0"/>
              <a:t>Results</a:t>
            </a:r>
          </a:p>
          <a:p>
            <a:pPr marL="220663" indent="-220663">
              <a:lnSpc>
                <a:spcPct val="150000"/>
              </a:lnSpc>
            </a:pPr>
            <a:r>
              <a:rPr lang="en-US" sz="2400" dirty="0" smtClean="0">
                <a:solidFill>
                  <a:srgbClr val="C0C0C0"/>
                </a:solidFill>
              </a:rPr>
              <a:t>Conclusion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95" y="279985"/>
            <a:ext cx="8899451" cy="373949"/>
          </a:xfrm>
        </p:spPr>
        <p:txBody>
          <a:bodyPr/>
          <a:lstStyle/>
          <a:p>
            <a:r>
              <a:rPr lang="en-US" sz="2700" dirty="0" smtClean="0"/>
              <a:t>Slot Tip Crack Inspection via Eddy Current Technique</a:t>
            </a:r>
            <a:endParaRPr lang="en-US" sz="2700"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20</a:t>
            </a:fld>
            <a:endParaRPr lang="en-US" dirty="0"/>
          </a:p>
        </p:txBody>
      </p:sp>
      <p:sp>
        <p:nvSpPr>
          <p:cNvPr id="5" name="Content Placeholder 31"/>
          <p:cNvSpPr>
            <a:spLocks noGrp="1"/>
          </p:cNvSpPr>
          <p:nvPr>
            <p:ph idx="1"/>
          </p:nvPr>
        </p:nvSpPr>
        <p:spPr>
          <a:xfrm>
            <a:off x="233928" y="1376927"/>
            <a:ext cx="4582632" cy="5140834"/>
          </a:xfrm>
        </p:spPr>
        <p:txBody>
          <a:bodyPr>
            <a:normAutofit/>
          </a:bodyPr>
          <a:lstStyle/>
          <a:p>
            <a:r>
              <a:rPr lang="en-US" sz="2000" dirty="0" smtClean="0">
                <a:latin typeface="Calibri" pitchFamily="34" charset="0"/>
                <a:cs typeface="Calibri" pitchFamily="34" charset="0"/>
              </a:rPr>
              <a:t>Tungsten has a published electrical conductivity of ~31% IACS</a:t>
            </a:r>
          </a:p>
          <a:p>
            <a:r>
              <a:rPr lang="en-US" sz="2000" dirty="0" smtClean="0">
                <a:latin typeface="Calibri" pitchFamily="34" charset="0"/>
                <a:cs typeface="Calibri" pitchFamily="34" charset="0"/>
              </a:rPr>
              <a:t>Small eddy current probe with a coil at the tip is positioned in slot</a:t>
            </a:r>
          </a:p>
          <a:p>
            <a:r>
              <a:rPr lang="en-US" sz="2000" dirty="0" smtClean="0">
                <a:latin typeface="Calibri" pitchFamily="34" charset="0"/>
                <a:cs typeface="Calibri" pitchFamily="34" charset="0"/>
              </a:rPr>
              <a:t>Cracks at the tip of the slot disturb the eddy current field and are recorded</a:t>
            </a:r>
          </a:p>
          <a:p>
            <a:r>
              <a:rPr lang="en-US" sz="2000" dirty="0" smtClean="0">
                <a:latin typeface="Calibri" pitchFamily="34" charset="0"/>
                <a:cs typeface="Calibri" pitchFamily="34" charset="0"/>
              </a:rPr>
              <a:t>Probes will travel the length of the slot using manual or automated/robotic fixtures</a:t>
            </a:r>
          </a:p>
          <a:p>
            <a:r>
              <a:rPr lang="en-US" sz="2000" dirty="0" smtClean="0">
                <a:latin typeface="Calibri" pitchFamily="34" charset="0"/>
                <a:cs typeface="Calibri" pitchFamily="34" charset="0"/>
              </a:rPr>
              <a:t>Inspection within high radiation fields may require hardened equipment</a:t>
            </a:r>
          </a:p>
          <a:p>
            <a:r>
              <a:rPr lang="en-US" sz="2000" dirty="0" smtClean="0">
                <a:latin typeface="Calibri" pitchFamily="34" charset="0"/>
                <a:cs typeface="Calibri" pitchFamily="34" charset="0"/>
              </a:rPr>
              <a:t>Reference standards with calibration notches required to validate feasibility and for system calibration</a:t>
            </a:r>
          </a:p>
          <a:p>
            <a:r>
              <a:rPr lang="en-US" sz="2000" dirty="0" smtClean="0">
                <a:latin typeface="Calibri" pitchFamily="34" charset="0"/>
                <a:cs typeface="Calibri" pitchFamily="34" charset="0"/>
              </a:rPr>
              <a:t>Critical initial flaw (CIF) size is TBD</a:t>
            </a:r>
            <a:endParaRPr lang="en-US" sz="2000" dirty="0">
              <a:latin typeface="Calibri" pitchFamily="34" charset="0"/>
              <a:cs typeface="Calibri" pitchFamily="34" charset="0"/>
            </a:endParaRPr>
          </a:p>
        </p:txBody>
      </p:sp>
      <p:grpSp>
        <p:nvGrpSpPr>
          <p:cNvPr id="6" name="Group 34"/>
          <p:cNvGrpSpPr/>
          <p:nvPr/>
        </p:nvGrpSpPr>
        <p:grpSpPr>
          <a:xfrm>
            <a:off x="4917645" y="1325903"/>
            <a:ext cx="3886200" cy="4915840"/>
            <a:chOff x="4917645" y="1739180"/>
            <a:chExt cx="3886200" cy="4915840"/>
          </a:xfrm>
        </p:grpSpPr>
        <p:grpSp>
          <p:nvGrpSpPr>
            <p:cNvPr id="7" name="Group 21"/>
            <p:cNvGrpSpPr/>
            <p:nvPr/>
          </p:nvGrpSpPr>
          <p:grpSpPr>
            <a:xfrm>
              <a:off x="4917645" y="2373790"/>
              <a:ext cx="3886200" cy="4281230"/>
              <a:chOff x="5025565" y="2220170"/>
              <a:chExt cx="3886200" cy="4281230"/>
            </a:xfrm>
          </p:grpSpPr>
          <p:pic>
            <p:nvPicPr>
              <p:cNvPr id="11" name="Picture 2"/>
              <p:cNvPicPr>
                <a:picLocks noChangeAspect="1" noChangeArrowheads="1"/>
              </p:cNvPicPr>
              <p:nvPr/>
            </p:nvPicPr>
            <p:blipFill>
              <a:blip r:embed="rId3" cstate="print"/>
              <a:srcRect l="38983" t="20188" r="34746" b="16372"/>
              <a:stretch>
                <a:fillRect/>
              </a:stretch>
            </p:blipFill>
            <p:spPr bwMode="auto">
              <a:xfrm>
                <a:off x="5025565" y="2615200"/>
                <a:ext cx="3886200" cy="3886200"/>
              </a:xfrm>
              <a:prstGeom prst="rect">
                <a:avLst/>
              </a:prstGeom>
              <a:noFill/>
              <a:ln w="9525">
                <a:noFill/>
                <a:miter lim="800000"/>
                <a:headEnd/>
                <a:tailEnd/>
              </a:ln>
            </p:spPr>
          </p:pic>
          <p:grpSp>
            <p:nvGrpSpPr>
              <p:cNvPr id="12" name="Group 12"/>
              <p:cNvGrpSpPr/>
              <p:nvPr/>
            </p:nvGrpSpPr>
            <p:grpSpPr>
              <a:xfrm>
                <a:off x="5623575" y="2220170"/>
                <a:ext cx="115216" cy="838200"/>
                <a:chOff x="1691625" y="1700775"/>
                <a:chExt cx="152400" cy="838200"/>
              </a:xfrm>
            </p:grpSpPr>
            <p:sp>
              <p:nvSpPr>
                <p:cNvPr id="21" name="Oval 20"/>
                <p:cNvSpPr/>
                <p:nvPr/>
              </p:nvSpPr>
              <p:spPr>
                <a:xfrm>
                  <a:off x="1691625" y="2462775"/>
                  <a:ext cx="152400" cy="76200"/>
                </a:xfrm>
                <a:prstGeom prst="ellipse">
                  <a:avLst/>
                </a:prstGeom>
                <a:solidFill>
                  <a:schemeClr val="bg1">
                    <a:lumMod val="8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691625" y="2418270"/>
                  <a:ext cx="152400" cy="7620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691625" y="2379255"/>
                  <a:ext cx="152400" cy="7620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8"/>
                <p:cNvSpPr/>
                <p:nvPr/>
              </p:nvSpPr>
              <p:spPr>
                <a:xfrm>
                  <a:off x="1691625" y="2340240"/>
                  <a:ext cx="152400" cy="7620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9"/>
                <p:cNvSpPr/>
                <p:nvPr/>
              </p:nvSpPr>
              <p:spPr>
                <a:xfrm>
                  <a:off x="1691625" y="2301225"/>
                  <a:ext cx="152400" cy="7620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691625" y="2262210"/>
                  <a:ext cx="152400" cy="7620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4"/>
                <p:cNvSpPr/>
                <p:nvPr/>
              </p:nvSpPr>
              <p:spPr>
                <a:xfrm>
                  <a:off x="1730030" y="1700775"/>
                  <a:ext cx="76810" cy="762000"/>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3"/>
              <p:cNvGrpSpPr/>
              <p:nvPr/>
            </p:nvGrpSpPr>
            <p:grpSpPr>
              <a:xfrm>
                <a:off x="6238055" y="2238445"/>
                <a:ext cx="115216" cy="838200"/>
                <a:chOff x="1691625" y="1700775"/>
                <a:chExt cx="152400" cy="838200"/>
              </a:xfrm>
            </p:grpSpPr>
            <p:sp>
              <p:nvSpPr>
                <p:cNvPr id="14" name="Oval 13"/>
                <p:cNvSpPr/>
                <p:nvPr/>
              </p:nvSpPr>
              <p:spPr>
                <a:xfrm>
                  <a:off x="1691625" y="2462775"/>
                  <a:ext cx="152400" cy="76200"/>
                </a:xfrm>
                <a:prstGeom prst="ellipse">
                  <a:avLst/>
                </a:prstGeom>
                <a:solidFill>
                  <a:schemeClr val="bg1">
                    <a:lumMod val="8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691625" y="2418270"/>
                  <a:ext cx="152400" cy="7620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691625" y="2379255"/>
                  <a:ext cx="152400" cy="7620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691625" y="2340240"/>
                  <a:ext cx="152400" cy="7620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691625" y="2301225"/>
                  <a:ext cx="152400" cy="7620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1691625" y="2262210"/>
                  <a:ext cx="152400" cy="7620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730030" y="1700775"/>
                  <a:ext cx="76810" cy="762000"/>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 name="TextBox 7"/>
            <p:cNvSpPr txBox="1"/>
            <p:nvPr/>
          </p:nvSpPr>
          <p:spPr>
            <a:xfrm>
              <a:off x="5308990" y="1739180"/>
              <a:ext cx="1997060" cy="276999"/>
            </a:xfrm>
            <a:prstGeom prst="rect">
              <a:avLst/>
            </a:prstGeom>
            <a:noFill/>
          </p:spPr>
          <p:txBody>
            <a:bodyPr wrap="square" rtlCol="0">
              <a:spAutoFit/>
            </a:bodyPr>
            <a:lstStyle/>
            <a:p>
              <a:r>
                <a:rPr lang="en-US" sz="1200" dirty="0" smtClean="0"/>
                <a:t>Eddy Current Probes in Slot </a:t>
              </a:r>
              <a:endParaRPr lang="en-US" sz="1200" dirty="0"/>
            </a:p>
          </p:txBody>
        </p:sp>
        <p:cxnSp>
          <p:nvCxnSpPr>
            <p:cNvPr id="9" name="Straight Arrow Connector 8"/>
            <p:cNvCxnSpPr/>
            <p:nvPr/>
          </p:nvCxnSpPr>
          <p:spPr>
            <a:xfrm flipH="1">
              <a:off x="6188205" y="1969610"/>
              <a:ext cx="426555" cy="4224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573725" y="1969610"/>
              <a:ext cx="426555" cy="384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73" y="253268"/>
            <a:ext cx="8301037" cy="443198"/>
          </a:xfrm>
        </p:spPr>
        <p:txBody>
          <a:bodyPr/>
          <a:lstStyle/>
          <a:p>
            <a:r>
              <a:rPr lang="en-US" dirty="0" smtClean="0"/>
              <a:t>NDE Technique Development</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21</a:t>
            </a:fld>
            <a:endParaRPr lang="en-US" dirty="0"/>
          </a:p>
        </p:txBody>
      </p:sp>
      <p:sp>
        <p:nvSpPr>
          <p:cNvPr id="5" name="Content Placeholder 2"/>
          <p:cNvSpPr>
            <a:spLocks noGrp="1"/>
          </p:cNvSpPr>
          <p:nvPr>
            <p:ph idx="1"/>
          </p:nvPr>
        </p:nvSpPr>
        <p:spPr>
          <a:xfrm>
            <a:off x="467852" y="1376924"/>
            <a:ext cx="8399721" cy="4571975"/>
          </a:xfrm>
        </p:spPr>
        <p:txBody>
          <a:bodyPr/>
          <a:lstStyle/>
          <a:p>
            <a:r>
              <a:rPr lang="en-US" dirty="0" smtClean="0"/>
              <a:t>Mechanical test samples will be required for development of design data and fabrication processes:</a:t>
            </a:r>
          </a:p>
          <a:p>
            <a:pPr lvl="1"/>
            <a:r>
              <a:rPr lang="en-US" dirty="0" smtClean="0"/>
              <a:t>Provide statistically valid design data (strength, modulus, ductility, fracture toughness, crack growth, creep, thermal expansion, radiation damage limits, etc.)  at relevant elevated temperatures</a:t>
            </a:r>
          </a:p>
          <a:p>
            <a:pPr lvl="1"/>
            <a:r>
              <a:rPr lang="en-US" dirty="0" smtClean="0"/>
              <a:t>Develop fabrication processes (forming, cutting, brazing, heat treatment, etc.)</a:t>
            </a:r>
          </a:p>
          <a:p>
            <a:r>
              <a:rPr lang="en-US" dirty="0" smtClean="0"/>
              <a:t>The same samples may be evaluated before and after testing to aid in the development of NDE techniques:</a:t>
            </a:r>
          </a:p>
          <a:p>
            <a:pPr lvl="1"/>
            <a:r>
              <a:rPr lang="en-US" dirty="0" smtClean="0"/>
              <a:t>Develop/calibrate NDE methods </a:t>
            </a:r>
          </a:p>
          <a:p>
            <a:pPr lvl="1"/>
            <a:r>
              <a:rPr lang="en-US" dirty="0" smtClean="0"/>
              <a:t>Validate the capability of the selected NDE methods</a:t>
            </a:r>
          </a:p>
          <a:p>
            <a:pPr lvl="1"/>
            <a:r>
              <a:rPr lang="en-US" dirty="0" smtClean="0"/>
              <a:t>Aid in estimating probability of detection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29" y="212645"/>
            <a:ext cx="8963247" cy="441289"/>
          </a:xfrm>
        </p:spPr>
        <p:txBody>
          <a:bodyPr/>
          <a:lstStyle/>
          <a:p>
            <a:r>
              <a:rPr lang="en-US" sz="2800" dirty="0" smtClean="0"/>
              <a:t>Advanced NDE Technologies: Automated Evaluation</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22</a:t>
            </a:fld>
            <a:endParaRPr lang="en-US" dirty="0"/>
          </a:p>
        </p:txBody>
      </p:sp>
      <p:sp>
        <p:nvSpPr>
          <p:cNvPr id="5" name="Content Placeholder 2"/>
          <p:cNvSpPr>
            <a:spLocks noGrp="1"/>
          </p:cNvSpPr>
          <p:nvPr>
            <p:ph idx="1"/>
          </p:nvPr>
        </p:nvSpPr>
        <p:spPr>
          <a:xfrm>
            <a:off x="318999" y="1419456"/>
            <a:ext cx="8686779" cy="5077038"/>
          </a:xfrm>
        </p:spPr>
        <p:txBody>
          <a:bodyPr/>
          <a:lstStyle/>
          <a:p>
            <a:r>
              <a:rPr lang="en-US" dirty="0" smtClean="0"/>
              <a:t>Potential automation features can be developed and integrated into inspection systems to improve throughput, isolate radioactive items from human contact, and reduce time spent attending to the process by:</a:t>
            </a:r>
          </a:p>
          <a:p>
            <a:pPr lvl="1"/>
            <a:r>
              <a:rPr lang="en-US" dirty="0" smtClean="0"/>
              <a:t>Developing a motorized robotic crawler system</a:t>
            </a:r>
          </a:p>
          <a:p>
            <a:pPr lvl="1"/>
            <a:r>
              <a:rPr lang="en-US" dirty="0" smtClean="0"/>
              <a:t>Integrating with developed positioning system to provide inspection location guidance </a:t>
            </a:r>
          </a:p>
          <a:p>
            <a:pPr lvl="1"/>
            <a:r>
              <a:rPr lang="en-US" dirty="0" smtClean="0"/>
              <a:t>Providing situational awareness and positioning capability via on-board cameras</a:t>
            </a:r>
          </a:p>
          <a:p>
            <a:pPr lvl="1"/>
            <a:r>
              <a:rPr lang="en-US" dirty="0" smtClean="0"/>
              <a:t>Utilizing automatic NDE sensor positioning and data collection to reduce inspection costs</a:t>
            </a:r>
          </a:p>
          <a:p>
            <a:pPr lvl="1"/>
            <a:r>
              <a:rPr lang="en-US" dirty="0" smtClean="0"/>
              <a:t>Incorporating automated systems capability that scans and records data</a:t>
            </a:r>
          </a:p>
          <a:p>
            <a:pPr lvl="1"/>
            <a:r>
              <a:rPr lang="en-US" dirty="0" smtClean="0"/>
              <a:t>Drawing on industrial experience developed within Boeing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55503"/>
            <a:ext cx="8301037" cy="387798"/>
          </a:xfrm>
        </p:spPr>
        <p:txBody>
          <a:bodyPr/>
          <a:lstStyle/>
          <a:p>
            <a:r>
              <a:rPr lang="en-US" sz="2800" dirty="0" smtClean="0"/>
              <a:t>Advanced NDE Technologies: In Situ Evaluation</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23</a:t>
            </a:fld>
            <a:endParaRPr lang="en-US" dirty="0"/>
          </a:p>
        </p:txBody>
      </p:sp>
      <p:sp>
        <p:nvSpPr>
          <p:cNvPr id="5" name="Content Placeholder 2"/>
          <p:cNvSpPr>
            <a:spLocks noGrp="1"/>
          </p:cNvSpPr>
          <p:nvPr>
            <p:ph idx="1"/>
          </p:nvPr>
        </p:nvSpPr>
        <p:spPr>
          <a:xfrm>
            <a:off x="563551" y="1345027"/>
            <a:ext cx="8218965" cy="4603120"/>
          </a:xfrm>
        </p:spPr>
        <p:txBody>
          <a:bodyPr/>
          <a:lstStyle/>
          <a:p>
            <a:pPr>
              <a:lnSpc>
                <a:spcPct val="110000"/>
              </a:lnSpc>
              <a:spcAft>
                <a:spcPts val="600"/>
              </a:spcAft>
            </a:pPr>
            <a:r>
              <a:rPr lang="en-US" dirty="0" smtClean="0"/>
              <a:t>Develop and implement NDE sensor technology for in-situ detection and monitoring of difficult to access parts/components</a:t>
            </a:r>
          </a:p>
          <a:p>
            <a:pPr>
              <a:lnSpc>
                <a:spcPct val="110000"/>
              </a:lnSpc>
              <a:spcAft>
                <a:spcPts val="600"/>
              </a:spcAft>
            </a:pPr>
            <a:r>
              <a:rPr lang="en-US" dirty="0" smtClean="0"/>
              <a:t>Assess conditions in operational environment critical to monitoring infrastructure that provides more rapid data collection </a:t>
            </a:r>
          </a:p>
          <a:p>
            <a:pPr>
              <a:lnSpc>
                <a:spcPct val="110000"/>
              </a:lnSpc>
              <a:spcAft>
                <a:spcPts val="600"/>
              </a:spcAft>
            </a:pPr>
            <a:r>
              <a:rPr lang="en-US" dirty="0" smtClean="0"/>
              <a:t>Reduce maintenance cycle time and disassembly required for access to perform inspections on critical components</a:t>
            </a:r>
          </a:p>
          <a:p>
            <a:pPr>
              <a:lnSpc>
                <a:spcPct val="110000"/>
              </a:lnSpc>
              <a:spcAft>
                <a:spcPts val="600"/>
              </a:spcAft>
            </a:pPr>
            <a:r>
              <a:rPr lang="en-US" dirty="0" smtClean="0"/>
              <a:t>Provide a developmental framework, associated developmental tools and applicable techniques for predictive analytic models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73" y="242635"/>
            <a:ext cx="8301037" cy="443198"/>
          </a:xfrm>
        </p:spPr>
        <p:txBody>
          <a:bodyPr/>
          <a:lstStyle/>
          <a:p>
            <a:r>
              <a:rPr lang="en-US" dirty="0" smtClean="0"/>
              <a:t>Advanced NDE Technologies: Data Fusion</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24</a:t>
            </a:fld>
            <a:endParaRPr lang="en-US" dirty="0"/>
          </a:p>
        </p:txBody>
      </p:sp>
      <p:sp>
        <p:nvSpPr>
          <p:cNvPr id="5" name="Content Placeholder 2"/>
          <p:cNvSpPr>
            <a:spLocks noGrp="1"/>
          </p:cNvSpPr>
          <p:nvPr>
            <p:ph idx="1"/>
          </p:nvPr>
        </p:nvSpPr>
        <p:spPr>
          <a:xfrm>
            <a:off x="223295" y="1228064"/>
            <a:ext cx="8899450" cy="5477331"/>
          </a:xfrm>
        </p:spPr>
        <p:txBody>
          <a:bodyPr>
            <a:normAutofit fontScale="92500" lnSpcReduction="10000"/>
          </a:bodyPr>
          <a:lstStyle/>
          <a:p>
            <a:r>
              <a:rPr lang="en-US" dirty="0" smtClean="0">
                <a:latin typeface="Calibri" pitchFamily="34" charset="0"/>
                <a:cs typeface="Calibri" pitchFamily="34" charset="0"/>
              </a:rPr>
              <a:t>NDE Data Fusion is used to compare and verify indications acquired by one inspection method to data from another inspection method using the same reference coordinates for a more thorough evaluation of the information.  It is a    PC-based tool that uses AVS/Express visualization software to convert NDE measurements and part geometry data to display NDE data on CAD models.</a:t>
            </a:r>
          </a:p>
          <a:p>
            <a:r>
              <a:rPr lang="en-US" dirty="0" smtClean="0">
                <a:latin typeface="Calibri" pitchFamily="34" charset="0"/>
                <a:cs typeface="Calibri" pitchFamily="34" charset="0"/>
              </a:rPr>
              <a:t>Advantages Include:</a:t>
            </a:r>
          </a:p>
          <a:p>
            <a:pPr lvl="1"/>
            <a:r>
              <a:rPr lang="en-US" dirty="0" smtClean="0">
                <a:latin typeface="Calibri" pitchFamily="34" charset="0"/>
                <a:cs typeface="Calibri" pitchFamily="34" charset="0"/>
              </a:rPr>
              <a:t>Enables easy reference and comparison to the manufacturing baseline NDE data collected</a:t>
            </a:r>
          </a:p>
          <a:p>
            <a:pPr lvl="1"/>
            <a:r>
              <a:rPr lang="en-US" dirty="0" smtClean="0">
                <a:latin typeface="Calibri" pitchFamily="34" charset="0"/>
                <a:cs typeface="Calibri" pitchFamily="34" charset="0"/>
              </a:rPr>
              <a:t>Provides a tool that can be used as an off-line tool for data analysis (not for real-time in situ inspection analysis)</a:t>
            </a:r>
          </a:p>
          <a:p>
            <a:pPr lvl="1"/>
            <a:r>
              <a:rPr lang="en-US" dirty="0" smtClean="0">
                <a:latin typeface="Calibri" pitchFamily="34" charset="0"/>
                <a:cs typeface="Calibri" pitchFamily="34" charset="0"/>
              </a:rPr>
              <a:t>Provides assurance that parts are covered 100% by noting missing data (puzzle pieces)</a:t>
            </a:r>
          </a:p>
          <a:p>
            <a:pPr lvl="1"/>
            <a:r>
              <a:rPr lang="en-US" dirty="0" smtClean="0">
                <a:latin typeface="Calibri" pitchFamily="34" charset="0"/>
                <a:cs typeface="Calibri" pitchFamily="34" charset="0"/>
              </a:rPr>
              <a:t>Organizes data files into groups of parts to directly compare flown hardware over the entire part and not in portions</a:t>
            </a:r>
          </a:p>
          <a:p>
            <a:pPr lvl="1"/>
            <a:r>
              <a:rPr lang="en-US" dirty="0" smtClean="0">
                <a:latin typeface="Calibri" pitchFamily="34" charset="0"/>
                <a:cs typeface="Calibri" pitchFamily="34" charset="0"/>
              </a:rPr>
              <a:t>Tracks changes between maintenances monitoring against baseline NDE data</a:t>
            </a:r>
          </a:p>
          <a:p>
            <a:pPr lvl="1"/>
            <a:r>
              <a:rPr lang="en-US" dirty="0" smtClean="0">
                <a:latin typeface="Calibri" pitchFamily="34" charset="0"/>
                <a:cs typeface="Calibri" pitchFamily="34" charset="0"/>
              </a:rPr>
              <a:t>Incorporates a visualization capability to provide a better level of understanding of feature size/location for non-experts and management</a:t>
            </a:r>
          </a:p>
          <a:p>
            <a:pPr lvl="1"/>
            <a:r>
              <a:rPr lang="en-US" dirty="0" smtClean="0">
                <a:latin typeface="Calibri" pitchFamily="34" charset="0"/>
                <a:cs typeface="Calibri" pitchFamily="34" charset="0"/>
              </a:rPr>
              <a:t>Identifies trends indicating change in part material property in relation to location</a:t>
            </a:r>
          </a:p>
          <a:p>
            <a:pPr lvl="1"/>
            <a:r>
              <a:rPr lang="en-US" dirty="0" smtClean="0">
                <a:latin typeface="Calibri" pitchFamily="34" charset="0"/>
                <a:cs typeface="Calibri" pitchFamily="34" charset="0"/>
              </a:rPr>
              <a:t>Integrates finite element analysis and mechanical properties data (can be added to expand system capabilities)</a:t>
            </a:r>
            <a:endParaRPr lang="en-US" dirty="0">
              <a:latin typeface="Calibri" pitchFamily="34" charset="0"/>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32002"/>
            <a:ext cx="8301037" cy="443198"/>
          </a:xfrm>
        </p:spPr>
        <p:txBody>
          <a:bodyPr/>
          <a:lstStyle/>
          <a:p>
            <a:r>
              <a:rPr lang="en-US" dirty="0" smtClean="0"/>
              <a:t>General Recommendations – I</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25</a:t>
            </a:fld>
            <a:endParaRPr lang="en-US" dirty="0"/>
          </a:p>
        </p:txBody>
      </p:sp>
      <p:sp>
        <p:nvSpPr>
          <p:cNvPr id="5" name="Content Placeholder 2"/>
          <p:cNvSpPr>
            <a:spLocks noGrp="1"/>
          </p:cNvSpPr>
          <p:nvPr>
            <p:ph idx="1"/>
          </p:nvPr>
        </p:nvSpPr>
        <p:spPr>
          <a:xfrm>
            <a:off x="127598" y="1206798"/>
            <a:ext cx="8931348" cy="5477331"/>
          </a:xfrm>
        </p:spPr>
        <p:txBody>
          <a:bodyPr>
            <a:normAutofit/>
          </a:bodyPr>
          <a:lstStyle/>
          <a:p>
            <a:pPr>
              <a:lnSpc>
                <a:spcPct val="110000"/>
              </a:lnSpc>
              <a:spcAft>
                <a:spcPts val="300"/>
              </a:spcAft>
            </a:pPr>
            <a:r>
              <a:rPr lang="en-US" dirty="0" smtClean="0">
                <a:latin typeface="Calibri" pitchFamily="34" charset="0"/>
                <a:cs typeface="Calibri" pitchFamily="34" charset="0"/>
              </a:rPr>
              <a:t>While finalizing all current design concept details (geometry and materials) will remain a work in progress, it is very important to finalize a reasonable window that restricts changes to key material thermomechanical processing  and fabrication parameters.</a:t>
            </a:r>
          </a:p>
          <a:p>
            <a:pPr>
              <a:lnSpc>
                <a:spcPct val="110000"/>
              </a:lnSpc>
              <a:spcAft>
                <a:spcPts val="300"/>
              </a:spcAft>
            </a:pPr>
            <a:r>
              <a:rPr lang="en-US" dirty="0" smtClean="0">
                <a:latin typeface="Calibri" pitchFamily="34" charset="0"/>
                <a:cs typeface="Calibri" pitchFamily="34" charset="0"/>
              </a:rPr>
              <a:t>It is well known that small changes in such parameters can significantly affect short and long term properties of low damage tolerance materials such as those currently envisioned (base and joint materials), especially in the extreme environments associated with fusion energy reactors.  For example, changes in the level of cold work can significantly alter recrystallization temperatures. </a:t>
            </a:r>
          </a:p>
          <a:p>
            <a:pPr>
              <a:lnSpc>
                <a:spcPct val="110000"/>
              </a:lnSpc>
              <a:spcAft>
                <a:spcPts val="300"/>
              </a:spcAft>
            </a:pPr>
            <a:r>
              <a:rPr lang="en-US" dirty="0" smtClean="0">
                <a:latin typeface="Calibri" pitchFamily="34" charset="0"/>
                <a:cs typeface="Calibri" pitchFamily="34" charset="0"/>
              </a:rPr>
              <a:t>Necessary (statistically sound) structural design allowable and critical forming/joining parameter development efforts should be commenced once this window is established, otherwise high risks may be introduced late in the project.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42635"/>
            <a:ext cx="8301037" cy="443198"/>
          </a:xfrm>
        </p:spPr>
        <p:txBody>
          <a:bodyPr/>
          <a:lstStyle/>
          <a:p>
            <a:r>
              <a:rPr lang="en-US" dirty="0" smtClean="0"/>
              <a:t>General Recommendations – II</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26</a:t>
            </a:fld>
            <a:endParaRPr lang="en-US" dirty="0"/>
          </a:p>
        </p:txBody>
      </p:sp>
      <p:sp>
        <p:nvSpPr>
          <p:cNvPr id="5" name="Content Placeholder 2"/>
          <p:cNvSpPr>
            <a:spLocks noGrp="1"/>
          </p:cNvSpPr>
          <p:nvPr>
            <p:ph idx="1"/>
          </p:nvPr>
        </p:nvSpPr>
        <p:spPr>
          <a:xfrm>
            <a:off x="361524" y="1259963"/>
            <a:ext cx="8676155" cy="5477331"/>
          </a:xfrm>
        </p:spPr>
        <p:txBody>
          <a:bodyPr>
            <a:normAutofit lnSpcReduction="10000"/>
          </a:bodyPr>
          <a:lstStyle/>
          <a:p>
            <a:pPr>
              <a:lnSpc>
                <a:spcPct val="100000"/>
              </a:lnSpc>
              <a:spcAft>
                <a:spcPts val="300"/>
              </a:spcAft>
            </a:pPr>
            <a:r>
              <a:rPr lang="en-US" dirty="0" smtClean="0">
                <a:latin typeface="Calibri" pitchFamily="34" charset="0"/>
                <a:cs typeface="Calibri" pitchFamily="34" charset="0"/>
              </a:rPr>
              <a:t>Special and nonstandard thermomechanical tests may need to be designed to carefully simulate environmental exposure effects where necessary.  Due to complexities of such environmental fusion reactor simulations, focus should be on understanding requirements first and then testing accordingly to establish threshold properties, below which structural integrity is guaranteed.  This is especially applicable to creep, fatigue, fracture toughness, and crack growth data.</a:t>
            </a:r>
          </a:p>
          <a:p>
            <a:pPr>
              <a:lnSpc>
                <a:spcPct val="100000"/>
              </a:lnSpc>
              <a:spcAft>
                <a:spcPts val="300"/>
              </a:spcAft>
            </a:pPr>
            <a:r>
              <a:rPr lang="en-US" dirty="0" smtClean="0">
                <a:latin typeface="Calibri" pitchFamily="34" charset="0"/>
                <a:cs typeface="Calibri" pitchFamily="34" charset="0"/>
              </a:rPr>
              <a:t>Structural lifetime analyses need to focus further on the various time dependant degradation phenomena anticipated at plasma facing surfaces and transition joints.</a:t>
            </a:r>
          </a:p>
          <a:p>
            <a:pPr>
              <a:lnSpc>
                <a:spcPct val="100000"/>
              </a:lnSpc>
              <a:spcAft>
                <a:spcPts val="300"/>
              </a:spcAft>
            </a:pPr>
            <a:r>
              <a:rPr lang="en-US" dirty="0" smtClean="0">
                <a:latin typeface="Calibri" pitchFamily="34" charset="0"/>
                <a:cs typeface="Calibri" pitchFamily="34" charset="0"/>
              </a:rPr>
              <a:t>Based on the selected design configurations, a preliminary list should be prepared to estimate the size of defects that have fairly high probabilities of detection in the proposed construction materials/joints, for selected state of the art NDT methods.  This information would be used for design and reliability estimates, as well as to guide NDE development.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41" y="263901"/>
            <a:ext cx="8301037" cy="443198"/>
          </a:xfrm>
        </p:spPr>
        <p:txBody>
          <a:bodyPr/>
          <a:lstStyle/>
          <a:p>
            <a:r>
              <a:rPr lang="en-US" dirty="0" smtClean="0"/>
              <a:t>General Recommendations – III</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27</a:t>
            </a:fld>
            <a:endParaRPr lang="en-US" dirty="0"/>
          </a:p>
        </p:txBody>
      </p:sp>
      <p:sp>
        <p:nvSpPr>
          <p:cNvPr id="5" name="Content Placeholder 2"/>
          <p:cNvSpPr>
            <a:spLocks noGrp="1"/>
          </p:cNvSpPr>
          <p:nvPr>
            <p:ph idx="1"/>
          </p:nvPr>
        </p:nvSpPr>
        <p:spPr>
          <a:xfrm>
            <a:off x="318991" y="1313128"/>
            <a:ext cx="8654901" cy="5477331"/>
          </a:xfrm>
        </p:spPr>
        <p:txBody>
          <a:bodyPr>
            <a:normAutofit/>
          </a:bodyPr>
          <a:lstStyle/>
          <a:p>
            <a:r>
              <a:rPr lang="en-US" dirty="0" smtClean="0">
                <a:latin typeface="Calibri" pitchFamily="34" charset="0"/>
                <a:cs typeface="Calibri" pitchFamily="34" charset="0"/>
              </a:rPr>
              <a:t>Explore the relative producibility and cost of complex parts if made by the following alternative, nontraditional methods, as applicable to the shapes needed. Such a program could provide an entirely new design option for future reactor designers.</a:t>
            </a:r>
          </a:p>
          <a:p>
            <a:pPr lvl="1"/>
            <a:r>
              <a:rPr lang="en-US" dirty="0" smtClean="0">
                <a:latin typeface="Calibri" pitchFamily="34" charset="0"/>
                <a:cs typeface="Calibri" pitchFamily="34" charset="0"/>
              </a:rPr>
              <a:t>Bulk additive manufacturing approaches</a:t>
            </a:r>
          </a:p>
          <a:p>
            <a:pPr lvl="1"/>
            <a:r>
              <a:rPr lang="en-US" dirty="0" smtClean="0">
                <a:latin typeface="Calibri" pitchFamily="34" charset="0"/>
                <a:cs typeface="Calibri" pitchFamily="34" charset="0"/>
              </a:rPr>
              <a:t>Powder metallurgy near-net shape manufacturing</a:t>
            </a:r>
          </a:p>
          <a:p>
            <a:pPr lvl="1"/>
            <a:r>
              <a:rPr lang="en-US" dirty="0" smtClean="0">
                <a:latin typeface="Calibri" pitchFamily="34" charset="0"/>
                <a:cs typeface="Calibri" pitchFamily="34" charset="0"/>
              </a:rPr>
              <a:t>Surface build up via deposition (e.g. CVD, PVD, Cold Spray, etc)</a:t>
            </a:r>
          </a:p>
          <a:p>
            <a:r>
              <a:rPr lang="en-US" dirty="0" smtClean="0">
                <a:latin typeface="Calibri" pitchFamily="34" charset="0"/>
                <a:cs typeface="Calibri" pitchFamily="34" charset="0"/>
              </a:rPr>
              <a:t>General Fabrication</a:t>
            </a:r>
          </a:p>
          <a:p>
            <a:pPr lvl="1"/>
            <a:r>
              <a:rPr lang="en-US" dirty="0" smtClean="0">
                <a:latin typeface="Calibri" pitchFamily="34" charset="0"/>
                <a:cs typeface="Calibri" pitchFamily="34" charset="0"/>
              </a:rPr>
              <a:t>Fabrication of individual divertor parts are critical tasks that need to meet the requirements for high functionality, high reliability, and reasonable costs.</a:t>
            </a:r>
          </a:p>
          <a:p>
            <a:pPr lvl="1"/>
            <a:r>
              <a:rPr lang="en-US" dirty="0" smtClean="0">
                <a:latin typeface="Calibri" pitchFamily="34" charset="0"/>
                <a:cs typeface="Calibri" pitchFamily="34" charset="0"/>
              </a:rPr>
              <a:t>To control quality and properties, detailed processing specifications need to be created for shaping and joining processes, and specified on design drawings.</a:t>
            </a:r>
          </a:p>
          <a:p>
            <a:pPr lvl="1"/>
            <a:r>
              <a:rPr lang="en-US" dirty="0" smtClean="0">
                <a:latin typeface="Calibri" pitchFamily="34" charset="0"/>
                <a:cs typeface="Calibri" pitchFamily="34" charset="0"/>
              </a:rPr>
              <a:t>Standard repair procedures need to be developed and documented for frequent anticipated repairs.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53268"/>
            <a:ext cx="8301037" cy="443198"/>
          </a:xfrm>
        </p:spPr>
        <p:txBody>
          <a:bodyPr/>
          <a:lstStyle/>
          <a:p>
            <a:r>
              <a:rPr lang="en-US" dirty="0" smtClean="0"/>
              <a:t>General Recommendations – IV</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28</a:t>
            </a:fld>
            <a:endParaRPr lang="en-US" dirty="0"/>
          </a:p>
        </p:txBody>
      </p:sp>
      <p:sp>
        <p:nvSpPr>
          <p:cNvPr id="5" name="Content Placeholder 2"/>
          <p:cNvSpPr>
            <a:spLocks noGrp="1"/>
          </p:cNvSpPr>
          <p:nvPr>
            <p:ph idx="1"/>
          </p:nvPr>
        </p:nvSpPr>
        <p:spPr>
          <a:xfrm>
            <a:off x="202029" y="1249330"/>
            <a:ext cx="8888818" cy="5477331"/>
          </a:xfrm>
        </p:spPr>
        <p:txBody>
          <a:bodyPr>
            <a:normAutofit/>
          </a:bodyPr>
          <a:lstStyle/>
          <a:p>
            <a:r>
              <a:rPr lang="en-US" dirty="0" smtClean="0"/>
              <a:t>Fabrication Automation</a:t>
            </a:r>
          </a:p>
          <a:p>
            <a:pPr lvl="1"/>
            <a:r>
              <a:rPr lang="en-US" dirty="0" smtClean="0"/>
              <a:t>A plan should be developed to determine which operations will require or will benefit from automation.</a:t>
            </a:r>
          </a:p>
          <a:p>
            <a:pPr lvl="1"/>
            <a:r>
              <a:rPr lang="en-US" dirty="0" smtClean="0"/>
              <a:t>Given enough funding and equipment, any degree of automation can be used, provided the manufacturing processes are fully developed, including tolerance limits for key dimensions and processing parameters.</a:t>
            </a:r>
          </a:p>
          <a:p>
            <a:pPr lvl="1"/>
            <a:r>
              <a:rPr lang="en-US" dirty="0" smtClean="0"/>
              <a:t>Automation will be required for fabrication operations involving materials and assemblies that have become radioactive hazards.</a:t>
            </a:r>
          </a:p>
          <a:p>
            <a:pPr lvl="1"/>
            <a:r>
              <a:rPr lang="en-US" dirty="0" smtClean="0"/>
              <a:t>Prime candidates for automation:</a:t>
            </a:r>
          </a:p>
          <a:p>
            <a:pPr lvl="2"/>
            <a:r>
              <a:rPr lang="en-US" dirty="0" smtClean="0"/>
              <a:t>Armor machining</a:t>
            </a:r>
          </a:p>
          <a:p>
            <a:pPr lvl="2"/>
            <a:r>
              <a:rPr lang="en-US" dirty="0" smtClean="0"/>
              <a:t>Thimble forming </a:t>
            </a:r>
          </a:p>
          <a:p>
            <a:pPr lvl="2"/>
            <a:r>
              <a:rPr lang="en-US" dirty="0" smtClean="0"/>
              <a:t>Assembly of divertor cores and armor for brazing</a:t>
            </a:r>
          </a:p>
          <a:p>
            <a:pPr lvl="2"/>
            <a:r>
              <a:rPr lang="en-US" dirty="0" smtClean="0"/>
              <a:t>Additive manufacturing</a:t>
            </a:r>
          </a:p>
          <a:p>
            <a:pPr lvl="2"/>
            <a:r>
              <a:rPr lang="en-US" dirty="0" smtClean="0"/>
              <a:t>Cleaning processes</a:t>
            </a:r>
          </a:p>
          <a:p>
            <a:pPr lvl="2"/>
            <a:r>
              <a:rPr lang="en-US" dirty="0" smtClean="0"/>
              <a:t>Dimensional inspection</a:t>
            </a:r>
          </a:p>
          <a:p>
            <a:pPr lvl="2"/>
            <a:r>
              <a:rPr lang="en-US" dirty="0" smtClean="0"/>
              <a:t>Nondestructive inspection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32002"/>
            <a:ext cx="8301037" cy="443198"/>
          </a:xfrm>
        </p:spPr>
        <p:txBody>
          <a:bodyPr/>
          <a:lstStyle/>
          <a:p>
            <a:r>
              <a:rPr lang="en-US" dirty="0" smtClean="0"/>
              <a:t>General Recommendations – V</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29</a:t>
            </a:fld>
            <a:endParaRPr lang="en-US" dirty="0"/>
          </a:p>
        </p:txBody>
      </p:sp>
      <p:sp>
        <p:nvSpPr>
          <p:cNvPr id="5" name="Content Placeholder 5"/>
          <p:cNvSpPr>
            <a:spLocks noGrp="1"/>
          </p:cNvSpPr>
          <p:nvPr>
            <p:ph idx="1"/>
          </p:nvPr>
        </p:nvSpPr>
        <p:spPr>
          <a:xfrm>
            <a:off x="361524" y="1190846"/>
            <a:ext cx="8537929" cy="5578348"/>
          </a:xfrm>
        </p:spPr>
        <p:txBody>
          <a:bodyPr>
            <a:normAutofit fontScale="92500" lnSpcReduction="20000"/>
          </a:bodyPr>
          <a:lstStyle/>
          <a:p>
            <a:pPr>
              <a:lnSpc>
                <a:spcPct val="100000"/>
              </a:lnSpc>
              <a:spcBef>
                <a:spcPts val="600"/>
              </a:spcBef>
            </a:pPr>
            <a:r>
              <a:rPr lang="en-US" dirty="0" smtClean="0">
                <a:latin typeface="Calibri" pitchFamily="34" charset="0"/>
                <a:cs typeface="Calibri" pitchFamily="34" charset="0"/>
              </a:rPr>
              <a:t>Forming:</a:t>
            </a:r>
          </a:p>
          <a:p>
            <a:pPr lvl="1">
              <a:lnSpc>
                <a:spcPct val="100000"/>
              </a:lnSpc>
              <a:spcBef>
                <a:spcPts val="600"/>
              </a:spcBef>
            </a:pPr>
            <a:r>
              <a:rPr lang="en-US" dirty="0" smtClean="0">
                <a:latin typeface="Calibri" pitchFamily="34" charset="0"/>
                <a:cs typeface="Calibri" pitchFamily="34" charset="0"/>
              </a:rPr>
              <a:t>Define candidate materials, processes and design configurations (including dimensions and tolerances)  for forming (1) W divertor core faceplate (armor), backplate, exterior and interior bar walls, and (2) ODS steel manifolds</a:t>
            </a:r>
          </a:p>
          <a:p>
            <a:pPr lvl="1">
              <a:lnSpc>
                <a:spcPct val="100000"/>
              </a:lnSpc>
              <a:spcBef>
                <a:spcPts val="600"/>
              </a:spcBef>
            </a:pPr>
            <a:r>
              <a:rPr lang="en-US" dirty="0" smtClean="0">
                <a:latin typeface="Calibri" pitchFamily="34" charset="0"/>
                <a:cs typeface="Calibri" pitchFamily="34" charset="0"/>
              </a:rPr>
              <a:t>Determine material and process specification requirements for raw material formability and verify supplier acceptance of prospective requirements.</a:t>
            </a:r>
          </a:p>
          <a:p>
            <a:pPr lvl="1">
              <a:lnSpc>
                <a:spcPct val="100000"/>
              </a:lnSpc>
              <a:spcBef>
                <a:spcPts val="600"/>
              </a:spcBef>
            </a:pPr>
            <a:r>
              <a:rPr lang="en-US" dirty="0" smtClean="0">
                <a:latin typeface="Calibri" pitchFamily="34" charset="0"/>
                <a:cs typeface="Calibri" pitchFamily="34" charset="0"/>
              </a:rPr>
              <a:t>Verify supplier capability to produce the required formed parts.</a:t>
            </a:r>
          </a:p>
          <a:p>
            <a:pPr>
              <a:lnSpc>
                <a:spcPct val="100000"/>
              </a:lnSpc>
              <a:spcBef>
                <a:spcPts val="600"/>
              </a:spcBef>
            </a:pPr>
            <a:r>
              <a:rPr lang="en-US" dirty="0" smtClean="0">
                <a:latin typeface="Calibri" pitchFamily="34" charset="0"/>
                <a:cs typeface="Calibri" pitchFamily="34" charset="0"/>
              </a:rPr>
              <a:t>Brazing:</a:t>
            </a:r>
          </a:p>
          <a:p>
            <a:pPr lvl="1">
              <a:lnSpc>
                <a:spcPct val="100000"/>
              </a:lnSpc>
              <a:spcBef>
                <a:spcPts val="600"/>
              </a:spcBef>
            </a:pPr>
            <a:r>
              <a:rPr lang="en-US" dirty="0" smtClean="0">
                <a:latin typeface="Calibri" pitchFamily="34" charset="0"/>
                <a:cs typeface="Calibri" pitchFamily="34" charset="0"/>
              </a:rPr>
              <a:t>Define candidate component and braze alloy materials, processes and design configurations for brazing the following:</a:t>
            </a:r>
          </a:p>
          <a:p>
            <a:pPr lvl="2">
              <a:lnSpc>
                <a:spcPct val="100000"/>
              </a:lnSpc>
              <a:spcBef>
                <a:spcPts val="600"/>
              </a:spcBef>
            </a:pPr>
            <a:r>
              <a:rPr lang="en-US" dirty="0" smtClean="0">
                <a:latin typeface="Calibri" pitchFamily="34" charset="0"/>
                <a:cs typeface="Calibri" pitchFamily="34" charset="0"/>
              </a:rPr>
              <a:t>Tungsten divertor core (including armor and thimbles)</a:t>
            </a:r>
          </a:p>
          <a:p>
            <a:pPr lvl="2">
              <a:lnSpc>
                <a:spcPct val="100000"/>
              </a:lnSpc>
              <a:spcBef>
                <a:spcPts val="600"/>
              </a:spcBef>
            </a:pPr>
            <a:r>
              <a:rPr lang="en-US" dirty="0" smtClean="0">
                <a:latin typeface="Calibri" pitchFamily="34" charset="0"/>
                <a:cs typeface="Calibri" pitchFamily="34" charset="0"/>
              </a:rPr>
              <a:t>Design to shield armor/core brazed joints from extreme heating due to direct/indirect plasma attack</a:t>
            </a:r>
          </a:p>
          <a:p>
            <a:pPr lvl="2">
              <a:lnSpc>
                <a:spcPct val="100000"/>
              </a:lnSpc>
              <a:spcBef>
                <a:spcPts val="600"/>
              </a:spcBef>
            </a:pPr>
            <a:r>
              <a:rPr lang="en-US" dirty="0" smtClean="0">
                <a:latin typeface="Calibri" pitchFamily="34" charset="0"/>
                <a:cs typeface="Calibri" pitchFamily="34" charset="0"/>
              </a:rPr>
              <a:t>Ta alloy transition section to divertor core and ODS steel inlet/outlet header</a:t>
            </a:r>
          </a:p>
          <a:p>
            <a:pPr lvl="2">
              <a:lnSpc>
                <a:spcPct val="100000"/>
              </a:lnSpc>
              <a:spcBef>
                <a:spcPts val="600"/>
              </a:spcBef>
            </a:pPr>
            <a:r>
              <a:rPr lang="en-US" dirty="0" smtClean="0">
                <a:latin typeface="Calibri" pitchFamily="34" charset="0"/>
                <a:cs typeface="Calibri" pitchFamily="34" charset="0"/>
              </a:rPr>
              <a:t>Inlet/outlet header to manifolds</a:t>
            </a:r>
          </a:p>
          <a:p>
            <a:pPr lvl="1">
              <a:lnSpc>
                <a:spcPct val="100000"/>
              </a:lnSpc>
              <a:spcBef>
                <a:spcPts val="600"/>
              </a:spcBef>
            </a:pPr>
            <a:r>
              <a:rPr lang="en-US" dirty="0" smtClean="0">
                <a:latin typeface="Calibri" pitchFamily="34" charset="0"/>
                <a:cs typeface="Calibri" pitchFamily="34" charset="0"/>
              </a:rPr>
              <a:t>Determine material and process specification requirements for brazed assemblies and verify supplier acceptance of prospective requirements.</a:t>
            </a:r>
          </a:p>
          <a:p>
            <a:pPr lvl="1">
              <a:lnSpc>
                <a:spcPct val="100000"/>
              </a:lnSpc>
              <a:spcBef>
                <a:spcPts val="600"/>
              </a:spcBef>
            </a:pPr>
            <a:r>
              <a:rPr lang="en-US" dirty="0" smtClean="0">
                <a:latin typeface="Calibri" pitchFamily="34" charset="0"/>
                <a:cs typeface="Calibri" pitchFamily="34" charset="0"/>
              </a:rPr>
              <a:t>Verify supplier capability to produce the required brazed parts.</a:t>
            </a:r>
          </a:p>
          <a:p>
            <a:pPr lvl="1">
              <a:lnSpc>
                <a:spcPct val="100000"/>
              </a:lnSpc>
              <a:spcBef>
                <a:spcPts val="600"/>
              </a:spcBef>
            </a:pPr>
            <a:r>
              <a:rPr lang="en-US" dirty="0" smtClean="0">
                <a:latin typeface="Calibri" pitchFamily="34" charset="0"/>
                <a:cs typeface="Calibri" pitchFamily="34" charset="0"/>
              </a:rPr>
              <a:t>Prepare prototype brazed assemblies from selected materials and processes; compare predicted vs. actual dimensions and assess braze quality.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42635"/>
            <a:ext cx="8301037" cy="443198"/>
          </a:xfrm>
        </p:spPr>
        <p:txBody>
          <a:bodyPr/>
          <a:lstStyle/>
          <a:p>
            <a:r>
              <a:rPr lang="en-US" dirty="0" smtClean="0"/>
              <a:t>Divertor Review Outline</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3</a:t>
            </a:fld>
            <a:endParaRPr lang="en-US" dirty="0"/>
          </a:p>
        </p:txBody>
      </p:sp>
      <p:sp>
        <p:nvSpPr>
          <p:cNvPr id="5" name="Content Placeholder 2"/>
          <p:cNvSpPr>
            <a:spLocks noGrp="1"/>
          </p:cNvSpPr>
          <p:nvPr>
            <p:ph idx="1"/>
          </p:nvPr>
        </p:nvSpPr>
        <p:spPr>
          <a:xfrm>
            <a:off x="340258" y="1355661"/>
            <a:ext cx="8676166" cy="5225896"/>
          </a:xfrm>
        </p:spPr>
        <p:txBody>
          <a:bodyPr>
            <a:normAutofit fontScale="85000" lnSpcReduction="20000"/>
          </a:bodyPr>
          <a:lstStyle/>
          <a:p>
            <a:pPr marL="233363" indent="-233363"/>
            <a:r>
              <a:rPr lang="en-US" sz="2100" dirty="0" smtClean="0"/>
              <a:t>ARIES-ACT1 Power Plant Overview </a:t>
            </a:r>
          </a:p>
          <a:p>
            <a:pPr marL="233363" indent="-233363"/>
            <a:r>
              <a:rPr lang="en-US" sz="2100" dirty="0" smtClean="0"/>
              <a:t>Material Environmental Durability Challenges </a:t>
            </a:r>
          </a:p>
          <a:p>
            <a:pPr marL="233363" indent="-233363"/>
            <a:r>
              <a:rPr lang="en-US" sz="2100" dirty="0" smtClean="0"/>
              <a:t>ARIES-ACT1 He-Cooled W-Based Divertors </a:t>
            </a:r>
          </a:p>
          <a:p>
            <a:pPr marL="233363" indent="-233363"/>
            <a:r>
              <a:rPr lang="en-US" sz="2100" dirty="0" smtClean="0"/>
              <a:t>Configurations and Typical Requirements </a:t>
            </a:r>
          </a:p>
          <a:p>
            <a:pPr marL="233363" indent="-233363"/>
            <a:r>
              <a:rPr lang="en-US" sz="2100" dirty="0" smtClean="0"/>
              <a:t>Plate Divertor Concept </a:t>
            </a:r>
          </a:p>
          <a:p>
            <a:pPr marL="233363" indent="-233363"/>
            <a:r>
              <a:rPr lang="en-US" sz="2100" dirty="0" smtClean="0"/>
              <a:t>Design Concept Review</a:t>
            </a:r>
          </a:p>
          <a:p>
            <a:pPr marL="484188" lvl="2" indent="-233363"/>
            <a:r>
              <a:rPr lang="en-US" sz="1900" b="1" dirty="0" smtClean="0"/>
              <a:t>Geometry </a:t>
            </a:r>
          </a:p>
          <a:p>
            <a:pPr marL="484188" lvl="2" indent="-233363"/>
            <a:r>
              <a:rPr lang="en-US" sz="1900" b="1" dirty="0" smtClean="0"/>
              <a:t>Materials </a:t>
            </a:r>
          </a:p>
          <a:p>
            <a:pPr marL="484188" lvl="2" indent="-233363"/>
            <a:r>
              <a:rPr lang="en-US" sz="1900" b="1" dirty="0" smtClean="0"/>
              <a:t>Fabrication and Processing </a:t>
            </a:r>
          </a:p>
          <a:p>
            <a:pPr marL="233363" indent="-233363"/>
            <a:r>
              <a:rPr lang="en-US" sz="2100" dirty="0" smtClean="0"/>
              <a:t>Suitable NDE Methods and Capabilities and Considerations for the Divertors</a:t>
            </a:r>
          </a:p>
          <a:p>
            <a:pPr marL="233363" indent="-233363"/>
            <a:r>
              <a:rPr lang="en-US" sz="2100" dirty="0" smtClean="0"/>
              <a:t>Preliminary Requirements and Candidate NDE Methods </a:t>
            </a:r>
          </a:p>
          <a:p>
            <a:pPr marL="484188" lvl="2" indent="-233363"/>
            <a:r>
              <a:rPr lang="en-US" sz="1900" b="1" dirty="0" smtClean="0"/>
              <a:t>Divertor Features Requiring NDE </a:t>
            </a:r>
          </a:p>
          <a:p>
            <a:pPr marL="484188" lvl="2" indent="-233363"/>
            <a:r>
              <a:rPr lang="en-US" sz="1900" b="1" dirty="0" smtClean="0"/>
              <a:t>Braze Joint Ultrasonic Inspection </a:t>
            </a:r>
          </a:p>
          <a:p>
            <a:pPr marL="484188" lvl="2" indent="-233363"/>
            <a:r>
              <a:rPr lang="en-US" sz="1900" b="1" dirty="0" smtClean="0"/>
              <a:t>Slot Tip Crack Inspection using an Eddy Current Technique </a:t>
            </a:r>
          </a:p>
          <a:p>
            <a:pPr marL="233363" indent="-233363"/>
            <a:r>
              <a:rPr lang="en-US" sz="2100" dirty="0" smtClean="0"/>
              <a:t>NDE Technique Development and Advanced NDE Technologies</a:t>
            </a:r>
          </a:p>
          <a:p>
            <a:pPr marL="233363" indent="-233363"/>
            <a:r>
              <a:rPr lang="en-US" sz="2100" dirty="0" smtClean="0"/>
              <a:t>Recommendations for the Current Concept</a:t>
            </a:r>
          </a:p>
          <a:p>
            <a:pPr marL="484188" lvl="2" indent="-233363"/>
            <a:r>
              <a:rPr lang="en-US" sz="1700" b="1" dirty="0" smtClean="0"/>
              <a:t>Design</a:t>
            </a:r>
          </a:p>
          <a:p>
            <a:pPr marL="484188" lvl="2" indent="-233363"/>
            <a:r>
              <a:rPr lang="en-US" sz="1700" b="1" dirty="0" smtClean="0"/>
              <a:t>Fabrication</a:t>
            </a:r>
          </a:p>
          <a:p>
            <a:pPr marL="484188" lvl="2" indent="-233363"/>
            <a:r>
              <a:rPr lang="en-US" sz="1700" b="1" dirty="0" smtClean="0"/>
              <a:t>NDE</a:t>
            </a:r>
          </a:p>
          <a:p>
            <a:pPr marL="233363" indent="-233363"/>
            <a:r>
              <a:rPr lang="en-US" sz="2100" dirty="0" smtClean="0"/>
              <a:t>Outline of Boeing Concept Proposal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42635"/>
            <a:ext cx="8301037" cy="443198"/>
          </a:xfrm>
        </p:spPr>
        <p:txBody>
          <a:bodyPr/>
          <a:lstStyle/>
          <a:p>
            <a:r>
              <a:rPr lang="en-US" dirty="0" smtClean="0"/>
              <a:t>General Recommendations – VI</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30</a:t>
            </a:fld>
            <a:endParaRPr lang="en-US" dirty="0"/>
          </a:p>
        </p:txBody>
      </p:sp>
      <p:sp>
        <p:nvSpPr>
          <p:cNvPr id="5" name="Content Placeholder 2"/>
          <p:cNvSpPr>
            <a:spLocks noGrp="1"/>
          </p:cNvSpPr>
          <p:nvPr>
            <p:ph idx="1"/>
          </p:nvPr>
        </p:nvSpPr>
        <p:spPr>
          <a:xfrm>
            <a:off x="680514" y="1345027"/>
            <a:ext cx="8282762" cy="5477331"/>
          </a:xfrm>
        </p:spPr>
        <p:txBody>
          <a:bodyPr>
            <a:normAutofit/>
          </a:bodyPr>
          <a:lstStyle/>
          <a:p>
            <a:r>
              <a:rPr lang="en-US" dirty="0" smtClean="0">
                <a:latin typeface="Calibri" pitchFamily="34" charset="0"/>
                <a:cs typeface="Calibri" pitchFamily="34" charset="0"/>
              </a:rPr>
              <a:t>NDE:</a:t>
            </a:r>
          </a:p>
          <a:p>
            <a:pPr lvl="1"/>
            <a:r>
              <a:rPr lang="en-US" dirty="0" smtClean="0">
                <a:latin typeface="Calibri" pitchFamily="34" charset="0"/>
                <a:cs typeface="Calibri" pitchFamily="34" charset="0"/>
              </a:rPr>
              <a:t>Define which parts and assemblies need NDE evaluation</a:t>
            </a:r>
          </a:p>
          <a:p>
            <a:pPr lvl="1"/>
            <a:r>
              <a:rPr lang="en-US" dirty="0" smtClean="0">
                <a:latin typeface="Calibri" pitchFamily="34" charset="0"/>
                <a:cs typeface="Calibri" pitchFamily="34" charset="0"/>
              </a:rPr>
              <a:t>Develop a Destructive Inspection/Test Plan </a:t>
            </a:r>
          </a:p>
          <a:p>
            <a:pPr lvl="1"/>
            <a:r>
              <a:rPr lang="en-US" dirty="0" smtClean="0">
                <a:latin typeface="Calibri" pitchFamily="34" charset="0"/>
                <a:cs typeface="Calibri" pitchFamily="34" charset="0"/>
              </a:rPr>
              <a:t>Develop an NDE Plan that is integrated with the Fracture Control Plan</a:t>
            </a:r>
          </a:p>
          <a:p>
            <a:pPr lvl="2"/>
            <a:r>
              <a:rPr lang="en-US" dirty="0" smtClean="0">
                <a:latin typeface="Calibri" pitchFamily="34" charset="0"/>
                <a:cs typeface="Calibri" pitchFamily="34" charset="0"/>
              </a:rPr>
              <a:t>Identify and Validate NDE Methods</a:t>
            </a:r>
          </a:p>
          <a:p>
            <a:pPr lvl="2"/>
            <a:r>
              <a:rPr lang="en-US" dirty="0" smtClean="0">
                <a:latin typeface="Calibri" pitchFamily="34" charset="0"/>
                <a:cs typeface="Calibri" pitchFamily="34" charset="0"/>
              </a:rPr>
              <a:t>Dynamic subcomponent testing</a:t>
            </a:r>
          </a:p>
          <a:p>
            <a:pPr lvl="2"/>
            <a:r>
              <a:rPr lang="en-US" dirty="0" smtClean="0">
                <a:latin typeface="Calibri" pitchFamily="34" charset="0"/>
                <a:cs typeface="Calibri" pitchFamily="34" charset="0"/>
              </a:rPr>
              <a:t>Develop NDE reference standards</a:t>
            </a:r>
          </a:p>
          <a:p>
            <a:pPr lvl="1"/>
            <a:r>
              <a:rPr lang="en-US" dirty="0" smtClean="0">
                <a:latin typeface="Calibri" pitchFamily="34" charset="0"/>
                <a:cs typeface="Calibri" pitchFamily="34" charset="0"/>
              </a:rPr>
              <a:t>Prepare NDE specifications and technique sheets</a:t>
            </a:r>
          </a:p>
          <a:p>
            <a:pPr lvl="1"/>
            <a:r>
              <a:rPr lang="en-US" dirty="0" smtClean="0">
                <a:latin typeface="Calibri" pitchFamily="34" charset="0"/>
                <a:cs typeface="Calibri" pitchFamily="34" charset="0"/>
              </a:rPr>
              <a:t>Demonstrate on system unit simulated samples and mechanical property test samples</a:t>
            </a:r>
          </a:p>
          <a:p>
            <a:pPr lvl="1"/>
            <a:r>
              <a:rPr lang="en-US" dirty="0" smtClean="0">
                <a:latin typeface="Calibri" pitchFamily="34" charset="0"/>
                <a:cs typeface="Calibri" pitchFamily="34" charset="0"/>
              </a:rPr>
              <a:t>Establish an NDE database</a:t>
            </a:r>
          </a:p>
          <a:p>
            <a:pPr lvl="1"/>
            <a:r>
              <a:rPr lang="en-US" dirty="0" smtClean="0">
                <a:latin typeface="Calibri" pitchFamily="34" charset="0"/>
                <a:cs typeface="Calibri" pitchFamily="34" charset="0"/>
              </a:rPr>
              <a:t>Down-select validated methods</a:t>
            </a:r>
          </a:p>
          <a:p>
            <a:pPr lvl="1"/>
            <a:r>
              <a:rPr lang="en-US" dirty="0" smtClean="0">
                <a:latin typeface="Calibri" pitchFamily="34" charset="0"/>
                <a:cs typeface="Calibri" pitchFamily="34" charset="0"/>
              </a:rPr>
              <a:t>Implement and train personnel  (production phase)</a:t>
            </a:r>
            <a:endParaRPr lang="en-US" dirty="0">
              <a:latin typeface="Calibri" pitchFamily="34" charset="0"/>
              <a:cs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73" y="242635"/>
            <a:ext cx="8301037" cy="443198"/>
          </a:xfrm>
        </p:spPr>
        <p:txBody>
          <a:bodyPr/>
          <a:lstStyle/>
          <a:p>
            <a:r>
              <a:rPr lang="en-US" dirty="0" smtClean="0"/>
              <a:t>Outline of Boeing Concept Proposal - I</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31</a:t>
            </a:fld>
            <a:endParaRPr lang="en-US" dirty="0"/>
          </a:p>
        </p:txBody>
      </p:sp>
      <p:sp>
        <p:nvSpPr>
          <p:cNvPr id="5" name="Content Placeholder 2"/>
          <p:cNvSpPr>
            <a:spLocks noGrp="1"/>
          </p:cNvSpPr>
          <p:nvPr>
            <p:ph idx="1"/>
          </p:nvPr>
        </p:nvSpPr>
        <p:spPr>
          <a:xfrm>
            <a:off x="170130" y="1143000"/>
            <a:ext cx="8825014" cy="5715000"/>
          </a:xfrm>
        </p:spPr>
        <p:txBody>
          <a:bodyPr>
            <a:normAutofit/>
          </a:bodyPr>
          <a:lstStyle/>
          <a:p>
            <a:pPr>
              <a:spcBef>
                <a:spcPts val="600"/>
              </a:spcBef>
            </a:pPr>
            <a:r>
              <a:rPr lang="en-US" dirty="0" smtClean="0">
                <a:latin typeface="Calibri" pitchFamily="34" charset="0"/>
                <a:cs typeface="Calibri" pitchFamily="34" charset="0"/>
              </a:rPr>
              <a:t>Critical Issues:</a:t>
            </a:r>
          </a:p>
          <a:p>
            <a:pPr lvl="1">
              <a:spcBef>
                <a:spcPts val="600"/>
              </a:spcBef>
            </a:pPr>
            <a:r>
              <a:rPr lang="en-US" dirty="0" smtClean="0">
                <a:latin typeface="Calibri" pitchFamily="34" charset="0"/>
                <a:cs typeface="Calibri" pitchFamily="34" charset="0"/>
              </a:rPr>
              <a:t>A review of the environmental durability requirements and structural integrity – lifetime assessments (analytic and experimental) made so far, indicate the clear need for tougher W alloys with improved ductility, lower DBTT, higher creep strength, higher recrystallization temperatures, superior corrosion, and neutron radiation damage resistance.</a:t>
            </a:r>
          </a:p>
          <a:p>
            <a:pPr lvl="1">
              <a:spcBef>
                <a:spcPts val="600"/>
              </a:spcBef>
            </a:pPr>
            <a:r>
              <a:rPr lang="en-US" dirty="0" smtClean="0">
                <a:latin typeface="Calibri" pitchFamily="34" charset="0"/>
                <a:cs typeface="Calibri" pitchFamily="34" charset="0"/>
              </a:rPr>
              <a:t>Fabricating divertor core detail parts that have the required tolerances on a production basis may be very challenging and uneconomical.  Brazing may be very difficult to accomplish due to the curved divertor shape and dimensional tolerances required to achieve optimum braze joint gaps and fill them with minimal voids.</a:t>
            </a:r>
          </a:p>
          <a:p>
            <a:pPr>
              <a:spcBef>
                <a:spcPts val="600"/>
              </a:spcBef>
            </a:pPr>
            <a:r>
              <a:rPr lang="en-US" dirty="0" smtClean="0">
                <a:latin typeface="Calibri" pitchFamily="34" charset="0"/>
                <a:cs typeface="Calibri" pitchFamily="34" charset="0"/>
              </a:rPr>
              <a:t>Objective:</a:t>
            </a:r>
          </a:p>
          <a:p>
            <a:pPr lvl="1">
              <a:spcBef>
                <a:spcPts val="600"/>
              </a:spcBef>
            </a:pPr>
            <a:r>
              <a:rPr lang="en-US" dirty="0" smtClean="0">
                <a:latin typeface="Calibri" pitchFamily="34" charset="0"/>
                <a:cs typeface="Calibri" pitchFamily="34" charset="0"/>
              </a:rPr>
              <a:t>Address the two critical material and fabrication shortcomings to increase reliability and enable improved reactor performance by providing higher safety margins and design flexibility.</a:t>
            </a:r>
          </a:p>
          <a:p>
            <a:pPr lvl="2">
              <a:spcBef>
                <a:spcPts val="600"/>
              </a:spcBef>
            </a:pPr>
            <a:r>
              <a:rPr lang="en-US" dirty="0" smtClean="0">
                <a:latin typeface="Calibri" pitchFamily="34" charset="0"/>
                <a:cs typeface="Calibri" pitchFamily="34" charset="0"/>
              </a:rPr>
              <a:t>While developing a new material system may appear as a daunting task, it is important to note that key characterization efforts still outstanding for the current concept candidates, including addressing microstructural heterogeneities at joints and long term exposure effects will probably require the same level of resources and effort.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07" y="242635"/>
            <a:ext cx="8301037" cy="443198"/>
          </a:xfrm>
        </p:spPr>
        <p:txBody>
          <a:bodyPr/>
          <a:lstStyle/>
          <a:p>
            <a:r>
              <a:rPr lang="en-US" dirty="0" smtClean="0"/>
              <a:t>Outline of Boeing Concept Proposal - II</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32</a:t>
            </a:fld>
            <a:endParaRPr lang="en-US" dirty="0"/>
          </a:p>
        </p:txBody>
      </p:sp>
      <p:sp>
        <p:nvSpPr>
          <p:cNvPr id="5" name="Content Placeholder 2"/>
          <p:cNvSpPr>
            <a:spLocks noGrp="1"/>
          </p:cNvSpPr>
          <p:nvPr>
            <p:ph idx="1"/>
          </p:nvPr>
        </p:nvSpPr>
        <p:spPr>
          <a:xfrm>
            <a:off x="318992" y="1313128"/>
            <a:ext cx="8697422" cy="5477331"/>
          </a:xfrm>
        </p:spPr>
        <p:txBody>
          <a:bodyPr>
            <a:normAutofit fontScale="92500" lnSpcReduction="20000"/>
          </a:bodyPr>
          <a:lstStyle/>
          <a:p>
            <a:pPr>
              <a:spcBef>
                <a:spcPts val="600"/>
              </a:spcBef>
            </a:pPr>
            <a:r>
              <a:rPr lang="en-US" dirty="0" smtClean="0">
                <a:latin typeface="Calibri" pitchFamily="34" charset="0"/>
                <a:cs typeface="Calibri" pitchFamily="34" charset="0"/>
              </a:rPr>
              <a:t>Concept Proposal:</a:t>
            </a:r>
          </a:p>
          <a:p>
            <a:pPr lvl="1">
              <a:spcBef>
                <a:spcPts val="600"/>
              </a:spcBef>
            </a:pPr>
            <a:r>
              <a:rPr lang="en-US" dirty="0" smtClean="0">
                <a:latin typeface="Calibri" pitchFamily="34" charset="0"/>
                <a:cs typeface="Calibri" pitchFamily="34" charset="0"/>
              </a:rPr>
              <a:t>Produce divertors in the current curved plate configuration in the form of a functionally graded composite structure, using a combination of additive manufacturing and severe plastic deformation fabrication approaches with very few or no braze joints.  Such manufacturing approaches are currently under development/investigation at Boeing for other alloys systems.</a:t>
            </a:r>
          </a:p>
          <a:p>
            <a:pPr lvl="1">
              <a:spcBef>
                <a:spcPts val="600"/>
              </a:spcBef>
            </a:pPr>
            <a:r>
              <a:rPr lang="en-US" dirty="0" smtClean="0">
                <a:latin typeface="Calibri" pitchFamily="34" charset="0"/>
                <a:cs typeface="Calibri" pitchFamily="34" charset="0"/>
              </a:rPr>
              <a:t>Use second-phase (HfC) particle-strengthened dilute W-Re alloys, such as W-3.6Re-0.26HfC (developed decades ago) that have been synthesized using novel ball milling and consolidation approaches currently under development/investigation at Boeing for other alloys systems. The resultant ultrafinegrained structure with a high/uniform density of nanoscale second-phase particles will simultaneously provide ultra high temperature strength and neutron radiation damage resistance. </a:t>
            </a:r>
          </a:p>
          <a:p>
            <a:pPr>
              <a:spcBef>
                <a:spcPts val="600"/>
              </a:spcBef>
            </a:pPr>
            <a:r>
              <a:rPr lang="en-US" dirty="0" smtClean="0">
                <a:latin typeface="Calibri" pitchFamily="34" charset="0"/>
                <a:cs typeface="Calibri" pitchFamily="34" charset="0"/>
              </a:rPr>
              <a:t>Advantages:</a:t>
            </a:r>
          </a:p>
          <a:p>
            <a:pPr lvl="1">
              <a:spcBef>
                <a:spcPts val="600"/>
              </a:spcBef>
            </a:pPr>
            <a:r>
              <a:rPr lang="en-US" dirty="0" smtClean="0">
                <a:latin typeface="Calibri" pitchFamily="34" charset="0"/>
                <a:cs typeface="Calibri" pitchFamily="34" charset="0"/>
              </a:rPr>
              <a:t>A moderate addition of Re can appreciably improve the low-temperature ductility and high-temperature strength of W.  Additionally the presence of uniformly distributed fine particles of hafnium carbide (HfC) can dramatically increase the high-temperature strength of Re alloys.  Recrystallization temperatures are also much higher than those of CP-W.  </a:t>
            </a:r>
          </a:p>
          <a:p>
            <a:pPr lvl="1">
              <a:spcBef>
                <a:spcPts val="600"/>
              </a:spcBef>
            </a:pPr>
            <a:r>
              <a:rPr lang="en-US" dirty="0" smtClean="0">
                <a:latin typeface="Calibri" pitchFamily="34" charset="0"/>
                <a:cs typeface="Calibri" pitchFamily="34" charset="0"/>
              </a:rPr>
              <a:t>The use of additive manufacturing approaches to fabricate integral inlet/outlet channels into one core piece will potentially eliminate joints in the core, reduce part count, and eliminate dissimilar junctions.  The process will also allow incorporation of compositional variations and blended/graded transitions.</a:t>
            </a:r>
          </a:p>
          <a:p>
            <a:pPr lvl="1">
              <a:spcBef>
                <a:spcPts val="600"/>
              </a:spcBef>
            </a:pPr>
            <a:r>
              <a:rPr lang="en-US" dirty="0" smtClean="0">
                <a:latin typeface="Calibri" pitchFamily="34" charset="0"/>
                <a:cs typeface="Calibri" pitchFamily="34" charset="0"/>
              </a:rPr>
              <a:t>Complex curvatures may be introduced as needed to optimize design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42635"/>
            <a:ext cx="8301037" cy="443198"/>
          </a:xfrm>
        </p:spPr>
        <p:txBody>
          <a:bodyPr/>
          <a:lstStyle/>
          <a:p>
            <a:r>
              <a:rPr lang="en-US" dirty="0" smtClean="0"/>
              <a:t>Summary Conclusion</a:t>
            </a:r>
            <a:endParaRPr lang="en-US" dirty="0"/>
          </a:p>
        </p:txBody>
      </p:sp>
      <p:sp>
        <p:nvSpPr>
          <p:cNvPr id="3" name="Content Placeholder 2"/>
          <p:cNvSpPr>
            <a:spLocks noGrp="1"/>
          </p:cNvSpPr>
          <p:nvPr>
            <p:ph idx="1"/>
          </p:nvPr>
        </p:nvSpPr>
        <p:spPr>
          <a:xfrm>
            <a:off x="488776" y="1593123"/>
            <a:ext cx="8198033" cy="3090398"/>
          </a:xfrm>
        </p:spPr>
        <p:txBody>
          <a:bodyPr/>
          <a:lstStyle/>
          <a:p>
            <a:pPr>
              <a:lnSpc>
                <a:spcPct val="110000"/>
              </a:lnSpc>
              <a:spcAft>
                <a:spcPts val="300"/>
              </a:spcAft>
            </a:pPr>
            <a:r>
              <a:rPr lang="en-US" dirty="0" smtClean="0"/>
              <a:t>The ARIES ACT Divertor design is not sufficiently detailed to allow the determination of failure thresholds for insertion into the Reliability Model.</a:t>
            </a:r>
          </a:p>
          <a:p>
            <a:pPr>
              <a:lnSpc>
                <a:spcPct val="110000"/>
              </a:lnSpc>
              <a:spcAft>
                <a:spcPts val="300"/>
              </a:spcAft>
            </a:pPr>
            <a:r>
              <a:rPr lang="en-US" dirty="0" smtClean="0"/>
              <a:t>The ARIES ACT Divertor design is sufficiently detailed to allow identification of the critical areas in which research efforts should be concentrated for the goal of achieving high divertor reliability, and for allowing suggestions as to how that research could be most effectively conducted.</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0"/>
          </p:nvPr>
        </p:nvSpPr>
        <p:spPr>
          <a:noFill/>
        </p:spPr>
        <p:txBody>
          <a:bodyPr/>
          <a:lstStyle/>
          <a:p>
            <a:r>
              <a:rPr lang="en-US" dirty="0" smtClean="0"/>
              <a:t>EOT_RT_Template.ppt | </a:t>
            </a:r>
            <a:fld id="{63FF16EE-245E-4ECB-8EC9-CBF47CBE9531}" type="slidenum">
              <a:rPr lang="en-US" smtClean="0"/>
              <a:pPr/>
              <a:t>34</a:t>
            </a:fld>
            <a:endParaRPr lang="en-US" dirty="0" smtClean="0"/>
          </a:p>
        </p:txBody>
      </p:sp>
      <p:pic>
        <p:nvPicPr>
          <p:cNvPr id="66562" name="Picture 2" descr="Boeing_RGBblue_largePPT"/>
          <p:cNvPicPr>
            <a:picLocks noChangeAspect="1" noChangeArrowheads="1"/>
          </p:cNvPicPr>
          <p:nvPr/>
        </p:nvPicPr>
        <p:blipFill>
          <a:blip r:embed="rId3" cstate="print"/>
          <a:srcRect/>
          <a:stretch>
            <a:fillRect/>
          </a:stretch>
        </p:blipFill>
        <p:spPr bwMode="auto">
          <a:xfrm>
            <a:off x="2717800" y="2990850"/>
            <a:ext cx="3692525"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53268"/>
            <a:ext cx="8301037" cy="443198"/>
          </a:xfrm>
        </p:spPr>
        <p:txBody>
          <a:bodyPr/>
          <a:lstStyle/>
          <a:p>
            <a:r>
              <a:rPr lang="en-US" dirty="0" smtClean="0"/>
              <a:t>ARIES-ACT 1 Power Plant Overview</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4</a:t>
            </a:fld>
            <a:endParaRPr lang="en-US" dirty="0"/>
          </a:p>
        </p:txBody>
      </p:sp>
      <p:pic>
        <p:nvPicPr>
          <p:cNvPr id="5" name="Picture 2"/>
          <p:cNvPicPr>
            <a:picLocks noChangeAspect="1" noChangeArrowheads="1"/>
          </p:cNvPicPr>
          <p:nvPr/>
        </p:nvPicPr>
        <p:blipFill>
          <a:blip r:embed="rId3" cstate="print"/>
          <a:srcRect t="41244" r="55385"/>
          <a:stretch>
            <a:fillRect/>
          </a:stretch>
        </p:blipFill>
        <p:spPr bwMode="auto">
          <a:xfrm>
            <a:off x="91489" y="1307872"/>
            <a:ext cx="2651731" cy="2214438"/>
          </a:xfrm>
          <a:prstGeom prst="rect">
            <a:avLst/>
          </a:prstGeom>
          <a:noFill/>
          <a:ln w="9525">
            <a:noFill/>
            <a:miter lim="800000"/>
            <a:headEnd/>
            <a:tailEnd/>
          </a:ln>
        </p:spPr>
      </p:pic>
      <p:graphicFrame>
        <p:nvGraphicFramePr>
          <p:cNvPr id="6" name="Table 5"/>
          <p:cNvGraphicFramePr>
            <a:graphicFrameLocks noGrp="1"/>
          </p:cNvGraphicFramePr>
          <p:nvPr/>
        </p:nvGraphicFramePr>
        <p:xfrm>
          <a:off x="182928" y="3941477"/>
          <a:ext cx="5212024" cy="2468880"/>
        </p:xfrm>
        <a:graphic>
          <a:graphicData uri="http://schemas.openxmlformats.org/drawingml/2006/table">
            <a:tbl>
              <a:tblPr firstRow="1" bandRow="1">
                <a:tableStyleId>{8A107856-5554-42FB-B03E-39F5DBC370BA}</a:tableStyleId>
              </a:tblPr>
              <a:tblGrid>
                <a:gridCol w="1645902"/>
                <a:gridCol w="3566122"/>
              </a:tblGrid>
              <a:tr h="457200">
                <a:tc>
                  <a:txBody>
                    <a:bodyPr/>
                    <a:lstStyle/>
                    <a:p>
                      <a:r>
                        <a:rPr lang="en-US" sz="1200" b="1" dirty="0" smtClean="0"/>
                        <a:t>FW/Blankets </a:t>
                      </a:r>
                      <a:endParaRPr lang="en-US" sz="1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LiPb cooled SiC/SiC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a:t>
                      </a:r>
                      <a:r>
                        <a:rPr lang="en-US" sz="1200" b="1" baseline="-25000" dirty="0" smtClean="0"/>
                        <a:t>Inlet</a:t>
                      </a:r>
                      <a:r>
                        <a:rPr lang="en-US" sz="1200" b="1" dirty="0" smtClean="0"/>
                        <a:t>/T</a:t>
                      </a:r>
                      <a:r>
                        <a:rPr lang="en-US" sz="1200" b="1" baseline="-25000" dirty="0" smtClean="0"/>
                        <a:t>Outlet</a:t>
                      </a:r>
                      <a:r>
                        <a:rPr lang="en-US" sz="1200" b="1" dirty="0" smtClean="0"/>
                        <a:t> = 740/1030°C</a:t>
                      </a:r>
                    </a:p>
                  </a:txBody>
                  <a:tcPr anchor="ctr"/>
                </a:tc>
              </a:tr>
              <a:tr h="457200">
                <a:tc>
                  <a:txBody>
                    <a:bodyPr/>
                    <a:lstStyle/>
                    <a:p>
                      <a:r>
                        <a:rPr lang="en-US" sz="1200" b="1" dirty="0" smtClean="0"/>
                        <a:t>Structural ring or HT Shield </a:t>
                      </a:r>
                      <a:endParaRPr lang="en-US" sz="1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He-cooled ODS steel structure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a:t>
                      </a:r>
                      <a:r>
                        <a:rPr lang="en-US" sz="1200" b="1" baseline="-25000" dirty="0" smtClean="0"/>
                        <a:t>Inlet</a:t>
                      </a:r>
                      <a:r>
                        <a:rPr lang="en-US" sz="1200" b="1" dirty="0" smtClean="0"/>
                        <a:t>/T</a:t>
                      </a:r>
                      <a:r>
                        <a:rPr lang="en-US" sz="1200" b="1" baseline="-25000" dirty="0" smtClean="0"/>
                        <a:t>Outlet</a:t>
                      </a:r>
                      <a:r>
                        <a:rPr lang="en-US" sz="1200" b="1" dirty="0" smtClean="0"/>
                        <a:t> = 650/680°C</a:t>
                      </a:r>
                      <a:endParaRPr lang="en-US" sz="1200" b="1" dirty="0"/>
                    </a:p>
                  </a:txBody>
                  <a:tcPr anchor="ctr"/>
                </a:tc>
              </a:tr>
              <a:tr h="457200">
                <a:tc>
                  <a:txBody>
                    <a:bodyPr/>
                    <a:lstStyle/>
                    <a:p>
                      <a:r>
                        <a:rPr lang="en-US" sz="1200" b="1" dirty="0" smtClean="0"/>
                        <a:t>Upper/Lower Divertors </a:t>
                      </a:r>
                      <a:endParaRPr lang="en-US" sz="1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He-cooled W-based divertor and ODS steel cartridge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a:t>
                      </a:r>
                      <a:r>
                        <a:rPr lang="en-US" sz="1200" b="1" baseline="-25000" dirty="0" smtClean="0"/>
                        <a:t>Inlet</a:t>
                      </a:r>
                      <a:r>
                        <a:rPr lang="en-US" sz="1200" b="1" dirty="0" smtClean="0"/>
                        <a:t>/T</a:t>
                      </a:r>
                      <a:r>
                        <a:rPr lang="en-US" sz="1200" b="1" baseline="-25000" dirty="0" smtClean="0"/>
                        <a:t>Outlet</a:t>
                      </a:r>
                      <a:r>
                        <a:rPr lang="en-US" sz="1200" b="1" dirty="0" smtClean="0"/>
                        <a:t> = 700/800°C</a:t>
                      </a:r>
                      <a:endParaRPr lang="en-US" sz="1200" b="1" dirty="0"/>
                    </a:p>
                  </a:txBody>
                  <a:tcPr anchor="ctr"/>
                </a:tc>
              </a:tr>
              <a:tr h="457200">
                <a:tc>
                  <a:txBody>
                    <a:bodyPr/>
                    <a:lstStyle/>
                    <a:p>
                      <a:r>
                        <a:rPr lang="en-US" sz="1200" b="1" dirty="0" smtClean="0"/>
                        <a:t>Vacuum vessel </a:t>
                      </a:r>
                      <a:endParaRPr lang="en-US" sz="1200" b="1" dirty="0"/>
                    </a:p>
                  </a:txBody>
                  <a:tcPr anchor="ctr"/>
                </a:tc>
                <a:tc>
                  <a:txBody>
                    <a:bodyPr/>
                    <a:lstStyle/>
                    <a:p>
                      <a:r>
                        <a:rPr lang="en-US" sz="1200" b="1" dirty="0" smtClean="0"/>
                        <a:t>He-cooled Bainitic FS (3Cr-3WV) operating in ~400-500°C</a:t>
                      </a:r>
                    </a:p>
                  </a:txBody>
                  <a:tcPr anchor="ctr"/>
                </a:tc>
              </a:tr>
              <a:tr h="457200">
                <a:tc>
                  <a:txBody>
                    <a:bodyPr/>
                    <a:lstStyle/>
                    <a:p>
                      <a:r>
                        <a:rPr lang="en-US" sz="1200" b="1" dirty="0" smtClean="0"/>
                        <a:t>LT shield </a:t>
                      </a:r>
                      <a:endParaRPr lang="en-US" sz="1200" b="1" dirty="0"/>
                    </a:p>
                  </a:txBody>
                  <a:tcPr anchor="ctr"/>
                </a:tc>
                <a:tc>
                  <a:txBody>
                    <a:bodyPr/>
                    <a:lstStyle/>
                    <a:p>
                      <a:r>
                        <a:rPr lang="en-US" sz="1200" b="1" dirty="0" smtClean="0"/>
                        <a:t>Water-cooled Bainitic FS and WC operating at the room temperature </a:t>
                      </a:r>
                    </a:p>
                  </a:txBody>
                  <a:tcPr anchor="ctr"/>
                </a:tc>
              </a:tr>
            </a:tbl>
          </a:graphicData>
        </a:graphic>
      </p:graphicFrame>
      <p:pic>
        <p:nvPicPr>
          <p:cNvPr id="7" name="Picture 2"/>
          <p:cNvPicPr>
            <a:picLocks noChangeAspect="1" noChangeArrowheads="1"/>
          </p:cNvPicPr>
          <p:nvPr/>
        </p:nvPicPr>
        <p:blipFill>
          <a:blip r:embed="rId3" cstate="print"/>
          <a:srcRect l="46154" t="24261" b="2595"/>
          <a:stretch>
            <a:fillRect/>
          </a:stretch>
        </p:blipFill>
        <p:spPr bwMode="auto">
          <a:xfrm>
            <a:off x="2834659" y="1289746"/>
            <a:ext cx="2560292" cy="220536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577829" y="1756009"/>
            <a:ext cx="3434805" cy="392280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276769"/>
            <a:ext cx="8718697" cy="387798"/>
          </a:xfrm>
        </p:spPr>
        <p:txBody>
          <a:bodyPr/>
          <a:lstStyle/>
          <a:p>
            <a:r>
              <a:rPr lang="en-US" sz="2800" dirty="0" smtClean="0"/>
              <a:t>Material Environmental Durability Challenges</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5</a:t>
            </a:fld>
            <a:endParaRPr lang="en-US" dirty="0"/>
          </a:p>
        </p:txBody>
      </p:sp>
      <p:sp>
        <p:nvSpPr>
          <p:cNvPr id="5" name="Slide Number Placeholder 2"/>
          <p:cNvSpPr txBox="1">
            <a:spLocks/>
          </p:cNvSpPr>
          <p:nvPr/>
        </p:nvSpPr>
        <p:spPr bwMode="auto">
          <a:xfrm>
            <a:off x="8943945" y="6681887"/>
            <a:ext cx="200055" cy="153888"/>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FEBE3D-5775-4149-A735-05805D48DF5B}" type="slidenum">
              <a:rPr kumimoji="0" lang="en-US" sz="6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600" b="0" i="0" u="none" strike="noStrike" kern="1200" cap="none" spc="0" normalizeH="0" baseline="0" noProof="0" dirty="0">
              <a:ln>
                <a:noFill/>
              </a:ln>
              <a:solidFill>
                <a:schemeClr val="tx1"/>
              </a:solidFill>
              <a:effectLst/>
              <a:uLnTx/>
              <a:uFillTx/>
              <a:latin typeface="Arial" charset="0"/>
              <a:ea typeface="+mn-ea"/>
              <a:cs typeface="+mn-cs"/>
            </a:endParaRPr>
          </a:p>
        </p:txBody>
      </p:sp>
      <p:graphicFrame>
        <p:nvGraphicFramePr>
          <p:cNvPr id="6" name="Diagram 5"/>
          <p:cNvGraphicFramePr/>
          <p:nvPr/>
        </p:nvGraphicFramePr>
        <p:xfrm>
          <a:off x="3" y="1234464"/>
          <a:ext cx="9143996" cy="5447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40" y="287402"/>
            <a:ext cx="8301037" cy="387798"/>
          </a:xfrm>
        </p:spPr>
        <p:txBody>
          <a:bodyPr/>
          <a:lstStyle/>
          <a:p>
            <a:r>
              <a:rPr lang="en-US" sz="2800" dirty="0" smtClean="0"/>
              <a:t>ARIES-ACT1 He-Cooled W-Based Divertors</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6</a:t>
            </a:fld>
            <a:endParaRPr lang="en-US" dirty="0"/>
          </a:p>
        </p:txBody>
      </p:sp>
      <p:sp>
        <p:nvSpPr>
          <p:cNvPr id="5" name="Content Placeholder 13"/>
          <p:cNvSpPr>
            <a:spLocks noGrp="1"/>
          </p:cNvSpPr>
          <p:nvPr>
            <p:ph idx="1"/>
          </p:nvPr>
        </p:nvSpPr>
        <p:spPr>
          <a:xfrm>
            <a:off x="244560" y="4372845"/>
            <a:ext cx="8718697" cy="2375082"/>
          </a:xfrm>
        </p:spPr>
        <p:txBody>
          <a:bodyPr>
            <a:normAutofit/>
          </a:bodyPr>
          <a:lstStyle/>
          <a:p>
            <a:r>
              <a:rPr lang="en-US" sz="1800" dirty="0" smtClean="0"/>
              <a:t>The current tokamak design for ARIES includes a plate divertor concept that employs tungsten as a structural material. The design features steel inserts in the channels, but all other materials are CP-W or a W alloy, in order to maximize the performance of the device.</a:t>
            </a:r>
          </a:p>
          <a:p>
            <a:r>
              <a:rPr lang="en-US" sz="1800" dirty="0" smtClean="0"/>
              <a:t>The high temperature capability of W permits a large allowable surface heat flux and makes the structure more tolerant to transients, such as those caused by ELMS, compared to other available alloy options.</a:t>
            </a:r>
            <a:endParaRPr lang="en-US" sz="1800" dirty="0"/>
          </a:p>
        </p:txBody>
      </p:sp>
      <p:sp>
        <p:nvSpPr>
          <p:cNvPr id="6" name="Slide Number Placeholder 3"/>
          <p:cNvSpPr txBox="1">
            <a:spLocks/>
          </p:cNvSpPr>
          <p:nvPr/>
        </p:nvSpPr>
        <p:spPr bwMode="auto">
          <a:xfrm>
            <a:off x="8943945" y="6681887"/>
            <a:ext cx="200055" cy="153888"/>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FEBE3D-5775-4149-A735-05805D48DF5B}" type="slidenum">
              <a:rPr kumimoji="0" lang="en-US" sz="6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6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94652" y="1234464"/>
            <a:ext cx="2099934" cy="2877811"/>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266515" y="1600220"/>
            <a:ext cx="3758884" cy="2194536"/>
          </a:xfrm>
          <a:prstGeom prst="rect">
            <a:avLst/>
          </a:prstGeom>
          <a:noFill/>
          <a:ln w="9525">
            <a:noFill/>
            <a:miter lim="800000"/>
            <a:headEnd/>
            <a:tailEnd/>
          </a:ln>
        </p:spPr>
      </p:pic>
      <p:pic>
        <p:nvPicPr>
          <p:cNvPr id="9" name="Picture 1"/>
          <p:cNvPicPr>
            <a:picLocks noChangeAspect="1" noChangeArrowheads="1"/>
          </p:cNvPicPr>
          <p:nvPr/>
        </p:nvPicPr>
        <p:blipFill>
          <a:blip r:embed="rId5" cstate="print"/>
          <a:srcRect l="36077" t="385" r="1667"/>
          <a:stretch>
            <a:fillRect/>
          </a:stretch>
        </p:blipFill>
        <p:spPr bwMode="auto">
          <a:xfrm>
            <a:off x="6130990" y="1216655"/>
            <a:ext cx="2921521" cy="3028594"/>
          </a:xfrm>
          <a:prstGeom prst="rect">
            <a:avLst/>
          </a:prstGeom>
          <a:noFill/>
          <a:ln w="9525">
            <a:noFill/>
            <a:miter lim="800000"/>
            <a:headEnd/>
            <a:tailEnd/>
          </a:ln>
        </p:spPr>
      </p:pic>
      <p:cxnSp>
        <p:nvCxnSpPr>
          <p:cNvPr id="10" name="Straight Arrow Connector 9"/>
          <p:cNvCxnSpPr/>
          <p:nvPr/>
        </p:nvCxnSpPr>
        <p:spPr>
          <a:xfrm flipV="1">
            <a:off x="1463040" y="3611879"/>
            <a:ext cx="803475" cy="649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06244" y="2926086"/>
            <a:ext cx="181915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21369"/>
            <a:ext cx="8301037" cy="443198"/>
          </a:xfrm>
        </p:spPr>
        <p:txBody>
          <a:bodyPr/>
          <a:lstStyle/>
          <a:p>
            <a:r>
              <a:rPr lang="en-US" dirty="0" smtClean="0"/>
              <a:t>Configurations and Typical Requirements</a:t>
            </a:r>
            <a:endParaRPr lang="en-US" dirty="0"/>
          </a:p>
        </p:txBody>
      </p:sp>
      <p:sp>
        <p:nvSpPr>
          <p:cNvPr id="24" name="Content Placeholder 2"/>
          <p:cNvSpPr>
            <a:spLocks noGrp="1"/>
          </p:cNvSpPr>
          <p:nvPr>
            <p:ph sz="half" idx="1"/>
          </p:nvPr>
        </p:nvSpPr>
        <p:spPr>
          <a:xfrm>
            <a:off x="31899" y="1153633"/>
            <a:ext cx="4572000" cy="5477331"/>
          </a:xfrm>
        </p:spPr>
        <p:txBody>
          <a:bodyPr>
            <a:normAutofit/>
          </a:bodyPr>
          <a:lstStyle/>
          <a:p>
            <a:r>
              <a:rPr lang="en-US" sz="1800" dirty="0" smtClean="0">
                <a:latin typeface="Calibri" pitchFamily="34" charset="0"/>
                <a:cs typeface="Calibri" pitchFamily="34" charset="0"/>
              </a:rPr>
              <a:t>Comparison of different divertor concepts for a tokamak with an assumed divertor area of 150m</a:t>
            </a:r>
            <a:r>
              <a:rPr lang="en-US" sz="1800" baseline="30000" dirty="0" smtClean="0">
                <a:latin typeface="Calibri" pitchFamily="34" charset="0"/>
                <a:cs typeface="Calibri" pitchFamily="34" charset="0"/>
              </a:rPr>
              <a:t>2</a:t>
            </a:r>
            <a:r>
              <a:rPr lang="en-US" sz="1800" dirty="0" smtClean="0">
                <a:latin typeface="Calibri" pitchFamily="34" charset="0"/>
                <a:cs typeface="Calibri" pitchFamily="34" charset="0"/>
              </a:rPr>
              <a:t>:</a:t>
            </a:r>
          </a:p>
          <a:p>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pPr>
              <a:buNone/>
            </a:pPr>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Design parameters and thermomechanical results for the plate-type divertor:</a:t>
            </a:r>
            <a:endParaRPr lang="en-US" sz="1800" dirty="0">
              <a:latin typeface="Calibri" pitchFamily="34" charset="0"/>
              <a:cs typeface="Calibri" pitchFamily="34" charset="0"/>
            </a:endParaRPr>
          </a:p>
        </p:txBody>
      </p:sp>
      <p:sp>
        <p:nvSpPr>
          <p:cNvPr id="25" name="Content Placeholder 8"/>
          <p:cNvSpPr txBox="1">
            <a:spLocks/>
          </p:cNvSpPr>
          <p:nvPr/>
        </p:nvSpPr>
        <p:spPr>
          <a:xfrm>
            <a:off x="4518836" y="1174899"/>
            <a:ext cx="4571999" cy="5477331"/>
          </a:xfrm>
          <a:prstGeom prst="rect">
            <a:avLst/>
          </a:prstGeom>
        </p:spPr>
        <p:txBody>
          <a:bodyPr>
            <a:normAutofit fontScale="70000" lnSpcReduction="20000"/>
          </a:bodyPr>
          <a:lstStyle/>
          <a:p>
            <a:pPr marL="169863" marR="0" lvl="0" indent="-169863"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r>
              <a:rPr kumimoji="0" lang="en-US" sz="2200" b="1" i="0" u="none" strike="noStrike" kern="0" cap="none" spc="0" normalizeH="0" baseline="0" noProof="0" dirty="0" smtClean="0">
                <a:ln>
                  <a:noFill/>
                </a:ln>
                <a:solidFill>
                  <a:schemeClr val="tx1"/>
                </a:solidFill>
                <a:effectLst/>
                <a:uLnTx/>
                <a:uFillTx/>
                <a:latin typeface="+mn-lt"/>
                <a:ea typeface="+mn-ea"/>
                <a:cs typeface="+mn-cs"/>
              </a:rPr>
              <a:t>Divertor type selection depends on the peak heat flux and heat flux profile. </a:t>
            </a:r>
          </a:p>
          <a:p>
            <a:pPr marL="169863" marR="0" lvl="0" indent="-169863"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r>
              <a:rPr kumimoji="0" lang="en-US" sz="2200" b="1" i="0" u="none" strike="noStrike" kern="0" cap="none" spc="0" normalizeH="0" baseline="0" noProof="0" dirty="0" smtClean="0">
                <a:ln>
                  <a:noFill/>
                </a:ln>
                <a:solidFill>
                  <a:schemeClr val="tx1"/>
                </a:solidFill>
                <a:effectLst/>
                <a:uLnTx/>
                <a:uFillTx/>
                <a:latin typeface="+mn-lt"/>
                <a:ea typeface="+mn-ea"/>
                <a:cs typeface="+mn-cs"/>
              </a:rPr>
              <a:t>The plate-type divertor concept has been selected for the ARIES-ACT1 with peak-time average heat flux of 10.6 MW/m</a:t>
            </a:r>
            <a:r>
              <a:rPr kumimoji="0" lang="en-US" sz="2200" b="1" i="0" u="none" strike="noStrike" kern="0" cap="none" spc="0" normalizeH="0" baseline="30000" noProof="0" dirty="0" smtClean="0">
                <a:ln>
                  <a:noFill/>
                </a:ln>
                <a:solidFill>
                  <a:schemeClr val="tx1"/>
                </a:solidFill>
                <a:effectLst/>
                <a:uLnTx/>
                <a:uFillTx/>
                <a:latin typeface="+mn-lt"/>
                <a:ea typeface="+mn-ea"/>
                <a:cs typeface="+mn-cs"/>
              </a:rPr>
              <a:t>2</a:t>
            </a:r>
            <a:r>
              <a:rPr kumimoji="0" lang="en-US" sz="2200" b="1" i="0" u="none" strike="noStrike" kern="0" cap="none" spc="0" normalizeH="0" baseline="0" noProof="0" dirty="0" smtClean="0">
                <a:ln>
                  <a:noFill/>
                </a:ln>
                <a:solidFill>
                  <a:schemeClr val="tx1"/>
                </a:solidFill>
                <a:effectLst/>
                <a:uLnTx/>
                <a:uFillTx/>
                <a:latin typeface="+mn-lt"/>
                <a:ea typeface="+mn-ea"/>
                <a:cs typeface="+mn-cs"/>
              </a:rPr>
              <a:t>.</a:t>
            </a:r>
          </a:p>
          <a:p>
            <a:pPr marL="169863" marR="0" lvl="0" indent="-169863"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endParaRPr kumimoji="0" lang="en-US" sz="2200" b="1" i="0" u="none" strike="noStrike" kern="0" cap="none" spc="0" normalizeH="0" baseline="0" noProof="0" dirty="0" smtClean="0">
              <a:ln>
                <a:noFill/>
              </a:ln>
              <a:solidFill>
                <a:schemeClr val="tx1"/>
              </a:solidFill>
              <a:effectLst/>
              <a:uLnTx/>
              <a:uFillTx/>
              <a:latin typeface="+mn-lt"/>
              <a:ea typeface="+mn-ea"/>
              <a:cs typeface="+mn-cs"/>
            </a:endParaRPr>
          </a:p>
          <a:p>
            <a:pPr marL="169863" marR="0" lvl="0" indent="-169863"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endParaRPr kumimoji="0" lang="en-US" sz="2200" b="1" i="0" u="none" strike="noStrike" kern="0" cap="none" spc="0" normalizeH="0" baseline="0" noProof="0" dirty="0" smtClean="0">
              <a:ln>
                <a:noFill/>
              </a:ln>
              <a:solidFill>
                <a:schemeClr val="tx1"/>
              </a:solidFill>
              <a:effectLst/>
              <a:uLnTx/>
              <a:uFillTx/>
              <a:latin typeface="+mn-lt"/>
              <a:ea typeface="+mn-ea"/>
              <a:cs typeface="+mn-cs"/>
            </a:endParaRPr>
          </a:p>
          <a:p>
            <a:pPr marL="169863" marR="0" lvl="0" indent="-169863"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endParaRPr kumimoji="0" lang="en-US" sz="2200" b="1" i="0" u="none" strike="noStrike" kern="0" cap="none" spc="0" normalizeH="0" baseline="0" noProof="0" dirty="0" smtClean="0">
              <a:ln>
                <a:noFill/>
              </a:ln>
              <a:solidFill>
                <a:schemeClr val="tx1"/>
              </a:solidFill>
              <a:effectLst/>
              <a:uLnTx/>
              <a:uFillTx/>
              <a:latin typeface="+mn-lt"/>
              <a:ea typeface="+mn-ea"/>
              <a:cs typeface="+mn-cs"/>
            </a:endParaRPr>
          </a:p>
          <a:p>
            <a:pPr marL="169863" marR="0" lvl="0" indent="-169863"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endParaRPr kumimoji="0" lang="en-US" sz="2200" b="1" i="0" u="none" strike="noStrike" kern="0" cap="none" spc="0" normalizeH="0" baseline="0" noProof="0" dirty="0" smtClean="0">
              <a:ln>
                <a:noFill/>
              </a:ln>
              <a:solidFill>
                <a:schemeClr val="tx1"/>
              </a:solidFill>
              <a:effectLst/>
              <a:uLnTx/>
              <a:uFillTx/>
              <a:latin typeface="+mn-lt"/>
              <a:ea typeface="+mn-ea"/>
              <a:cs typeface="+mn-cs"/>
            </a:endParaRPr>
          </a:p>
          <a:p>
            <a:pPr marL="169863" marR="0" lvl="0" indent="-169863"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endParaRPr kumimoji="0" lang="en-US" sz="2200" b="1" i="0" u="none" strike="noStrike" kern="0" cap="none" spc="0" normalizeH="0" baseline="0" noProof="0" dirty="0" smtClean="0">
              <a:ln>
                <a:noFill/>
              </a:ln>
              <a:solidFill>
                <a:schemeClr val="tx1"/>
              </a:solidFill>
              <a:effectLst/>
              <a:uLnTx/>
              <a:uFillTx/>
              <a:latin typeface="+mn-lt"/>
              <a:ea typeface="+mn-ea"/>
              <a:cs typeface="+mn-cs"/>
            </a:endParaRPr>
          </a:p>
          <a:p>
            <a:pPr marL="169863" marR="0" lvl="0" indent="-169863"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endParaRPr kumimoji="0" lang="en-US" sz="2200" b="1" i="0" u="none" strike="noStrike" kern="0" cap="none" spc="0" normalizeH="0" baseline="0" noProof="0" dirty="0" smtClean="0">
              <a:ln>
                <a:noFill/>
              </a:ln>
              <a:solidFill>
                <a:schemeClr val="tx1"/>
              </a:solidFill>
              <a:effectLst/>
              <a:uLnTx/>
              <a:uFillTx/>
              <a:latin typeface="+mn-lt"/>
              <a:ea typeface="+mn-ea"/>
              <a:cs typeface="+mn-cs"/>
            </a:endParaRPr>
          </a:p>
          <a:p>
            <a:pPr marL="169863" marR="0" lvl="0" indent="-169863"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endParaRPr kumimoji="0" lang="en-US" sz="2200" b="1" i="0" u="none" strike="noStrike" kern="0" cap="none" spc="0" normalizeH="0" baseline="0" noProof="0" dirty="0" smtClean="0">
              <a:ln>
                <a:noFill/>
              </a:ln>
              <a:solidFill>
                <a:schemeClr val="tx1"/>
              </a:solidFill>
              <a:effectLst/>
              <a:uLnTx/>
              <a:uFillTx/>
              <a:latin typeface="+mn-lt"/>
              <a:ea typeface="+mn-ea"/>
              <a:cs typeface="+mn-cs"/>
            </a:endParaRPr>
          </a:p>
          <a:p>
            <a:pPr marL="169863" marR="0" lvl="0" indent="-169863"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endParaRPr kumimoji="0" lang="en-US" sz="2200" b="1" i="0" u="none" strike="noStrike" kern="0" cap="none" spc="0" normalizeH="0" baseline="0" noProof="0" dirty="0" smtClean="0">
              <a:ln>
                <a:noFill/>
              </a:ln>
              <a:solidFill>
                <a:schemeClr val="tx1"/>
              </a:solidFill>
              <a:effectLst/>
              <a:uLnTx/>
              <a:uFillTx/>
              <a:latin typeface="+mn-lt"/>
              <a:ea typeface="+mn-ea"/>
              <a:cs typeface="+mn-cs"/>
            </a:endParaRPr>
          </a:p>
          <a:p>
            <a:pPr marL="169863" marR="0" lvl="0" indent="-169863"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r>
              <a:rPr kumimoji="0" lang="en-US" sz="2200" b="1" i="0" u="none" strike="noStrike" kern="0" cap="none" spc="0" normalizeH="0" baseline="0" noProof="0" dirty="0" smtClean="0">
                <a:ln>
                  <a:noFill/>
                </a:ln>
                <a:solidFill>
                  <a:schemeClr val="tx1"/>
                </a:solidFill>
                <a:effectLst/>
                <a:uLnTx/>
                <a:uFillTx/>
                <a:latin typeface="+mn-lt"/>
                <a:ea typeface="+mn-ea"/>
                <a:cs typeface="+mn-cs"/>
              </a:rPr>
              <a:t>Thermal cycling imposed on the divertors will be of two  types:</a:t>
            </a:r>
          </a:p>
          <a:p>
            <a:pPr marL="376238" marR="0" lvl="1" indent="-204788"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High frequency (~3Hz) </a:t>
            </a:r>
          </a:p>
          <a:p>
            <a:pPr marL="627063" marR="0" lvl="2" indent="-185738" algn="l" defTabSz="820738" rtl="0" eaLnBrk="0" fontAlgn="base" latinLnBrk="0" hangingPunct="0">
              <a:lnSpc>
                <a:spcPct val="90000"/>
              </a:lnSpc>
              <a:spcBef>
                <a:spcPct val="30000"/>
              </a:spcBef>
              <a:spcAft>
                <a:spcPct val="0"/>
              </a:spcAft>
              <a:buClr>
                <a:schemeClr val="tx2"/>
              </a:buClr>
              <a:buSzTx/>
              <a:buFont typeface="Arial" charset="0"/>
              <a:buChar char="–"/>
              <a:tabLst/>
              <a:defRPr/>
            </a:pPr>
            <a:r>
              <a:rPr kumimoji="0" lang="en-US" sz="1800" b="0" i="0" u="none" strike="noStrike" kern="0" cap="none" spc="0" normalizeH="0" baseline="0" noProof="0" dirty="0" smtClean="0">
                <a:ln>
                  <a:noFill/>
                </a:ln>
                <a:solidFill>
                  <a:schemeClr val="tx1"/>
                </a:solidFill>
                <a:effectLst/>
                <a:uLnTx/>
                <a:uFillTx/>
                <a:latin typeface="+mn-lt"/>
              </a:rPr>
              <a:t>Arising from ELMS</a:t>
            </a:r>
          </a:p>
          <a:p>
            <a:pPr marL="627063" marR="0" lvl="2" indent="-185738" algn="l" defTabSz="820738" rtl="0" eaLnBrk="0" fontAlgn="base" latinLnBrk="0" hangingPunct="0">
              <a:lnSpc>
                <a:spcPct val="90000"/>
              </a:lnSpc>
              <a:spcBef>
                <a:spcPct val="30000"/>
              </a:spcBef>
              <a:spcAft>
                <a:spcPct val="0"/>
              </a:spcAft>
              <a:buClr>
                <a:schemeClr val="tx2"/>
              </a:buClr>
              <a:buSzTx/>
              <a:buFont typeface="Arial" charset="0"/>
              <a:buChar char="–"/>
              <a:tabLst/>
              <a:defRPr/>
            </a:pPr>
            <a:r>
              <a:rPr kumimoji="0" lang="en-US" sz="1800" b="0" i="0" u="none" strike="noStrike" kern="0" cap="none" spc="0" normalizeH="0" baseline="0" noProof="0" dirty="0" smtClean="0">
                <a:ln>
                  <a:noFill/>
                </a:ln>
                <a:solidFill>
                  <a:schemeClr val="tx1"/>
                </a:solidFill>
                <a:effectLst/>
                <a:uLnTx/>
                <a:uFillTx/>
                <a:latin typeface="+mn-lt"/>
              </a:rPr>
              <a:t>The resultant delta T is not defined. </a:t>
            </a:r>
          </a:p>
          <a:p>
            <a:pPr marL="376238" marR="0" lvl="1" indent="-204788" algn="l" defTabSz="820738" rtl="0" eaLnBrk="0" fontAlgn="base" latinLnBrk="0" hangingPunct="0">
              <a:lnSpc>
                <a:spcPct val="90000"/>
              </a:lnSpc>
              <a:spcBef>
                <a:spcPct val="3000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Low frequency (10 -100 cycles total over lifetime) </a:t>
            </a:r>
          </a:p>
          <a:p>
            <a:pPr marL="627063" marR="0" lvl="2" indent="-185738" algn="l" defTabSz="820738" rtl="0" eaLnBrk="0" fontAlgn="base" latinLnBrk="0" hangingPunct="0">
              <a:lnSpc>
                <a:spcPct val="90000"/>
              </a:lnSpc>
              <a:spcBef>
                <a:spcPct val="30000"/>
              </a:spcBef>
              <a:spcAft>
                <a:spcPct val="0"/>
              </a:spcAft>
              <a:buClr>
                <a:schemeClr val="tx2"/>
              </a:buClr>
              <a:buSzTx/>
              <a:buFont typeface="Arial" charset="0"/>
              <a:buChar char="–"/>
              <a:tabLst/>
              <a:defRPr/>
            </a:pPr>
            <a:r>
              <a:rPr kumimoji="0" lang="en-US" sz="1800" b="0" i="0" u="none" strike="noStrike" kern="0" cap="none" spc="0" normalizeH="0" baseline="0" noProof="0" dirty="0" smtClean="0">
                <a:ln>
                  <a:noFill/>
                </a:ln>
                <a:solidFill>
                  <a:schemeClr val="tx1"/>
                </a:solidFill>
                <a:effectLst/>
                <a:uLnTx/>
                <a:uFillTx/>
                <a:latin typeface="+mn-lt"/>
              </a:rPr>
              <a:t>Arising from warm shutdowns and subsequent reheating</a:t>
            </a:r>
          </a:p>
          <a:p>
            <a:pPr marL="627063" marR="0" lvl="2" indent="-185738" algn="l" defTabSz="820738" rtl="0" eaLnBrk="0" fontAlgn="base" latinLnBrk="0" hangingPunct="0">
              <a:lnSpc>
                <a:spcPct val="90000"/>
              </a:lnSpc>
              <a:spcBef>
                <a:spcPct val="30000"/>
              </a:spcBef>
              <a:spcAft>
                <a:spcPct val="0"/>
              </a:spcAft>
              <a:buClr>
                <a:schemeClr val="tx2"/>
              </a:buClr>
              <a:buSzTx/>
              <a:buFont typeface="Arial" charset="0"/>
              <a:buChar char="–"/>
              <a:tabLst/>
              <a:defRPr/>
            </a:pPr>
            <a:r>
              <a:rPr kumimoji="0" lang="en-US" sz="1800" b="0" i="0" u="none" strike="noStrike" kern="0" cap="none" spc="0" normalizeH="0" baseline="0" noProof="0" dirty="0" smtClean="0">
                <a:ln>
                  <a:noFill/>
                </a:ln>
                <a:solidFill>
                  <a:schemeClr val="tx1"/>
                </a:solidFill>
                <a:effectLst/>
                <a:uLnTx/>
                <a:uFillTx/>
                <a:latin typeface="+mn-lt"/>
              </a:rPr>
              <a:t>The minimum W temperature will be controlled by external heating </a:t>
            </a:r>
          </a:p>
          <a:p>
            <a:pPr marL="627063" marR="0" lvl="2" indent="-185738" algn="l" defTabSz="820738" rtl="0" eaLnBrk="0" fontAlgn="base" latinLnBrk="0" hangingPunct="0">
              <a:lnSpc>
                <a:spcPct val="90000"/>
              </a:lnSpc>
              <a:spcBef>
                <a:spcPct val="30000"/>
              </a:spcBef>
              <a:spcAft>
                <a:spcPct val="0"/>
              </a:spcAft>
              <a:buClr>
                <a:schemeClr val="tx2"/>
              </a:buClr>
              <a:buSzTx/>
              <a:buFont typeface="Arial" charset="0"/>
              <a:buChar char="–"/>
              <a:tabLst/>
              <a:defRPr/>
            </a:pPr>
            <a:r>
              <a:rPr kumimoji="0" lang="en-US" sz="1800" b="0" i="0" u="none" strike="noStrike" kern="0" cap="none" spc="0" normalizeH="0" baseline="0" noProof="0" dirty="0" smtClean="0">
                <a:ln>
                  <a:noFill/>
                </a:ln>
                <a:solidFill>
                  <a:schemeClr val="tx1"/>
                </a:solidFill>
                <a:effectLst/>
                <a:uLnTx/>
                <a:uFillTx/>
                <a:latin typeface="+mn-lt"/>
              </a:rPr>
              <a:t>Minimum temperature will be maintained above the DBTT</a:t>
            </a:r>
          </a:p>
        </p:txBody>
      </p:sp>
      <p:pic>
        <p:nvPicPr>
          <p:cNvPr id="26" name="Picture 2"/>
          <p:cNvPicPr>
            <a:picLocks noChangeAspect="1" noChangeArrowheads="1"/>
          </p:cNvPicPr>
          <p:nvPr/>
        </p:nvPicPr>
        <p:blipFill>
          <a:blip r:embed="rId3" cstate="print"/>
          <a:srcRect/>
          <a:stretch>
            <a:fillRect/>
          </a:stretch>
        </p:blipFill>
        <p:spPr bwMode="auto">
          <a:xfrm>
            <a:off x="232574" y="1926955"/>
            <a:ext cx="4206243" cy="1227728"/>
          </a:xfrm>
          <a:prstGeom prst="rect">
            <a:avLst/>
          </a:prstGeom>
          <a:noFill/>
          <a:ln w="9525">
            <a:noFill/>
            <a:miter lim="800000"/>
            <a:headEnd/>
            <a:tailEnd/>
          </a:ln>
        </p:spPr>
      </p:pic>
      <p:pic>
        <p:nvPicPr>
          <p:cNvPr id="27" name="Picture 3"/>
          <p:cNvPicPr>
            <a:picLocks noChangeAspect="1" noChangeArrowheads="1"/>
          </p:cNvPicPr>
          <p:nvPr/>
        </p:nvPicPr>
        <p:blipFill>
          <a:blip r:embed="rId4" cstate="print"/>
          <a:srcRect/>
          <a:stretch>
            <a:fillRect/>
          </a:stretch>
        </p:blipFill>
        <p:spPr bwMode="auto">
          <a:xfrm>
            <a:off x="284306" y="3886195"/>
            <a:ext cx="4071371" cy="2325475"/>
          </a:xfrm>
          <a:prstGeom prst="rect">
            <a:avLst/>
          </a:prstGeom>
          <a:noFill/>
          <a:ln w="9525">
            <a:noFill/>
            <a:miter lim="800000"/>
            <a:headEnd/>
            <a:tailEnd/>
          </a:ln>
        </p:spPr>
      </p:pic>
      <p:sp>
        <p:nvSpPr>
          <p:cNvPr id="28" name="Rectangle 27"/>
          <p:cNvSpPr/>
          <p:nvPr/>
        </p:nvSpPr>
        <p:spPr>
          <a:xfrm>
            <a:off x="414670" y="6211670"/>
            <a:ext cx="3785190" cy="276999"/>
          </a:xfrm>
          <a:prstGeom prst="rect">
            <a:avLst/>
          </a:prstGeom>
        </p:spPr>
        <p:txBody>
          <a:bodyPr wrap="square">
            <a:spAutoFit/>
          </a:bodyPr>
          <a:lstStyle/>
          <a:p>
            <a:pPr algn="ctr"/>
            <a:r>
              <a:rPr lang="en-US" sz="1200" b="1" dirty="0" smtClean="0">
                <a:hlinkClick r:id="rId5"/>
              </a:rPr>
              <a:t>http://dx.doi.org/10.1016/j.fusengdes.2010.08.015</a:t>
            </a:r>
            <a:endParaRPr lang="en-US" sz="1200" b="1" dirty="0"/>
          </a:p>
        </p:txBody>
      </p:sp>
      <p:pic>
        <p:nvPicPr>
          <p:cNvPr id="29" name="Picture 2"/>
          <p:cNvPicPr>
            <a:picLocks noChangeAspect="1" noChangeArrowheads="1"/>
          </p:cNvPicPr>
          <p:nvPr/>
        </p:nvPicPr>
        <p:blipFill>
          <a:blip r:embed="rId6" cstate="print"/>
          <a:srcRect/>
          <a:stretch>
            <a:fillRect/>
          </a:stretch>
        </p:blipFill>
        <p:spPr bwMode="auto">
          <a:xfrm>
            <a:off x="4924542" y="2209263"/>
            <a:ext cx="3949004" cy="169339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06" y="232002"/>
            <a:ext cx="8301037" cy="443198"/>
          </a:xfrm>
        </p:spPr>
        <p:txBody>
          <a:bodyPr/>
          <a:lstStyle/>
          <a:p>
            <a:r>
              <a:rPr lang="en-US" dirty="0" smtClean="0"/>
              <a:t>Plate Divertor Concept</a:t>
            </a:r>
            <a:endParaRPr lang="en-US"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8</a:t>
            </a:fld>
            <a:endParaRPr lang="en-US" dirty="0"/>
          </a:p>
        </p:txBody>
      </p:sp>
      <p:sp>
        <p:nvSpPr>
          <p:cNvPr id="5" name="Content Placeholder 7"/>
          <p:cNvSpPr>
            <a:spLocks noGrp="1"/>
          </p:cNvSpPr>
          <p:nvPr>
            <p:ph idx="1"/>
          </p:nvPr>
        </p:nvSpPr>
        <p:spPr>
          <a:xfrm>
            <a:off x="95699" y="1302496"/>
            <a:ext cx="4242387" cy="5172740"/>
          </a:xfrm>
        </p:spPr>
        <p:txBody>
          <a:bodyPr>
            <a:normAutofit fontScale="70000" lnSpcReduction="20000"/>
          </a:bodyPr>
          <a:lstStyle/>
          <a:p>
            <a:r>
              <a:rPr lang="en-US" dirty="0" smtClean="0"/>
              <a:t>Baseline Materials</a:t>
            </a:r>
          </a:p>
          <a:p>
            <a:pPr lvl="1"/>
            <a:r>
              <a:rPr lang="en-US" dirty="0" smtClean="0"/>
              <a:t>Divertor assembly brazed with TBD alloy(s)</a:t>
            </a:r>
          </a:p>
          <a:p>
            <a:pPr lvl="2"/>
            <a:r>
              <a:rPr lang="en-US" dirty="0" smtClean="0"/>
              <a:t>CP-W plasma-facing armor</a:t>
            </a:r>
          </a:p>
          <a:p>
            <a:pPr lvl="2"/>
            <a:r>
              <a:rPr lang="en-US" dirty="0" smtClean="0"/>
              <a:t>TBD W alloy for other linear divertor core details</a:t>
            </a:r>
          </a:p>
          <a:p>
            <a:pPr lvl="2"/>
            <a:r>
              <a:rPr lang="en-US" dirty="0" smtClean="0"/>
              <a:t>TBD ODS steel alloy manifolds (flow separators)</a:t>
            </a:r>
          </a:p>
          <a:p>
            <a:pPr lvl="1"/>
            <a:r>
              <a:rPr lang="en-US" dirty="0" smtClean="0"/>
              <a:t>Transition section between core/header</a:t>
            </a:r>
          </a:p>
          <a:p>
            <a:pPr lvl="2"/>
            <a:r>
              <a:rPr lang="en-US" dirty="0" smtClean="0"/>
              <a:t>Ta-2.5W tantalum alloy</a:t>
            </a:r>
          </a:p>
          <a:p>
            <a:pPr lvl="1"/>
            <a:r>
              <a:rPr lang="en-US" dirty="0" smtClean="0"/>
              <a:t>Header</a:t>
            </a:r>
          </a:p>
          <a:p>
            <a:pPr lvl="2"/>
            <a:r>
              <a:rPr lang="en-US" dirty="0" smtClean="0"/>
              <a:t>Machined from TBD steel alloy </a:t>
            </a:r>
          </a:p>
          <a:p>
            <a:pPr lvl="2"/>
            <a:r>
              <a:rPr lang="en-US" dirty="0" smtClean="0"/>
              <a:t>Joined to He inlet/outlet ducts by TBD braze alloy(s) or welding</a:t>
            </a:r>
          </a:p>
          <a:p>
            <a:r>
              <a:rPr lang="en-US" dirty="0" smtClean="0"/>
              <a:t>A Proposed Fabrication Sequence</a:t>
            </a:r>
          </a:p>
          <a:p>
            <a:pPr lvl="1"/>
            <a:r>
              <a:rPr lang="en-US" dirty="0" smtClean="0"/>
              <a:t>Machine 2 cm by 5 cm channels by EDM or ECM into a solid W plate. </a:t>
            </a:r>
          </a:p>
          <a:p>
            <a:pPr lvl="1"/>
            <a:r>
              <a:rPr lang="en-US" dirty="0" smtClean="0"/>
              <a:t>Braze front plate, back plate and side-walls (each &lt; 10mm) together with a high temperature braze alloy</a:t>
            </a:r>
          </a:p>
          <a:p>
            <a:pPr lvl="1"/>
            <a:r>
              <a:rPr lang="en-US" dirty="0" smtClean="0"/>
              <a:t>Fabricate a W-ODS transition joint as follows:</a:t>
            </a:r>
          </a:p>
          <a:p>
            <a:pPr lvl="2"/>
            <a:r>
              <a:rPr lang="en-US" dirty="0" smtClean="0"/>
              <a:t>explosion weld thin ODS ring to thin Ta ring,</a:t>
            </a:r>
          </a:p>
          <a:p>
            <a:pPr lvl="2"/>
            <a:r>
              <a:rPr lang="en-US" dirty="0" smtClean="0"/>
              <a:t>seal weld thin ODS ring to ODS manifold,</a:t>
            </a:r>
          </a:p>
          <a:p>
            <a:pPr lvl="2"/>
            <a:r>
              <a:rPr lang="en-US" dirty="0" smtClean="0"/>
              <a:t>diffusion weld thin ODS ring to the ODS manifold,</a:t>
            </a:r>
          </a:p>
          <a:p>
            <a:pPr lvl="2"/>
            <a:r>
              <a:rPr lang="en-US" dirty="0" smtClean="0"/>
              <a:t>braze thick Ta ring to the W-alloy plate,</a:t>
            </a:r>
          </a:p>
          <a:p>
            <a:pPr lvl="2"/>
            <a:r>
              <a:rPr lang="en-US" dirty="0" smtClean="0"/>
              <a:t>TIG or laser weld thin Ta ring to larger Ta part</a:t>
            </a:r>
            <a:endParaRPr lang="en-US" dirty="0"/>
          </a:p>
        </p:txBody>
      </p:sp>
      <p:sp>
        <p:nvSpPr>
          <p:cNvPr id="6" name="Slide Number Placeholder 4"/>
          <p:cNvSpPr txBox="1">
            <a:spLocks/>
          </p:cNvSpPr>
          <p:nvPr/>
        </p:nvSpPr>
        <p:spPr bwMode="auto">
          <a:xfrm>
            <a:off x="8943945" y="6681887"/>
            <a:ext cx="200055" cy="153888"/>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FEBE3D-5775-4149-A735-05805D48DF5B}" type="slidenum">
              <a:rPr kumimoji="0" lang="en-US" sz="6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600" b="0" i="0" u="none" strike="noStrike" kern="1200" cap="none" spc="0" normalizeH="0" baseline="0" noProof="0" dirty="0">
              <a:ln>
                <a:noFill/>
              </a:ln>
              <a:solidFill>
                <a:schemeClr val="tx1"/>
              </a:solidFill>
              <a:effectLst/>
              <a:uLnTx/>
              <a:uFillTx/>
              <a:latin typeface="Arial" charset="0"/>
              <a:ea typeface="+mn-ea"/>
              <a:cs typeface="+mn-cs"/>
            </a:endParaRPr>
          </a:p>
        </p:txBody>
      </p:sp>
      <p:grpSp>
        <p:nvGrpSpPr>
          <p:cNvPr id="7" name="Group 6"/>
          <p:cNvGrpSpPr/>
          <p:nvPr/>
        </p:nvGrpSpPr>
        <p:grpSpPr>
          <a:xfrm>
            <a:off x="4276417" y="1325903"/>
            <a:ext cx="4777932" cy="5087000"/>
            <a:chOff x="4297683" y="1325903"/>
            <a:chExt cx="4777932" cy="5087000"/>
          </a:xfrm>
        </p:grpSpPr>
        <p:pic>
          <p:nvPicPr>
            <p:cNvPr id="8" name="Picture 2"/>
            <p:cNvPicPr>
              <a:picLocks noChangeAspect="1" noChangeArrowheads="1"/>
            </p:cNvPicPr>
            <p:nvPr/>
          </p:nvPicPr>
          <p:blipFill>
            <a:blip r:embed="rId3" cstate="print"/>
            <a:srcRect/>
            <a:stretch>
              <a:fillRect/>
            </a:stretch>
          </p:blipFill>
          <p:spPr bwMode="auto">
            <a:xfrm>
              <a:off x="4297683" y="1325903"/>
              <a:ext cx="4777932" cy="5087000"/>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5029195" y="3703317"/>
              <a:ext cx="2743170" cy="1097895"/>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180748"/>
            <a:ext cx="8523989" cy="473186"/>
          </a:xfrm>
        </p:spPr>
        <p:txBody>
          <a:bodyPr/>
          <a:lstStyle/>
          <a:p>
            <a:r>
              <a:rPr lang="en-US" sz="2800" dirty="0" smtClean="0"/>
              <a:t>Design Concept Review – Geometry and Materials</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EOT_RT_Template.ppt | </a:t>
            </a:r>
            <a:fld id="{9FFA5BA4-9ED9-4B93-8435-205293739781}" type="slidenum">
              <a:rPr lang="en-US" smtClean="0"/>
              <a:pPr>
                <a:defRPr/>
              </a:pPr>
              <a:t>9</a:t>
            </a:fld>
            <a:endParaRPr lang="en-US" dirty="0"/>
          </a:p>
        </p:txBody>
      </p:sp>
      <p:sp>
        <p:nvSpPr>
          <p:cNvPr id="6" name="Content Placeholder 2"/>
          <p:cNvSpPr>
            <a:spLocks noGrp="1"/>
          </p:cNvSpPr>
          <p:nvPr>
            <p:ph idx="1"/>
          </p:nvPr>
        </p:nvSpPr>
        <p:spPr>
          <a:xfrm>
            <a:off x="244560" y="1238697"/>
            <a:ext cx="8825017" cy="5477331"/>
          </a:xfrm>
        </p:spPr>
        <p:txBody>
          <a:bodyPr>
            <a:normAutofit fontScale="85000" lnSpcReduction="10000"/>
          </a:bodyPr>
          <a:lstStyle/>
          <a:p>
            <a:r>
              <a:rPr lang="en-US" sz="2100" dirty="0" smtClean="0"/>
              <a:t>Geometry</a:t>
            </a:r>
          </a:p>
          <a:p>
            <a:pPr lvl="1"/>
            <a:r>
              <a:rPr lang="en-US" sz="1900" dirty="0" smtClean="0"/>
              <a:t>“Flat  plate” divertor is actually curved (R </a:t>
            </a:r>
            <a:r>
              <a:rPr lang="en-US" sz="1900" dirty="0" smtClean="0">
                <a:sym typeface="Symbol"/>
              </a:rPr>
              <a:t> 50-100 cm)</a:t>
            </a:r>
            <a:endParaRPr lang="en-US" sz="1900" dirty="0" smtClean="0"/>
          </a:p>
          <a:p>
            <a:pPr lvl="1"/>
            <a:r>
              <a:rPr lang="en-US" sz="1900" dirty="0" smtClean="0"/>
              <a:t>Curvature of brazed divertor core introduces many unaddressed challenges</a:t>
            </a:r>
          </a:p>
          <a:p>
            <a:pPr lvl="2"/>
            <a:r>
              <a:rPr lang="en-US" dirty="0" smtClean="0"/>
              <a:t>Optimum braze joint thickness is ~0.02-0.03 mm.</a:t>
            </a:r>
          </a:p>
          <a:p>
            <a:pPr lvl="2"/>
            <a:r>
              <a:rPr lang="en-US" dirty="0" smtClean="0"/>
              <a:t>Producibility &amp; reliability decrease with increased braze joint thickness.</a:t>
            </a:r>
          </a:p>
          <a:p>
            <a:pPr lvl="2"/>
            <a:r>
              <a:rPr lang="en-US" dirty="0" smtClean="0"/>
              <a:t>Proper fit-up of curved mating detail parts demands rigorous fabrication controls.</a:t>
            </a:r>
          </a:p>
          <a:p>
            <a:pPr lvl="2"/>
            <a:r>
              <a:rPr lang="en-US" dirty="0" smtClean="0"/>
              <a:t>ODS steel manifolds must be inserted into curved core flow channels so as to create small precise flow passages.</a:t>
            </a:r>
          </a:p>
          <a:p>
            <a:r>
              <a:rPr lang="en-US" sz="2100" dirty="0" smtClean="0"/>
              <a:t>W-Based Plasma Facing Materials</a:t>
            </a:r>
          </a:p>
          <a:p>
            <a:pPr lvl="1"/>
            <a:r>
              <a:rPr lang="en-US" sz="1900" dirty="0" smtClean="0"/>
              <a:t>Tungsten alloys are attractive candidates for fusion divertor applications because of their </a:t>
            </a:r>
          </a:p>
          <a:p>
            <a:pPr lvl="2"/>
            <a:r>
              <a:rPr lang="en-US" dirty="0" smtClean="0"/>
              <a:t>very high melting point</a:t>
            </a:r>
          </a:p>
          <a:p>
            <a:pPr lvl="2"/>
            <a:r>
              <a:rPr lang="en-US" dirty="0" smtClean="0"/>
              <a:t>good thermal conductivity</a:t>
            </a:r>
          </a:p>
          <a:p>
            <a:pPr lvl="2"/>
            <a:r>
              <a:rPr lang="en-US" dirty="0" smtClean="0"/>
              <a:t>low sputtering yield</a:t>
            </a:r>
          </a:p>
          <a:p>
            <a:pPr lvl="2"/>
            <a:r>
              <a:rPr lang="en-US" dirty="0" smtClean="0"/>
              <a:t>low activation characteristics</a:t>
            </a:r>
          </a:p>
          <a:p>
            <a:pPr lvl="2"/>
            <a:r>
              <a:rPr lang="en-US" dirty="0" smtClean="0"/>
              <a:t>good thermal creep strength</a:t>
            </a:r>
          </a:p>
          <a:p>
            <a:pPr lvl="1"/>
            <a:r>
              <a:rPr lang="en-US" sz="1900" dirty="0" smtClean="0"/>
              <a:t>These desirable properties are offset by poor ductility and fracture toughness below ~0.3T</a:t>
            </a:r>
            <a:r>
              <a:rPr lang="en-US" sz="1900" baseline="-25000" dirty="0" smtClean="0"/>
              <a:t>M</a:t>
            </a:r>
          </a:p>
          <a:p>
            <a:pPr lvl="1"/>
            <a:r>
              <a:rPr lang="en-US" sz="1900" dirty="0" smtClean="0"/>
              <a:t>Even at temperatures above the ductile-to-brittle transition temperature (DBTT), the fracture toughness of relatively pure W is low. This makes it difficult to fabricate W alloys into useful product forms at ambient temperatures</a:t>
            </a:r>
          </a:p>
          <a:p>
            <a:pPr lvl="1"/>
            <a:r>
              <a:rPr lang="en-US" sz="1900" dirty="0" smtClean="0"/>
              <a:t>Its recrystallization temperature and DBTT bound the range of useful operation temperature. </a:t>
            </a:r>
          </a:p>
        </p:txBody>
      </p:sp>
    </p:spTree>
  </p:cSld>
  <p:clrMapOvr>
    <a:masterClrMapping/>
  </p:clrMapOvr>
</p:sld>
</file>

<file path=ppt/theme/theme1.xml><?xml version="1.0" encoding="utf-8"?>
<a:theme xmlns:a="http://schemas.openxmlformats.org/drawingml/2006/main" name="BRT_NST_Template">
  <a:themeElements>
    <a:clrScheme name="GradientBar_IdentityBar_QUESTIONS 2">
      <a:dk1>
        <a:srgbClr val="000000"/>
      </a:dk1>
      <a:lt1>
        <a:srgbClr val="FFFFFF"/>
      </a:lt1>
      <a:dk2>
        <a:srgbClr val="0039A6"/>
      </a:dk2>
      <a:lt2>
        <a:srgbClr val="A5ACB0"/>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fontScheme name="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adientBar_IdentityBar_QUESTIONS 1">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adientBar_IdentityBar_QUESTIONS 2">
        <a:dk1>
          <a:srgbClr val="000000"/>
        </a:dk1>
        <a:lt1>
          <a:srgbClr val="FFFFFF"/>
        </a:lt1>
        <a:dk2>
          <a:srgbClr val="0039A6"/>
        </a:dk2>
        <a:lt2>
          <a:srgbClr val="A5ACB0"/>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clrMap bg1="lt1" tx1="dk1" bg2="lt2" tx2="dk2" accent1="accent1" accent2="accent2" accent3="accent3" accent4="accent4" accent5="accent5" accent6="accent6" hlink="hlink" folHlink="folHlink"/>
    </a:extraClrScheme>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docProps/app.xml><?xml version="1.0" encoding="utf-8"?>
<Properties xmlns="http://schemas.openxmlformats.org/officeDocument/2006/extended-properties" xmlns:vt="http://schemas.openxmlformats.org/officeDocument/2006/docPropsVTypes">
  <Template>BRT_NST_Template</Template>
  <TotalTime>3728</TotalTime>
  <Words>6847</Words>
  <Application>Microsoft Office PowerPoint</Application>
  <PresentationFormat>On-screen Show (4:3)</PresentationFormat>
  <Paragraphs>574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BRT_NST_Template</vt:lpstr>
      <vt:lpstr>Nuclear Fusion Power Plant Reliability Processes and Application to ARIES ACT He-cooled W-alloy Divertor Concept – Pt 2 </vt:lpstr>
      <vt:lpstr>Divertor Reliability – M &amp; P View</vt:lpstr>
      <vt:lpstr>Divertor Review Outline</vt:lpstr>
      <vt:lpstr>ARIES-ACT 1 Power Plant Overview</vt:lpstr>
      <vt:lpstr>Material Environmental Durability Challenges</vt:lpstr>
      <vt:lpstr>ARIES-ACT1 He-Cooled W-Based Divertors</vt:lpstr>
      <vt:lpstr>Configurations and Typical Requirements</vt:lpstr>
      <vt:lpstr>Plate Divertor Concept</vt:lpstr>
      <vt:lpstr>Design Concept Review – Geometry and Materials</vt:lpstr>
      <vt:lpstr>Design Concept Review – Materials I</vt:lpstr>
      <vt:lpstr>Design Concept Review – Materials II</vt:lpstr>
      <vt:lpstr>Design Concept Review – Fabrication/Processing I</vt:lpstr>
      <vt:lpstr>Design Concept Review – Fabrication/Processing II</vt:lpstr>
      <vt:lpstr>Design Concept Review – Fabrication/Processing III</vt:lpstr>
      <vt:lpstr>Suitable NDE Methods and Capabilities</vt:lpstr>
      <vt:lpstr>Considerations for the ARIES Divertor NDE</vt:lpstr>
      <vt:lpstr>Preliminary Requirements and Candidate NDE Methods</vt:lpstr>
      <vt:lpstr>Divertor Features Requiring NDE</vt:lpstr>
      <vt:lpstr>Braze Joint Ultrasonic Inspection</vt:lpstr>
      <vt:lpstr>Slot Tip Crack Inspection via Eddy Current Technique</vt:lpstr>
      <vt:lpstr>NDE Technique Development</vt:lpstr>
      <vt:lpstr>Advanced NDE Technologies: Automated Evaluation</vt:lpstr>
      <vt:lpstr>Advanced NDE Technologies: In Situ Evaluation</vt:lpstr>
      <vt:lpstr>Advanced NDE Technologies: Data Fusion</vt:lpstr>
      <vt:lpstr>General Recommendations – I</vt:lpstr>
      <vt:lpstr>General Recommendations – II</vt:lpstr>
      <vt:lpstr>General Recommendations – III</vt:lpstr>
      <vt:lpstr>General Recommendations – IV</vt:lpstr>
      <vt:lpstr>General Recommendations – V</vt:lpstr>
      <vt:lpstr>General Recommendations – VI</vt:lpstr>
      <vt:lpstr>Outline of Boeing Concept Proposal - I</vt:lpstr>
      <vt:lpstr>Outline of Boeing Concept Proposal - II</vt:lpstr>
      <vt:lpstr>Summary Conclusion</vt:lpstr>
      <vt:lpstr>Slide 34</vt:lpstr>
    </vt:vector>
  </TitlesOfParts>
  <Company>The Boeing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CookD</dc:creator>
  <cp:lastModifiedBy>M182654</cp:lastModifiedBy>
  <cp:revision>321</cp:revision>
  <dcterms:created xsi:type="dcterms:W3CDTF">2011-08-01T20:49:40Z</dcterms:created>
  <dcterms:modified xsi:type="dcterms:W3CDTF">2012-12-28T20:07:40Z</dcterms:modified>
</cp:coreProperties>
</file>