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1"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0" autoAdjust="0"/>
    <p:restoredTop sz="94660"/>
  </p:normalViewPr>
  <p:slideViewPr>
    <p:cSldViewPr>
      <p:cViewPr varScale="1">
        <p:scale>
          <a:sx n="112" d="100"/>
          <a:sy n="112" d="100"/>
        </p:scale>
        <p:origin x="-9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847A50-048E-4C36-A5D8-91CD75B32DC0}" type="datetimeFigureOut">
              <a:rPr lang="en-US" smtClean="0"/>
              <a:t>9/20/2012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423B6-A1FD-4EE8-9410-FA73002A88F2}" type="slidenum">
              <a:rPr lang="en-US" smtClean="0"/>
              <a:t>‹#›</a:t>
            </a:fld>
            <a:endParaRPr lang="en-US"/>
          </a:p>
        </p:txBody>
      </p:sp>
    </p:spTree>
    <p:extLst>
      <p:ext uri="{BB962C8B-B14F-4D97-AF65-F5344CB8AC3E}">
        <p14:creationId xmlns:p14="http://schemas.microsoft.com/office/powerpoint/2010/main" val="344630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47A50-048E-4C36-A5D8-91CD75B32DC0}" type="datetimeFigureOut">
              <a:rPr lang="en-US" smtClean="0"/>
              <a:t>9/20/2012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423B6-A1FD-4EE8-9410-FA73002A88F2}" type="slidenum">
              <a:rPr lang="en-US" smtClean="0"/>
              <a:t>‹#›</a:t>
            </a:fld>
            <a:endParaRPr lang="en-US"/>
          </a:p>
        </p:txBody>
      </p:sp>
    </p:spTree>
    <p:extLst>
      <p:ext uri="{BB962C8B-B14F-4D97-AF65-F5344CB8AC3E}">
        <p14:creationId xmlns:p14="http://schemas.microsoft.com/office/powerpoint/2010/main" val="38800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47A50-048E-4C36-A5D8-91CD75B32DC0}" type="datetimeFigureOut">
              <a:rPr lang="en-US" smtClean="0"/>
              <a:t>9/20/2012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423B6-A1FD-4EE8-9410-FA73002A88F2}" type="slidenum">
              <a:rPr lang="en-US" smtClean="0"/>
              <a:t>‹#›</a:t>
            </a:fld>
            <a:endParaRPr lang="en-US"/>
          </a:p>
        </p:txBody>
      </p:sp>
    </p:spTree>
    <p:extLst>
      <p:ext uri="{BB962C8B-B14F-4D97-AF65-F5344CB8AC3E}">
        <p14:creationId xmlns:p14="http://schemas.microsoft.com/office/powerpoint/2010/main" val="89063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47A50-048E-4C36-A5D8-91CD75B32DC0}" type="datetimeFigureOut">
              <a:rPr lang="en-US" smtClean="0"/>
              <a:t>9/20/2012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423B6-A1FD-4EE8-9410-FA73002A88F2}" type="slidenum">
              <a:rPr lang="en-US" smtClean="0"/>
              <a:t>‹#›</a:t>
            </a:fld>
            <a:endParaRPr lang="en-US"/>
          </a:p>
        </p:txBody>
      </p:sp>
    </p:spTree>
    <p:extLst>
      <p:ext uri="{BB962C8B-B14F-4D97-AF65-F5344CB8AC3E}">
        <p14:creationId xmlns:p14="http://schemas.microsoft.com/office/powerpoint/2010/main" val="107740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847A50-048E-4C36-A5D8-91CD75B32DC0}" type="datetimeFigureOut">
              <a:rPr lang="en-US" smtClean="0"/>
              <a:t>9/20/2012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423B6-A1FD-4EE8-9410-FA73002A88F2}" type="slidenum">
              <a:rPr lang="en-US" smtClean="0"/>
              <a:t>‹#›</a:t>
            </a:fld>
            <a:endParaRPr lang="en-US"/>
          </a:p>
        </p:txBody>
      </p:sp>
    </p:spTree>
    <p:extLst>
      <p:ext uri="{BB962C8B-B14F-4D97-AF65-F5344CB8AC3E}">
        <p14:creationId xmlns:p14="http://schemas.microsoft.com/office/powerpoint/2010/main" val="149056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847A50-048E-4C36-A5D8-91CD75B32DC0}" type="datetimeFigureOut">
              <a:rPr lang="en-US" smtClean="0"/>
              <a:t>9/20/2012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423B6-A1FD-4EE8-9410-FA73002A88F2}" type="slidenum">
              <a:rPr lang="en-US" smtClean="0"/>
              <a:t>‹#›</a:t>
            </a:fld>
            <a:endParaRPr lang="en-US"/>
          </a:p>
        </p:txBody>
      </p:sp>
    </p:spTree>
    <p:extLst>
      <p:ext uri="{BB962C8B-B14F-4D97-AF65-F5344CB8AC3E}">
        <p14:creationId xmlns:p14="http://schemas.microsoft.com/office/powerpoint/2010/main" val="109604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847A50-048E-4C36-A5D8-91CD75B32DC0}" type="datetimeFigureOut">
              <a:rPr lang="en-US" smtClean="0"/>
              <a:t>9/20/2012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423B6-A1FD-4EE8-9410-FA73002A88F2}" type="slidenum">
              <a:rPr lang="en-US" smtClean="0"/>
              <a:t>‹#›</a:t>
            </a:fld>
            <a:endParaRPr lang="en-US"/>
          </a:p>
        </p:txBody>
      </p:sp>
    </p:spTree>
    <p:extLst>
      <p:ext uri="{BB962C8B-B14F-4D97-AF65-F5344CB8AC3E}">
        <p14:creationId xmlns:p14="http://schemas.microsoft.com/office/powerpoint/2010/main" val="145139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847A50-048E-4C36-A5D8-91CD75B32DC0}" type="datetimeFigureOut">
              <a:rPr lang="en-US" smtClean="0"/>
              <a:t>9/20/2012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423B6-A1FD-4EE8-9410-FA73002A88F2}" type="slidenum">
              <a:rPr lang="en-US" smtClean="0"/>
              <a:t>‹#›</a:t>
            </a:fld>
            <a:endParaRPr lang="en-US"/>
          </a:p>
        </p:txBody>
      </p:sp>
    </p:spTree>
    <p:extLst>
      <p:ext uri="{BB962C8B-B14F-4D97-AF65-F5344CB8AC3E}">
        <p14:creationId xmlns:p14="http://schemas.microsoft.com/office/powerpoint/2010/main" val="290092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47A50-048E-4C36-A5D8-91CD75B32DC0}" type="datetimeFigureOut">
              <a:rPr lang="en-US" smtClean="0"/>
              <a:t>9/20/2012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423B6-A1FD-4EE8-9410-FA73002A88F2}" type="slidenum">
              <a:rPr lang="en-US" smtClean="0"/>
              <a:t>‹#›</a:t>
            </a:fld>
            <a:endParaRPr lang="en-US"/>
          </a:p>
        </p:txBody>
      </p:sp>
    </p:spTree>
    <p:extLst>
      <p:ext uri="{BB962C8B-B14F-4D97-AF65-F5344CB8AC3E}">
        <p14:creationId xmlns:p14="http://schemas.microsoft.com/office/powerpoint/2010/main" val="345836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47A50-048E-4C36-A5D8-91CD75B32DC0}" type="datetimeFigureOut">
              <a:rPr lang="en-US" smtClean="0"/>
              <a:t>9/20/2012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423B6-A1FD-4EE8-9410-FA73002A88F2}" type="slidenum">
              <a:rPr lang="en-US" smtClean="0"/>
              <a:t>‹#›</a:t>
            </a:fld>
            <a:endParaRPr lang="en-US"/>
          </a:p>
        </p:txBody>
      </p:sp>
    </p:spTree>
    <p:extLst>
      <p:ext uri="{BB962C8B-B14F-4D97-AF65-F5344CB8AC3E}">
        <p14:creationId xmlns:p14="http://schemas.microsoft.com/office/powerpoint/2010/main" val="290522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47A50-048E-4C36-A5D8-91CD75B32DC0}" type="datetimeFigureOut">
              <a:rPr lang="en-US" smtClean="0"/>
              <a:t>9/20/2012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423B6-A1FD-4EE8-9410-FA73002A88F2}" type="slidenum">
              <a:rPr lang="en-US" smtClean="0"/>
              <a:t>‹#›</a:t>
            </a:fld>
            <a:endParaRPr lang="en-US"/>
          </a:p>
        </p:txBody>
      </p:sp>
    </p:spTree>
    <p:extLst>
      <p:ext uri="{BB962C8B-B14F-4D97-AF65-F5344CB8AC3E}">
        <p14:creationId xmlns:p14="http://schemas.microsoft.com/office/powerpoint/2010/main" val="85989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47A50-048E-4C36-A5D8-91CD75B32DC0}" type="datetimeFigureOut">
              <a:rPr lang="en-US" smtClean="0"/>
              <a:t>9/20/2012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423B6-A1FD-4EE8-9410-FA73002A88F2}" type="slidenum">
              <a:rPr lang="en-US" smtClean="0"/>
              <a:t>‹#›</a:t>
            </a:fld>
            <a:endParaRPr lang="en-US"/>
          </a:p>
        </p:txBody>
      </p:sp>
    </p:spTree>
    <p:extLst>
      <p:ext uri="{BB962C8B-B14F-4D97-AF65-F5344CB8AC3E}">
        <p14:creationId xmlns:p14="http://schemas.microsoft.com/office/powerpoint/2010/main" val="1092467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Vacuum Vessel</a:t>
            </a:r>
            <a:endParaRPr lang="en-US" sz="5400" b="1" dirty="0"/>
          </a:p>
        </p:txBody>
      </p:sp>
      <p:sp>
        <p:nvSpPr>
          <p:cNvPr id="3" name="Subtitle 2"/>
          <p:cNvSpPr>
            <a:spLocks noGrp="1"/>
          </p:cNvSpPr>
          <p:nvPr>
            <p:ph type="subTitle" idx="1"/>
          </p:nvPr>
        </p:nvSpPr>
        <p:spPr/>
        <p:txBody>
          <a:bodyPr>
            <a:normAutofit/>
          </a:bodyPr>
          <a:lstStyle/>
          <a:p>
            <a:r>
              <a:rPr lang="en-US" sz="4400" b="1" dirty="0" smtClean="0"/>
              <a:t>Recent Progress</a:t>
            </a:r>
            <a:endParaRPr lang="en-US" sz="4400" b="1" dirty="0"/>
          </a:p>
        </p:txBody>
      </p:sp>
    </p:spTree>
    <p:extLst>
      <p:ext uri="{BB962C8B-B14F-4D97-AF65-F5344CB8AC3E}">
        <p14:creationId xmlns:p14="http://schemas.microsoft.com/office/powerpoint/2010/main" val="248671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Rib Structured Door</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0467" y="1645778"/>
            <a:ext cx="3886200" cy="44958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19600" y="1676401"/>
            <a:ext cx="4267200" cy="4572000"/>
          </a:xfrm>
        </p:spPr>
      </p:pic>
      <p:sp>
        <p:nvSpPr>
          <p:cNvPr id="7" name="Oval 6"/>
          <p:cNvSpPr/>
          <p:nvPr/>
        </p:nvSpPr>
        <p:spPr>
          <a:xfrm>
            <a:off x="3276600" y="5943600"/>
            <a:ext cx="914400" cy="609600"/>
          </a:xfrm>
          <a:prstGeom prst="ellipse">
            <a:avLst/>
          </a:pr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51135" y="6063734"/>
            <a:ext cx="965329" cy="369332"/>
          </a:xfrm>
          <a:prstGeom prst="rect">
            <a:avLst/>
          </a:prstGeom>
          <a:noFill/>
        </p:spPr>
        <p:txBody>
          <a:bodyPr wrap="none" rtlCol="0">
            <a:spAutoFit/>
          </a:bodyPr>
          <a:lstStyle/>
          <a:p>
            <a:r>
              <a:rPr lang="en-US" dirty="0" smtClean="0"/>
              <a:t>102Mpa</a:t>
            </a:r>
            <a:endParaRPr lang="en-US" dirty="0"/>
          </a:p>
        </p:txBody>
      </p:sp>
      <p:cxnSp>
        <p:nvCxnSpPr>
          <p:cNvPr id="10" name="Straight Arrow Connector 9"/>
          <p:cNvCxnSpPr/>
          <p:nvPr/>
        </p:nvCxnSpPr>
        <p:spPr>
          <a:xfrm flipH="1" flipV="1">
            <a:off x="2895600" y="3429000"/>
            <a:ext cx="685800" cy="251460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743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Currently in Progress</a:t>
            </a:r>
            <a:endParaRPr lang="en-US" dirty="0"/>
          </a:p>
        </p:txBody>
      </p:sp>
      <p:sp>
        <p:nvSpPr>
          <p:cNvPr id="11" name="Text Placeholder 10"/>
          <p:cNvSpPr>
            <a:spLocks noGrp="1"/>
          </p:cNvSpPr>
          <p:nvPr>
            <p:ph type="body" idx="1"/>
          </p:nvPr>
        </p:nvSpPr>
        <p:spPr/>
        <p:txBody>
          <a:bodyPr/>
          <a:lstStyle/>
          <a:p>
            <a:r>
              <a:rPr lang="en-US" dirty="0" smtClean="0"/>
              <a:t>Previous </a:t>
            </a:r>
            <a:r>
              <a:rPr lang="en-US" dirty="0" smtClean="0"/>
              <a:t>Model (with Lip)</a:t>
            </a:r>
            <a:endParaRPr lang="en-US" dirty="0"/>
          </a:p>
        </p:txBody>
      </p:sp>
      <p:sp>
        <p:nvSpPr>
          <p:cNvPr id="12" name="Text Placeholder 11"/>
          <p:cNvSpPr>
            <a:spLocks noGrp="1"/>
          </p:cNvSpPr>
          <p:nvPr>
            <p:ph type="body" sz="quarter" idx="3"/>
          </p:nvPr>
        </p:nvSpPr>
        <p:spPr/>
        <p:txBody>
          <a:bodyPr/>
          <a:lstStyle/>
          <a:p>
            <a:r>
              <a:rPr lang="en-US" dirty="0" smtClean="0"/>
              <a:t>New Model (without Lip)</a:t>
            </a:r>
            <a:endParaRPr lang="en-US" dirty="0"/>
          </a:p>
        </p:txBody>
      </p:sp>
      <p:sp>
        <p:nvSpPr>
          <p:cNvPr id="2" name="TextBox 1"/>
          <p:cNvSpPr txBox="1"/>
          <p:nvPr/>
        </p:nvSpPr>
        <p:spPr>
          <a:xfrm>
            <a:off x="609601" y="5410200"/>
            <a:ext cx="8382000" cy="1200329"/>
          </a:xfrm>
          <a:prstGeom prst="rect">
            <a:avLst/>
          </a:prstGeom>
          <a:noFill/>
        </p:spPr>
        <p:txBody>
          <a:bodyPr wrap="square" rtlCol="0">
            <a:spAutoFit/>
          </a:bodyPr>
          <a:lstStyle/>
          <a:p>
            <a:pPr marL="285750" indent="-285750">
              <a:buFont typeface="Wingdings" pitchFamily="2" charset="2"/>
              <a:buChar char="ü"/>
            </a:pPr>
            <a:r>
              <a:rPr lang="en-US" dirty="0" smtClean="0"/>
              <a:t>The </a:t>
            </a:r>
            <a:r>
              <a:rPr lang="en-US" dirty="0"/>
              <a:t>model geometry is changed a little (No </a:t>
            </a:r>
            <a:r>
              <a:rPr lang="en-US" dirty="0" smtClean="0"/>
              <a:t>lip </a:t>
            </a:r>
            <a:r>
              <a:rPr lang="en-US" dirty="0"/>
              <a:t>on the top and bottom) </a:t>
            </a:r>
          </a:p>
          <a:p>
            <a:pPr marL="285750" indent="-285750">
              <a:buFont typeface="Wingdings" pitchFamily="2" charset="2"/>
              <a:buChar char="ü"/>
            </a:pPr>
            <a:r>
              <a:rPr lang="en-US" dirty="0" smtClean="0"/>
              <a:t>The </a:t>
            </a:r>
            <a:r>
              <a:rPr lang="en-US" dirty="0"/>
              <a:t>ribbed configuration for the ports and doors should be checked and validated again for the new model </a:t>
            </a:r>
            <a:endParaRPr lang="en-US" dirty="0" smtClean="0"/>
          </a:p>
          <a:p>
            <a:pPr marL="285750" indent="-285750">
              <a:buFont typeface="Wingdings" pitchFamily="2" charset="2"/>
              <a:buChar char="ü"/>
            </a:pPr>
            <a:r>
              <a:rPr lang="en-US" dirty="0"/>
              <a:t> </a:t>
            </a:r>
            <a:r>
              <a:rPr lang="en-US" dirty="0" smtClean="0"/>
              <a:t>Finding the rib configuration for the main body (Inboard)</a:t>
            </a:r>
            <a:endParaRPr lang="en-US" dirty="0"/>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362200"/>
            <a:ext cx="3200400" cy="2785920"/>
          </a:xfr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8201" y="2362200"/>
            <a:ext cx="3200399" cy="2787015"/>
          </a:xfrm>
        </p:spPr>
      </p:pic>
    </p:spTree>
    <p:extLst>
      <p:ext uri="{BB962C8B-B14F-4D97-AF65-F5344CB8AC3E}">
        <p14:creationId xmlns:p14="http://schemas.microsoft.com/office/powerpoint/2010/main" val="140817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Currently in Progress</a:t>
            </a:r>
            <a:br>
              <a:rPr lang="en-US" dirty="0" smtClean="0"/>
            </a:br>
            <a:r>
              <a:rPr lang="en-US" dirty="0" smtClean="0"/>
              <a:t>(Ribbed Structure Body)</a:t>
            </a:r>
            <a:endParaRPr lang="en-US" dirty="0"/>
          </a:p>
        </p:txBody>
      </p:sp>
      <p:sp>
        <p:nvSpPr>
          <p:cNvPr id="7" name="TextBox 6"/>
          <p:cNvSpPr txBox="1"/>
          <p:nvPr/>
        </p:nvSpPr>
        <p:spPr>
          <a:xfrm>
            <a:off x="228600" y="5105400"/>
            <a:ext cx="8686800" cy="2031325"/>
          </a:xfrm>
          <a:prstGeom prst="rect">
            <a:avLst/>
          </a:prstGeom>
          <a:noFill/>
        </p:spPr>
        <p:txBody>
          <a:bodyPr wrap="square" rtlCol="0">
            <a:spAutoFit/>
          </a:bodyPr>
          <a:lstStyle/>
          <a:p>
            <a:pPr marL="285750" indent="-285750">
              <a:buFont typeface="Wingdings" pitchFamily="2" charset="2"/>
              <a:buChar char="ü"/>
            </a:pPr>
            <a:r>
              <a:rPr lang="en-US" dirty="0" smtClean="0"/>
              <a:t> The ribbed structure for the main body is under design and analysis (Inboard Ribbed Structure)</a:t>
            </a:r>
          </a:p>
          <a:p>
            <a:pPr marL="285750" indent="-285750">
              <a:buFont typeface="Wingdings" pitchFamily="2" charset="2"/>
              <a:buChar char="ü"/>
            </a:pPr>
            <a:r>
              <a:rPr lang="en-US" dirty="0"/>
              <a:t> </a:t>
            </a:r>
            <a:r>
              <a:rPr lang="en-US" dirty="0" smtClean="0"/>
              <a:t>The criteria for the inboard ribbed structure is to tolerate the loads and being matched with the port ribbed structure in order to feed and lead the He coolant through out the whole vacuum vessel</a:t>
            </a:r>
          </a:p>
          <a:p>
            <a:pPr marL="285750" indent="-285750">
              <a:buFont typeface="Wingdings" pitchFamily="2" charset="2"/>
              <a:buChar char="ü"/>
            </a:pPr>
            <a:endParaRPr lang="en-US" dirty="0" smtClean="0"/>
          </a:p>
          <a:p>
            <a:pPr marL="285750" indent="-285750">
              <a:buFont typeface="Wingdings" pitchFamily="2" charset="2"/>
              <a:buChar char="ü"/>
            </a:pPr>
            <a:endParaRPr lang="en-US" dirty="0"/>
          </a:p>
        </p:txBody>
      </p:sp>
      <p:pic>
        <p:nvPicPr>
          <p:cNvPr id="11" name="Content Placeholder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00201"/>
            <a:ext cx="3657600" cy="3429000"/>
          </a:xfrm>
        </p:spPr>
      </p:pic>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676400"/>
            <a:ext cx="2895600" cy="3274394"/>
          </a:xfrm>
        </p:spPr>
      </p:pic>
    </p:spTree>
    <p:extLst>
      <p:ext uri="{BB962C8B-B14F-4D97-AF65-F5344CB8AC3E}">
        <p14:creationId xmlns:p14="http://schemas.microsoft.com/office/powerpoint/2010/main" val="49578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or Vertical Rib?</a:t>
            </a:r>
            <a:endParaRPr lang="en-US" dirty="0"/>
          </a:p>
        </p:txBody>
      </p:sp>
      <p:pic>
        <p:nvPicPr>
          <p:cNvPr id="1026" name="Picture 2" descr="C:\Users\Dara\Desktop\TOFE Paper\Horizontal_Ribs\1.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1"/>
            <a:ext cx="40386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ra\Desktop\TOFE Paper\Horizontal_Ribs\3.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24000"/>
            <a:ext cx="4038600" cy="3505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47717" y="5184489"/>
            <a:ext cx="2100383" cy="369332"/>
          </a:xfrm>
          <a:prstGeom prst="rect">
            <a:avLst/>
          </a:prstGeom>
          <a:noFill/>
        </p:spPr>
        <p:txBody>
          <a:bodyPr wrap="none" rtlCol="0">
            <a:spAutoFit/>
          </a:bodyPr>
          <a:lstStyle/>
          <a:p>
            <a:r>
              <a:rPr lang="en-US" b="1" dirty="0" smtClean="0"/>
              <a:t>Over-Stressed Spots</a:t>
            </a:r>
            <a:endParaRPr lang="en-US" b="1" dirty="0"/>
          </a:p>
        </p:txBody>
      </p:sp>
      <p:cxnSp>
        <p:nvCxnSpPr>
          <p:cNvPr id="8" name="Straight Arrow Connector 7"/>
          <p:cNvCxnSpPr/>
          <p:nvPr/>
        </p:nvCxnSpPr>
        <p:spPr>
          <a:xfrm flipV="1">
            <a:off x="3429000" y="3429000"/>
            <a:ext cx="762000" cy="172754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600200" y="5171817"/>
            <a:ext cx="2438400" cy="369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124200" y="3810000"/>
            <a:ext cx="228600" cy="134654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362200" y="3505200"/>
            <a:ext cx="152400" cy="165134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81200" y="1981200"/>
            <a:ext cx="0" cy="317534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30" name="TextBox 1029"/>
          <p:cNvSpPr txBox="1"/>
          <p:nvPr/>
        </p:nvSpPr>
        <p:spPr>
          <a:xfrm>
            <a:off x="1371600" y="5987534"/>
            <a:ext cx="7275325" cy="646331"/>
          </a:xfrm>
          <a:prstGeom prst="rect">
            <a:avLst/>
          </a:prstGeom>
          <a:noFill/>
        </p:spPr>
        <p:txBody>
          <a:bodyPr wrap="none" rtlCol="0">
            <a:spAutoFit/>
          </a:bodyPr>
          <a:lstStyle/>
          <a:p>
            <a:pPr marL="285750" indent="-285750">
              <a:buFont typeface="Wingdings" pitchFamily="2" charset="2"/>
              <a:buChar char="ü"/>
            </a:pPr>
            <a:r>
              <a:rPr lang="en-US" dirty="0" smtClean="0"/>
              <a:t>We get over-stressed spots on the horizontal ribs (Very high stress spots)</a:t>
            </a:r>
          </a:p>
          <a:p>
            <a:pPr marL="285750" indent="-285750">
              <a:buFont typeface="Wingdings" pitchFamily="2" charset="2"/>
              <a:buChar char="ü"/>
            </a:pPr>
            <a:r>
              <a:rPr lang="en-US" dirty="0" smtClean="0"/>
              <a:t>Switching from the horizontal to vertical ribs over the port walls. </a:t>
            </a:r>
            <a:endParaRPr lang="en-US" dirty="0"/>
          </a:p>
        </p:txBody>
      </p:sp>
    </p:spTree>
    <p:extLst>
      <p:ext uri="{BB962C8B-B14F-4D97-AF65-F5344CB8AC3E}">
        <p14:creationId xmlns:p14="http://schemas.microsoft.com/office/powerpoint/2010/main" val="27163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Ribbed Structure</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3124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124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86200"/>
            <a:ext cx="3048000" cy="167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859237"/>
            <a:ext cx="3124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5791200"/>
            <a:ext cx="7848600" cy="923330"/>
          </a:xfrm>
          <a:prstGeom prst="rect">
            <a:avLst/>
          </a:prstGeom>
          <a:noFill/>
        </p:spPr>
        <p:txBody>
          <a:bodyPr wrap="square" rtlCol="0">
            <a:spAutoFit/>
          </a:bodyPr>
          <a:lstStyle/>
          <a:p>
            <a:pPr marL="285750" indent="-285750">
              <a:buFont typeface="Wingdings" pitchFamily="2" charset="2"/>
              <a:buChar char="ü"/>
            </a:pPr>
            <a:r>
              <a:rPr lang="en-US" dirty="0" smtClean="0"/>
              <a:t>Variety of vertical Ribbed Structures has been designed and analyzed</a:t>
            </a:r>
          </a:p>
          <a:p>
            <a:r>
              <a:rPr lang="en-US" dirty="0" smtClean="0"/>
              <a:t>(different Sheet thicknesses, Rib thicknesses, gap between sheets, distance between sheets) </a:t>
            </a:r>
            <a:endParaRPr lang="en-US" dirty="0"/>
          </a:p>
        </p:txBody>
      </p:sp>
    </p:spTree>
    <p:extLst>
      <p:ext uri="{BB962C8B-B14F-4D97-AF65-F5344CB8AC3E}">
        <p14:creationId xmlns:p14="http://schemas.microsoft.com/office/powerpoint/2010/main" val="428121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Vertical Ribs</a:t>
            </a:r>
            <a:endParaRPr lang="en-US" dirty="0"/>
          </a:p>
        </p:txBody>
      </p:sp>
      <p:sp>
        <p:nvSpPr>
          <p:cNvPr id="3" name="Text Placeholder 2"/>
          <p:cNvSpPr>
            <a:spLocks noGrp="1"/>
          </p:cNvSpPr>
          <p:nvPr>
            <p:ph type="body" idx="1"/>
          </p:nvPr>
        </p:nvSpPr>
        <p:spPr/>
        <p:txBody>
          <a:bodyPr>
            <a:noAutofit/>
          </a:bodyPr>
          <a:lstStyle/>
          <a:p>
            <a:r>
              <a:rPr lang="en-US" sz="2000" dirty="0" smtClean="0"/>
              <a:t>Ribs Attached to the Outer Sheet</a:t>
            </a:r>
            <a:endParaRPr lang="en-US" sz="20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209800"/>
            <a:ext cx="4040188" cy="3871841"/>
          </a:xfrm>
        </p:spPr>
      </p:pic>
      <p:sp>
        <p:nvSpPr>
          <p:cNvPr id="5" name="Text Placeholder 4"/>
          <p:cNvSpPr>
            <a:spLocks noGrp="1"/>
          </p:cNvSpPr>
          <p:nvPr>
            <p:ph type="body" sz="quarter" idx="3"/>
          </p:nvPr>
        </p:nvSpPr>
        <p:spPr>
          <a:xfrm>
            <a:off x="4645025" y="1828799"/>
            <a:ext cx="4041775" cy="346075"/>
          </a:xfrm>
        </p:spPr>
        <p:txBody>
          <a:bodyPr>
            <a:normAutofit fontScale="25000" lnSpcReduction="20000"/>
          </a:bodyPr>
          <a:lstStyle/>
          <a:p>
            <a:endParaRPr lang="en-US" dirty="0" smtClean="0"/>
          </a:p>
          <a:p>
            <a:r>
              <a:rPr lang="en-US" sz="8000" dirty="0" smtClean="0"/>
              <a:t>Ribs Attached to the Inner Sheet</a:t>
            </a:r>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209800"/>
            <a:ext cx="4041775" cy="3886199"/>
          </a:xfrm>
        </p:spPr>
      </p:pic>
      <p:sp>
        <p:nvSpPr>
          <p:cNvPr id="10" name="TextBox 9"/>
          <p:cNvSpPr txBox="1"/>
          <p:nvPr/>
        </p:nvSpPr>
        <p:spPr>
          <a:xfrm>
            <a:off x="2209800" y="6324600"/>
            <a:ext cx="4038600" cy="369332"/>
          </a:xfrm>
          <a:prstGeom prst="rect">
            <a:avLst/>
          </a:prstGeom>
          <a:noFill/>
        </p:spPr>
        <p:txBody>
          <a:bodyPr wrap="square" rtlCol="0">
            <a:spAutoFit/>
          </a:bodyPr>
          <a:lstStyle/>
          <a:p>
            <a:r>
              <a:rPr lang="en-US" b="1" dirty="0" smtClean="0"/>
              <a:t>All areas are less than the yield stress</a:t>
            </a:r>
            <a:endParaRPr lang="en-US" b="1" dirty="0"/>
          </a:p>
        </p:txBody>
      </p:sp>
    </p:spTree>
    <p:extLst>
      <p:ext uri="{BB962C8B-B14F-4D97-AF65-F5344CB8AC3E}">
        <p14:creationId xmlns:p14="http://schemas.microsoft.com/office/powerpoint/2010/main" val="4272286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a:t>
            </a:r>
            <a:br>
              <a:rPr lang="en-US" dirty="0" smtClean="0"/>
            </a:br>
            <a:r>
              <a:rPr lang="en-US" dirty="0" smtClean="0"/>
              <a:t>(Vertical Ribbed/ Solid Single wall) </a:t>
            </a:r>
            <a:endParaRPr lang="en-US" dirty="0"/>
          </a:p>
        </p:txBody>
      </p:sp>
      <p:sp>
        <p:nvSpPr>
          <p:cNvPr id="3" name="Text Placeholder 2"/>
          <p:cNvSpPr>
            <a:spLocks noGrp="1"/>
          </p:cNvSpPr>
          <p:nvPr>
            <p:ph type="body" idx="1"/>
          </p:nvPr>
        </p:nvSpPr>
        <p:spPr/>
        <p:txBody>
          <a:bodyPr>
            <a:normAutofit fontScale="77500" lnSpcReduction="20000"/>
          </a:bodyPr>
          <a:lstStyle/>
          <a:p>
            <a:r>
              <a:rPr lang="en-US" dirty="0" smtClean="0"/>
              <a:t>Very thin solid single wall VV </a:t>
            </a:r>
          </a:p>
          <a:p>
            <a:r>
              <a:rPr lang="en-US" dirty="0" smtClean="0"/>
              <a:t>(5-cm)</a:t>
            </a:r>
            <a:endParaRPr lang="en-US" dirty="0"/>
          </a:p>
        </p:txBody>
      </p:sp>
      <p:sp>
        <p:nvSpPr>
          <p:cNvPr id="5" name="Text Placeholder 4"/>
          <p:cNvSpPr>
            <a:spLocks noGrp="1"/>
          </p:cNvSpPr>
          <p:nvPr>
            <p:ph type="body" sz="quarter" idx="3"/>
          </p:nvPr>
        </p:nvSpPr>
        <p:spPr/>
        <p:txBody>
          <a:bodyPr>
            <a:normAutofit fontScale="77500" lnSpcReduction="20000"/>
          </a:bodyPr>
          <a:lstStyle/>
          <a:p>
            <a:r>
              <a:rPr lang="en-US" dirty="0" smtClean="0"/>
              <a:t>Vertical Ribbed Structure VV</a:t>
            </a:r>
          </a:p>
          <a:p>
            <a:r>
              <a:rPr lang="en-US" dirty="0" smtClean="0"/>
              <a:t> ( Double Wall)</a:t>
            </a:r>
            <a:endParaRPr lang="en-US" dirty="0"/>
          </a:p>
        </p:txBody>
      </p:sp>
      <p:pic>
        <p:nvPicPr>
          <p:cNvPr id="2052" name="Picture 4" descr="C:\Users\Dara\Desktop\TOFE Paper\10cm_4cmGap_4cmLowerSheet_2cmUpperSheet\1.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286001"/>
            <a:ext cx="4041775" cy="300334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ara\Desktop\TOFE Paper\5cm_Solid_Vacuum_Vessel_New_Design_2_Corner.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09801"/>
            <a:ext cx="4040188" cy="3124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48400" y="5316715"/>
            <a:ext cx="1371600" cy="36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29157" y="5316715"/>
            <a:ext cx="1010085" cy="369332"/>
          </a:xfrm>
          <a:prstGeom prst="rect">
            <a:avLst/>
          </a:prstGeom>
          <a:noFill/>
        </p:spPr>
        <p:txBody>
          <a:bodyPr wrap="none" rtlCol="0">
            <a:spAutoFit/>
          </a:bodyPr>
          <a:lstStyle/>
          <a:p>
            <a:r>
              <a:rPr lang="en-US" dirty="0" smtClean="0"/>
              <a:t>110 </a:t>
            </a:r>
            <a:r>
              <a:rPr lang="en-US" dirty="0" err="1" smtClean="0"/>
              <a:t>MPa</a:t>
            </a:r>
            <a:endParaRPr lang="en-US" dirty="0"/>
          </a:p>
        </p:txBody>
      </p:sp>
      <p:cxnSp>
        <p:nvCxnSpPr>
          <p:cNvPr id="12" name="Straight Arrow Connector 11"/>
          <p:cNvCxnSpPr/>
          <p:nvPr/>
        </p:nvCxnSpPr>
        <p:spPr>
          <a:xfrm flipV="1">
            <a:off x="6781800" y="2971800"/>
            <a:ext cx="152400" cy="2344916"/>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66335" y="5328095"/>
            <a:ext cx="1447800" cy="36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85193" y="5316715"/>
            <a:ext cx="1010085" cy="369332"/>
          </a:xfrm>
          <a:prstGeom prst="rect">
            <a:avLst/>
          </a:prstGeom>
          <a:noFill/>
        </p:spPr>
        <p:txBody>
          <a:bodyPr wrap="none" rtlCol="0">
            <a:spAutoFit/>
          </a:bodyPr>
          <a:lstStyle/>
          <a:p>
            <a:r>
              <a:rPr lang="en-US" dirty="0" smtClean="0"/>
              <a:t>230 </a:t>
            </a:r>
            <a:r>
              <a:rPr lang="en-US" dirty="0" err="1" smtClean="0"/>
              <a:t>MPa</a:t>
            </a:r>
            <a:endParaRPr lang="en-US" dirty="0"/>
          </a:p>
        </p:txBody>
      </p:sp>
      <p:cxnSp>
        <p:nvCxnSpPr>
          <p:cNvPr id="19" name="Straight Arrow Connector 18"/>
          <p:cNvCxnSpPr/>
          <p:nvPr/>
        </p:nvCxnSpPr>
        <p:spPr>
          <a:xfrm flipV="1">
            <a:off x="2667000" y="2971800"/>
            <a:ext cx="223235" cy="2317546"/>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76738" y="5694834"/>
            <a:ext cx="7464288" cy="923330"/>
          </a:xfrm>
          <a:prstGeom prst="rect">
            <a:avLst/>
          </a:prstGeom>
          <a:noFill/>
        </p:spPr>
        <p:txBody>
          <a:bodyPr wrap="square" rtlCol="0">
            <a:spAutoFit/>
          </a:bodyPr>
          <a:lstStyle/>
          <a:p>
            <a:pPr marL="285750" indent="-285750">
              <a:buFont typeface="Wingdings" pitchFamily="2" charset="2"/>
              <a:buChar char="ü"/>
            </a:pPr>
            <a:r>
              <a:rPr lang="en-US" dirty="0" smtClean="0"/>
              <a:t>In the vertical ribbed structure, the stress amount around the port top and bottom corners gets 52% lower than its counterpart area on the very thin solid single wall VV (5-cm)</a:t>
            </a:r>
            <a:endParaRPr lang="en-US" dirty="0"/>
          </a:p>
        </p:txBody>
      </p:sp>
    </p:spTree>
    <p:extLst>
      <p:ext uri="{BB962C8B-B14F-4D97-AF65-F5344CB8AC3E}">
        <p14:creationId xmlns:p14="http://schemas.microsoft.com/office/powerpoint/2010/main" val="339155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Mixed Ribbed Structure (Vertical/Horizontal)</a:t>
            </a:r>
            <a:endParaRPr lang="en-US" dirty="0"/>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7" name="TextBox 6"/>
          <p:cNvSpPr txBox="1"/>
          <p:nvPr/>
        </p:nvSpPr>
        <p:spPr>
          <a:xfrm>
            <a:off x="76200" y="5712864"/>
            <a:ext cx="9252661" cy="830997"/>
          </a:xfrm>
          <a:prstGeom prst="rect">
            <a:avLst/>
          </a:prstGeom>
          <a:noFill/>
        </p:spPr>
        <p:txBody>
          <a:bodyPr wrap="none" rtlCol="0">
            <a:spAutoFit/>
          </a:bodyPr>
          <a:lstStyle/>
          <a:p>
            <a:pPr marL="285750" indent="-285750">
              <a:buFont typeface="Wingdings" pitchFamily="2" charset="2"/>
              <a:buChar char="ü"/>
            </a:pPr>
            <a:r>
              <a:rPr lang="en-US" sz="1600" dirty="0" smtClean="0"/>
              <a:t>Horizontal ribs on the top and bottom port wings are required to lead the He coolant throughout the port</a:t>
            </a:r>
          </a:p>
          <a:p>
            <a:pPr marL="285750" indent="-285750">
              <a:buFont typeface="Wingdings" pitchFamily="2" charset="2"/>
              <a:buChar char="ü"/>
            </a:pPr>
            <a:r>
              <a:rPr lang="en-US" sz="1600" dirty="0" smtClean="0"/>
              <a:t>Variety of mixed ribbed structure has been designed and analyzed</a:t>
            </a:r>
          </a:p>
          <a:p>
            <a:pPr marL="285750" indent="-285750">
              <a:buFont typeface="Wingdings" pitchFamily="2" charset="2"/>
              <a:buChar char="ü"/>
            </a:pPr>
            <a:r>
              <a:rPr lang="en-US" sz="1600" dirty="0" smtClean="0"/>
              <a:t>The door ribbed structure has been designed too</a:t>
            </a:r>
            <a:endParaRPr lang="en-US" sz="16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2743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05286" y="2133600"/>
            <a:ext cx="271471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962400"/>
            <a:ext cx="2895600" cy="154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408" y="3886200"/>
            <a:ext cx="292459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20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Final Design Parameters</a:t>
            </a:r>
            <a:br>
              <a:rPr lang="en-US" dirty="0" smtClean="0"/>
            </a:br>
            <a:r>
              <a:rPr lang="en-US" dirty="0" smtClean="0"/>
              <a:t>(Mixed Ribbed Structure)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99646667"/>
              </p:ext>
            </p:extLst>
          </p:nvPr>
        </p:nvGraphicFramePr>
        <p:xfrm>
          <a:off x="457200" y="1828800"/>
          <a:ext cx="8229600" cy="3428999"/>
        </p:xfrm>
        <a:graphic>
          <a:graphicData uri="http://schemas.openxmlformats.org/drawingml/2006/table">
            <a:tbl>
              <a:tblPr firstRow="1" bandRow="1">
                <a:tableStyleId>{5C22544A-7EE6-4342-B048-85BDC9FD1C3A}</a:tableStyleId>
              </a:tblPr>
              <a:tblGrid>
                <a:gridCol w="4114800"/>
                <a:gridCol w="4114800"/>
              </a:tblGrid>
              <a:tr h="489857">
                <a:tc>
                  <a:txBody>
                    <a:bodyPr/>
                    <a:lstStyle/>
                    <a:p>
                      <a:r>
                        <a:rPr lang="en-US" dirty="0" smtClean="0"/>
                        <a:t>Design Parameter</a:t>
                      </a:r>
                      <a:endParaRPr lang="en-US" dirty="0"/>
                    </a:p>
                  </a:txBody>
                  <a:tcPr/>
                </a:tc>
                <a:tc>
                  <a:txBody>
                    <a:bodyPr/>
                    <a:lstStyle/>
                    <a:p>
                      <a:r>
                        <a:rPr lang="en-US" dirty="0" smtClean="0"/>
                        <a:t>Size</a:t>
                      </a:r>
                      <a:endParaRPr lang="en-US" dirty="0"/>
                    </a:p>
                  </a:txBody>
                  <a:tcPr/>
                </a:tc>
              </a:tr>
              <a:tr h="489857">
                <a:tc>
                  <a:txBody>
                    <a:bodyPr/>
                    <a:lstStyle/>
                    <a:p>
                      <a:r>
                        <a:rPr lang="en-US" dirty="0" smtClean="0"/>
                        <a:t>Distance between vertical ribs</a:t>
                      </a:r>
                      <a:endParaRPr lang="en-US" dirty="0"/>
                    </a:p>
                  </a:txBody>
                  <a:tcPr/>
                </a:tc>
                <a:tc>
                  <a:txBody>
                    <a:bodyPr/>
                    <a:lstStyle/>
                    <a:p>
                      <a:r>
                        <a:rPr lang="en-US" dirty="0" smtClean="0"/>
                        <a:t>18-19cm</a:t>
                      </a:r>
                      <a:endParaRPr lang="en-US" dirty="0"/>
                    </a:p>
                  </a:txBody>
                  <a:tcPr/>
                </a:tc>
              </a:tr>
              <a:tr h="489857">
                <a:tc>
                  <a:txBody>
                    <a:bodyPr/>
                    <a:lstStyle/>
                    <a:p>
                      <a:r>
                        <a:rPr lang="en-US" dirty="0" smtClean="0"/>
                        <a:t>Distance between horizontal ribs</a:t>
                      </a:r>
                      <a:endParaRPr lang="en-US" dirty="0"/>
                    </a:p>
                  </a:txBody>
                  <a:tcPr/>
                </a:tc>
                <a:tc>
                  <a:txBody>
                    <a:bodyPr/>
                    <a:lstStyle/>
                    <a:p>
                      <a:r>
                        <a:rPr lang="en-US" dirty="0" smtClean="0"/>
                        <a:t>25cm</a:t>
                      </a:r>
                      <a:endParaRPr lang="en-US" dirty="0"/>
                    </a:p>
                  </a:txBody>
                  <a:tcPr/>
                </a:tc>
              </a:tr>
              <a:tr h="489857">
                <a:tc>
                  <a:txBody>
                    <a:bodyPr/>
                    <a:lstStyle/>
                    <a:p>
                      <a:r>
                        <a:rPr lang="en-US" dirty="0" smtClean="0"/>
                        <a:t>Rib thickness</a:t>
                      </a:r>
                      <a:endParaRPr lang="en-US" dirty="0"/>
                    </a:p>
                  </a:txBody>
                  <a:tcPr/>
                </a:tc>
                <a:tc>
                  <a:txBody>
                    <a:bodyPr/>
                    <a:lstStyle/>
                    <a:p>
                      <a:r>
                        <a:rPr lang="en-US" dirty="0" smtClean="0"/>
                        <a:t>4cm x 4cm</a:t>
                      </a:r>
                      <a:endParaRPr lang="en-US" dirty="0"/>
                    </a:p>
                  </a:txBody>
                  <a:tcPr/>
                </a:tc>
              </a:tr>
              <a:tr h="489857">
                <a:tc>
                  <a:txBody>
                    <a:bodyPr/>
                    <a:lstStyle/>
                    <a:p>
                      <a:r>
                        <a:rPr lang="en-US" dirty="0" smtClean="0"/>
                        <a:t>Gap between inner and outer sheets</a:t>
                      </a:r>
                      <a:endParaRPr lang="en-US" dirty="0"/>
                    </a:p>
                  </a:txBody>
                  <a:tcPr/>
                </a:tc>
                <a:tc>
                  <a:txBody>
                    <a:bodyPr/>
                    <a:lstStyle/>
                    <a:p>
                      <a:r>
                        <a:rPr lang="en-US" dirty="0" smtClean="0"/>
                        <a:t>4cm</a:t>
                      </a:r>
                      <a:endParaRPr lang="en-US" dirty="0"/>
                    </a:p>
                  </a:txBody>
                  <a:tcPr/>
                </a:tc>
              </a:tr>
              <a:tr h="489857">
                <a:tc>
                  <a:txBody>
                    <a:bodyPr/>
                    <a:lstStyle/>
                    <a:p>
                      <a:r>
                        <a:rPr lang="en-US" dirty="0" smtClean="0"/>
                        <a:t>Outer wall (Sheet) thickness</a:t>
                      </a:r>
                      <a:endParaRPr lang="en-US" dirty="0"/>
                    </a:p>
                  </a:txBody>
                  <a:tcPr/>
                </a:tc>
                <a:tc>
                  <a:txBody>
                    <a:bodyPr/>
                    <a:lstStyle/>
                    <a:p>
                      <a:r>
                        <a:rPr lang="en-US" dirty="0" smtClean="0"/>
                        <a:t>2cm</a:t>
                      </a:r>
                      <a:endParaRPr lang="en-US" dirty="0"/>
                    </a:p>
                  </a:txBody>
                  <a:tcPr/>
                </a:tc>
              </a:tr>
              <a:tr h="489857">
                <a:tc>
                  <a:txBody>
                    <a:bodyPr/>
                    <a:lstStyle/>
                    <a:p>
                      <a:r>
                        <a:rPr lang="en-US" dirty="0" smtClean="0"/>
                        <a:t>Inner wall (Sheet)</a:t>
                      </a:r>
                      <a:r>
                        <a:rPr lang="en-US" baseline="0" dirty="0" smtClean="0"/>
                        <a:t> thickness</a:t>
                      </a:r>
                      <a:endParaRPr lang="en-US" dirty="0"/>
                    </a:p>
                  </a:txBody>
                  <a:tcPr/>
                </a:tc>
                <a:tc>
                  <a:txBody>
                    <a:bodyPr/>
                    <a:lstStyle/>
                    <a:p>
                      <a:r>
                        <a:rPr lang="en-US" dirty="0" smtClean="0"/>
                        <a:t>4cm</a:t>
                      </a:r>
                      <a:endParaRPr lang="en-US" dirty="0"/>
                    </a:p>
                  </a:txBody>
                  <a:tcPr/>
                </a:tc>
              </a:tr>
            </a:tbl>
          </a:graphicData>
        </a:graphic>
      </p:graphicFrame>
    </p:spTree>
    <p:extLst>
      <p:ext uri="{BB962C8B-B14F-4D97-AF65-F5344CB8AC3E}">
        <p14:creationId xmlns:p14="http://schemas.microsoft.com/office/powerpoint/2010/main" val="2051001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Outer/Inner Sheets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00201"/>
            <a:ext cx="4038600" cy="4114799"/>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524001"/>
            <a:ext cx="4038600" cy="4267199"/>
          </a:xfrm>
        </p:spPr>
      </p:pic>
      <p:sp>
        <p:nvSpPr>
          <p:cNvPr id="9" name="Oval 8"/>
          <p:cNvSpPr/>
          <p:nvPr/>
        </p:nvSpPr>
        <p:spPr>
          <a:xfrm>
            <a:off x="1981200" y="6019800"/>
            <a:ext cx="914400" cy="533400"/>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47291" y="6101834"/>
            <a:ext cx="848309" cy="369332"/>
          </a:xfrm>
          <a:prstGeom prst="rect">
            <a:avLst/>
          </a:prstGeom>
          <a:noFill/>
        </p:spPr>
        <p:txBody>
          <a:bodyPr wrap="none" rtlCol="0">
            <a:spAutoFit/>
          </a:bodyPr>
          <a:lstStyle/>
          <a:p>
            <a:r>
              <a:rPr lang="en-US" dirty="0" smtClean="0"/>
              <a:t>94Mpa</a:t>
            </a:r>
            <a:endParaRPr lang="en-US" dirty="0"/>
          </a:p>
        </p:txBody>
      </p:sp>
      <p:sp>
        <p:nvSpPr>
          <p:cNvPr id="11" name="Oval 10"/>
          <p:cNvSpPr/>
          <p:nvPr/>
        </p:nvSpPr>
        <p:spPr>
          <a:xfrm>
            <a:off x="3581399" y="6019800"/>
            <a:ext cx="914400" cy="527566"/>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81399" y="6101834"/>
            <a:ext cx="965329" cy="369332"/>
          </a:xfrm>
          <a:prstGeom prst="rect">
            <a:avLst/>
          </a:prstGeom>
          <a:noFill/>
        </p:spPr>
        <p:txBody>
          <a:bodyPr wrap="none" rtlCol="0">
            <a:spAutoFit/>
          </a:bodyPr>
          <a:lstStyle/>
          <a:p>
            <a:r>
              <a:rPr lang="en-US" dirty="0" smtClean="0"/>
              <a:t>102Mpa</a:t>
            </a:r>
            <a:endParaRPr lang="en-US" dirty="0"/>
          </a:p>
        </p:txBody>
      </p:sp>
      <p:sp>
        <p:nvSpPr>
          <p:cNvPr id="13" name="Oval 12"/>
          <p:cNvSpPr/>
          <p:nvPr/>
        </p:nvSpPr>
        <p:spPr>
          <a:xfrm>
            <a:off x="440821" y="6019800"/>
            <a:ext cx="914400" cy="533400"/>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0821" y="6101834"/>
            <a:ext cx="965329" cy="369332"/>
          </a:xfrm>
          <a:prstGeom prst="rect">
            <a:avLst/>
          </a:prstGeom>
          <a:noFill/>
        </p:spPr>
        <p:txBody>
          <a:bodyPr wrap="none" rtlCol="0">
            <a:spAutoFit/>
          </a:bodyPr>
          <a:lstStyle/>
          <a:p>
            <a:r>
              <a:rPr lang="en-US" dirty="0" smtClean="0"/>
              <a:t>108Mpa</a:t>
            </a:r>
            <a:endParaRPr lang="en-US" dirty="0"/>
          </a:p>
        </p:txBody>
      </p:sp>
      <p:sp>
        <p:nvSpPr>
          <p:cNvPr id="15" name="Oval 14"/>
          <p:cNvSpPr/>
          <p:nvPr/>
        </p:nvSpPr>
        <p:spPr>
          <a:xfrm>
            <a:off x="440821" y="4267200"/>
            <a:ext cx="914400" cy="533400"/>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0821" y="4343400"/>
            <a:ext cx="848309" cy="369332"/>
          </a:xfrm>
          <a:prstGeom prst="rect">
            <a:avLst/>
          </a:prstGeom>
          <a:noFill/>
        </p:spPr>
        <p:txBody>
          <a:bodyPr wrap="none" rtlCol="0">
            <a:spAutoFit/>
          </a:bodyPr>
          <a:lstStyle/>
          <a:p>
            <a:r>
              <a:rPr lang="en-US" dirty="0" smtClean="0"/>
              <a:t>74Mpa</a:t>
            </a:r>
            <a:endParaRPr lang="en-US" dirty="0"/>
          </a:p>
        </p:txBody>
      </p:sp>
      <p:cxnSp>
        <p:nvCxnSpPr>
          <p:cNvPr id="18" name="Straight Arrow Connector 17"/>
          <p:cNvCxnSpPr>
            <a:endCxn id="15" idx="0"/>
          </p:cNvCxnSpPr>
          <p:nvPr/>
        </p:nvCxnSpPr>
        <p:spPr>
          <a:xfrm flipH="1">
            <a:off x="898021" y="2514600"/>
            <a:ext cx="854580" cy="175260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9" idx="0"/>
          </p:cNvCxnSpPr>
          <p:nvPr/>
        </p:nvCxnSpPr>
        <p:spPr>
          <a:xfrm>
            <a:off x="2133600" y="2057400"/>
            <a:ext cx="304800" cy="3962400"/>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1" idx="0"/>
          </p:cNvCxnSpPr>
          <p:nvPr/>
        </p:nvCxnSpPr>
        <p:spPr>
          <a:xfrm>
            <a:off x="2895600" y="2971800"/>
            <a:ext cx="1142999" cy="304800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62001" y="3733800"/>
            <a:ext cx="990600" cy="228600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410200" y="5867400"/>
            <a:ext cx="914400" cy="685800"/>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endCxn id="39" idx="0"/>
          </p:cNvCxnSpPr>
          <p:nvPr/>
        </p:nvCxnSpPr>
        <p:spPr>
          <a:xfrm flipH="1">
            <a:off x="5867400" y="3733800"/>
            <a:ext cx="228600" cy="2133600"/>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476291" y="6028483"/>
            <a:ext cx="848309" cy="369332"/>
          </a:xfrm>
          <a:prstGeom prst="rect">
            <a:avLst/>
          </a:prstGeom>
          <a:noFill/>
        </p:spPr>
        <p:txBody>
          <a:bodyPr wrap="none" rtlCol="0">
            <a:spAutoFit/>
          </a:bodyPr>
          <a:lstStyle/>
          <a:p>
            <a:r>
              <a:rPr lang="en-US" dirty="0" smtClean="0"/>
              <a:t>73Mpa</a:t>
            </a:r>
            <a:endParaRPr lang="en-US" dirty="0"/>
          </a:p>
        </p:txBody>
      </p:sp>
    </p:spTree>
    <p:extLst>
      <p:ext uri="{BB962C8B-B14F-4D97-AF65-F5344CB8AC3E}">
        <p14:creationId xmlns:p14="http://schemas.microsoft.com/office/powerpoint/2010/main" val="1197802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 Vertical/Horizontal Rib Structure</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00200"/>
            <a:ext cx="4038600" cy="4495799"/>
          </a:xfrm>
        </p:spPr>
      </p:pic>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1600201"/>
            <a:ext cx="4190999" cy="4572000"/>
          </a:xfrm>
        </p:spPr>
      </p:pic>
      <p:sp>
        <p:nvSpPr>
          <p:cNvPr id="9" name="Oval 8"/>
          <p:cNvSpPr/>
          <p:nvPr/>
        </p:nvSpPr>
        <p:spPr>
          <a:xfrm>
            <a:off x="475004" y="3406923"/>
            <a:ext cx="914400" cy="914400"/>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9899" y="3679457"/>
            <a:ext cx="848309" cy="369332"/>
          </a:xfrm>
          <a:prstGeom prst="rect">
            <a:avLst/>
          </a:prstGeom>
          <a:noFill/>
        </p:spPr>
        <p:txBody>
          <a:bodyPr wrap="none" rtlCol="0">
            <a:spAutoFit/>
          </a:bodyPr>
          <a:lstStyle/>
          <a:p>
            <a:r>
              <a:rPr lang="en-US" dirty="0" smtClean="0"/>
              <a:t>64Mpa</a:t>
            </a:r>
            <a:endParaRPr lang="en-US" dirty="0"/>
          </a:p>
        </p:txBody>
      </p:sp>
      <p:cxnSp>
        <p:nvCxnSpPr>
          <p:cNvPr id="12" name="Straight Arrow Connector 11"/>
          <p:cNvCxnSpPr>
            <a:stCxn id="9" idx="0"/>
          </p:cNvCxnSpPr>
          <p:nvPr/>
        </p:nvCxnSpPr>
        <p:spPr>
          <a:xfrm flipV="1">
            <a:off x="932204" y="2111523"/>
            <a:ext cx="1143000" cy="129540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9600" y="5638800"/>
            <a:ext cx="914400" cy="685800"/>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9600" y="5780298"/>
            <a:ext cx="965329" cy="369332"/>
          </a:xfrm>
          <a:prstGeom prst="rect">
            <a:avLst/>
          </a:prstGeom>
          <a:noFill/>
        </p:spPr>
        <p:txBody>
          <a:bodyPr wrap="none" rtlCol="0">
            <a:spAutoFit/>
          </a:bodyPr>
          <a:lstStyle/>
          <a:p>
            <a:r>
              <a:rPr lang="en-US" dirty="0" smtClean="0"/>
              <a:t>100Mpa</a:t>
            </a:r>
            <a:endParaRPr lang="en-US" dirty="0"/>
          </a:p>
        </p:txBody>
      </p:sp>
      <p:cxnSp>
        <p:nvCxnSpPr>
          <p:cNvPr id="17" name="Straight Arrow Connector 16"/>
          <p:cNvCxnSpPr/>
          <p:nvPr/>
        </p:nvCxnSpPr>
        <p:spPr>
          <a:xfrm flipV="1">
            <a:off x="932204" y="4114800"/>
            <a:ext cx="744196" cy="152400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343400" y="5981700"/>
            <a:ext cx="914400" cy="647700"/>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357643" y="6149630"/>
            <a:ext cx="848309" cy="369332"/>
          </a:xfrm>
          <a:prstGeom prst="rect">
            <a:avLst/>
          </a:prstGeom>
          <a:noFill/>
        </p:spPr>
        <p:txBody>
          <a:bodyPr wrap="none" rtlCol="0">
            <a:spAutoFit/>
          </a:bodyPr>
          <a:lstStyle/>
          <a:p>
            <a:r>
              <a:rPr lang="en-US" dirty="0" smtClean="0"/>
              <a:t>76Mpa</a:t>
            </a:r>
            <a:endParaRPr lang="en-US" dirty="0"/>
          </a:p>
        </p:txBody>
      </p:sp>
      <p:cxnSp>
        <p:nvCxnSpPr>
          <p:cNvPr id="22" name="Straight Arrow Connector 21"/>
          <p:cNvCxnSpPr>
            <a:stCxn id="19" idx="0"/>
          </p:cNvCxnSpPr>
          <p:nvPr/>
        </p:nvCxnSpPr>
        <p:spPr>
          <a:xfrm flipV="1">
            <a:off x="4800600" y="2438400"/>
            <a:ext cx="2743200" cy="354330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861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369</Words>
  <Application>Microsoft Office PowerPoint</Application>
  <PresentationFormat>On-screen Show (4:3)</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Vacuum Vessel</vt:lpstr>
      <vt:lpstr>Horizontal or Vertical Rib?</vt:lpstr>
      <vt:lpstr>Vertical Ribbed Structure</vt:lpstr>
      <vt:lpstr>Vertical Ribs</vt:lpstr>
      <vt:lpstr>Comparison  (Vertical Ribbed/ Solid Single wall) </vt:lpstr>
      <vt:lpstr>Mixed Ribbed Structure (Vertical/Horizontal)</vt:lpstr>
      <vt:lpstr>Final Design Parameters (Mixed Ribbed Structure)</vt:lpstr>
      <vt:lpstr>Safe Outer/Inner Sheets</vt:lpstr>
      <vt:lpstr>Safe Vertical/Horizontal Rib Structure</vt:lpstr>
      <vt:lpstr>Safe Rib Structured Door</vt:lpstr>
      <vt:lpstr>Currently in Progress</vt:lpstr>
      <vt:lpstr>Currently in Progress (Ribbed Structure Body)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Dara</dc:creator>
  <cp:lastModifiedBy>Dara</cp:lastModifiedBy>
  <cp:revision>14</cp:revision>
  <dcterms:created xsi:type="dcterms:W3CDTF">2012-09-20T16:46:25Z</dcterms:created>
  <dcterms:modified xsi:type="dcterms:W3CDTF">2012-09-20T17:52:40Z</dcterms:modified>
</cp:coreProperties>
</file>