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slide" Target="slides/slide6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673-5C38-614C-8D00-BD91D0945729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6EDC-9E0A-E94B-B6D2-7C846C818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673-5C38-614C-8D00-BD91D0945729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6EDC-9E0A-E94B-B6D2-7C846C818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673-5C38-614C-8D00-BD91D0945729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6EDC-9E0A-E94B-B6D2-7C846C818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673-5C38-614C-8D00-BD91D0945729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6EDC-9E0A-E94B-B6D2-7C846C818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673-5C38-614C-8D00-BD91D0945729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6EDC-9E0A-E94B-B6D2-7C846C818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673-5C38-614C-8D00-BD91D0945729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6EDC-9E0A-E94B-B6D2-7C846C818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673-5C38-614C-8D00-BD91D0945729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6EDC-9E0A-E94B-B6D2-7C846C818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673-5C38-614C-8D00-BD91D0945729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6EDC-9E0A-E94B-B6D2-7C846C818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673-5C38-614C-8D00-BD91D0945729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6EDC-9E0A-E94B-B6D2-7C846C818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673-5C38-614C-8D00-BD91D0945729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6EDC-9E0A-E94B-B6D2-7C846C818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673-5C38-614C-8D00-BD91D0945729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6EDC-9E0A-E94B-B6D2-7C846C818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3673-5C38-614C-8D00-BD91D0945729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A6EDC-9E0A-E94B-B6D2-7C846C818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6600" y="914400"/>
            <a:ext cx="7251700" cy="6217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smtClean="0"/>
          </a:p>
          <a:p>
            <a:pPr algn="ctr"/>
            <a:r>
              <a:rPr lang="en-US" sz="3200" smtClean="0"/>
              <a:t>FESAC </a:t>
            </a:r>
            <a:r>
              <a:rPr lang="en-US" sz="3200" dirty="0" smtClean="0"/>
              <a:t>Charge on MFE Priorities</a:t>
            </a:r>
          </a:p>
          <a:p>
            <a:pPr algn="ctr"/>
            <a:r>
              <a:rPr lang="en-US" sz="3200" dirty="0" smtClean="0"/>
              <a:t>For the Next Decade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2400" dirty="0" smtClean="0"/>
              <a:t>Dale Meade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ARIES Quarterly Meeting</a:t>
            </a:r>
          </a:p>
          <a:p>
            <a:pPr algn="ctr"/>
            <a:r>
              <a:rPr lang="en-US" sz="2400" dirty="0" smtClean="0"/>
              <a:t>September 26, 2012</a:t>
            </a:r>
          </a:p>
          <a:p>
            <a:pPr algn="ctr"/>
            <a:r>
              <a:rPr lang="en-US" sz="2400" dirty="0" smtClean="0"/>
              <a:t>Bethesda, MD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26" y="1327821"/>
            <a:ext cx="8656758" cy="4233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1582" y="588785"/>
            <a:ext cx="492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Charge to Subcommittee of FESAC (1)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65007" y="6350445"/>
            <a:ext cx="148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13, 2012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50450"/>
            <a:ext cx="9144000" cy="1588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84" y="1244387"/>
            <a:ext cx="8581217" cy="4787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1582" y="588785"/>
            <a:ext cx="492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Charge to Subcommittee of FESAC (2)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50450"/>
            <a:ext cx="9144000" cy="1588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65007" y="6350445"/>
            <a:ext cx="148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13, 2012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64" y="588785"/>
            <a:ext cx="4844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Members of Subcommittee</a:t>
            </a:r>
            <a:r>
              <a:rPr lang="en-US" sz="2400" b="1" dirty="0" smtClean="0"/>
              <a:t> of FESAC 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50450"/>
            <a:ext cx="9144000" cy="1588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7300" y="1385552"/>
            <a:ext cx="32708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</a:t>
            </a:r>
            <a:r>
              <a:rPr lang="en-US" dirty="0" err="1" smtClean="0"/>
              <a:t>Rosner</a:t>
            </a:r>
            <a:r>
              <a:rPr lang="en-US" dirty="0" smtClean="0"/>
              <a:t>, </a:t>
            </a:r>
            <a:r>
              <a:rPr lang="en-US" dirty="0" err="1" smtClean="0"/>
              <a:t>Univ</a:t>
            </a:r>
            <a:r>
              <a:rPr lang="en-US" dirty="0" smtClean="0"/>
              <a:t> Chicago  Chair</a:t>
            </a:r>
          </a:p>
          <a:p>
            <a:r>
              <a:rPr lang="en-US" dirty="0" err="1" smtClean="0"/>
              <a:t>Riccardo</a:t>
            </a:r>
            <a:r>
              <a:rPr lang="en-US" dirty="0" smtClean="0"/>
              <a:t> </a:t>
            </a:r>
            <a:r>
              <a:rPr lang="en-US" dirty="0" err="1" smtClean="0"/>
              <a:t>Betti</a:t>
            </a:r>
            <a:r>
              <a:rPr lang="en-US" dirty="0" smtClean="0"/>
              <a:t>, </a:t>
            </a:r>
            <a:r>
              <a:rPr lang="en-US" dirty="0" err="1" smtClean="0"/>
              <a:t>Univ</a:t>
            </a:r>
            <a:r>
              <a:rPr lang="en-US" dirty="0" smtClean="0"/>
              <a:t> of Rochester </a:t>
            </a:r>
            <a:br>
              <a:rPr lang="en-US" dirty="0" smtClean="0"/>
            </a:br>
            <a:r>
              <a:rPr lang="en-US" dirty="0" smtClean="0"/>
              <a:t>Mike Brown, Swarthmore</a:t>
            </a:r>
            <a:br>
              <a:rPr lang="en-US" dirty="0" smtClean="0"/>
            </a:br>
            <a:r>
              <a:rPr lang="en-US" dirty="0" smtClean="0"/>
              <a:t>Vincent Chan, GA</a:t>
            </a:r>
          </a:p>
          <a:p>
            <a:r>
              <a:rPr lang="en-US" dirty="0" smtClean="0"/>
              <a:t>Bruce Cohen, LLNL</a:t>
            </a:r>
            <a:br>
              <a:rPr lang="en-US" dirty="0" smtClean="0"/>
            </a:br>
            <a:r>
              <a:rPr lang="en-US" dirty="0" smtClean="0"/>
              <a:t>Steve Cowley, </a:t>
            </a:r>
            <a:r>
              <a:rPr lang="en-US" dirty="0" err="1" smtClean="0"/>
              <a:t>Culham</a:t>
            </a:r>
            <a:r>
              <a:rPr lang="en-US" dirty="0" smtClean="0"/>
              <a:t>, UK</a:t>
            </a:r>
            <a:br>
              <a:rPr lang="en-US" dirty="0" smtClean="0"/>
            </a:br>
            <a:r>
              <a:rPr lang="en-US" dirty="0" smtClean="0"/>
              <a:t>Ron Davidson, PPPL</a:t>
            </a:r>
            <a:br>
              <a:rPr lang="en-US" dirty="0" smtClean="0"/>
            </a:br>
            <a:r>
              <a:rPr lang="en-US" dirty="0" smtClean="0"/>
              <a:t>Jim Drake, U MD</a:t>
            </a:r>
            <a:br>
              <a:rPr lang="en-US" dirty="0" smtClean="0"/>
            </a:br>
            <a:r>
              <a:rPr lang="en-US" dirty="0" smtClean="0"/>
              <a:t>Nat </a:t>
            </a:r>
            <a:r>
              <a:rPr lang="en-US" dirty="0" err="1" smtClean="0"/>
              <a:t>Fisch</a:t>
            </a:r>
            <a:r>
              <a:rPr lang="en-US" dirty="0" smtClean="0"/>
              <a:t>, PPPL</a:t>
            </a:r>
            <a:br>
              <a:rPr lang="en-US" dirty="0" smtClean="0"/>
            </a:br>
            <a:r>
              <a:rPr lang="en-US" dirty="0" smtClean="0"/>
              <a:t>Chuck Greenfield, GA</a:t>
            </a:r>
            <a:br>
              <a:rPr lang="en-US" dirty="0" smtClean="0"/>
            </a:br>
            <a:r>
              <a:rPr lang="en-US" dirty="0" err="1" smtClean="0"/>
              <a:t>Sibylle</a:t>
            </a:r>
            <a:r>
              <a:rPr lang="en-US" dirty="0" smtClean="0"/>
              <a:t> Günter, IPP </a:t>
            </a:r>
            <a:r>
              <a:rPr lang="en-US" dirty="0" err="1" smtClean="0"/>
              <a:t>Garching</a:t>
            </a:r>
            <a:endParaRPr lang="en-US" dirty="0" smtClean="0"/>
          </a:p>
          <a:p>
            <a:r>
              <a:rPr lang="en-US" dirty="0" smtClean="0"/>
              <a:t>Ian Hutchinson, MIT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8140" y="1385552"/>
            <a:ext cx="38272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Mitsuru Kikuchi, Japan Atomic Energy </a:t>
            </a:r>
          </a:p>
          <a:p>
            <a:r>
              <a:rPr lang="en-US" dirty="0" smtClean="0"/>
              <a:t>Mark </a:t>
            </a:r>
            <a:r>
              <a:rPr lang="en-US" dirty="0" err="1" smtClean="0"/>
              <a:t>Koepke</a:t>
            </a:r>
            <a:r>
              <a:rPr lang="en-US" dirty="0" smtClean="0"/>
              <a:t>, </a:t>
            </a:r>
            <a:r>
              <a:rPr lang="en-US" dirty="0" err="1" smtClean="0"/>
              <a:t>Univ</a:t>
            </a:r>
            <a:r>
              <a:rPr lang="en-US" dirty="0" smtClean="0"/>
              <a:t> West Virginia</a:t>
            </a:r>
          </a:p>
          <a:p>
            <a:r>
              <a:rPr lang="en-US" dirty="0" err="1" smtClean="0"/>
              <a:t>Jiangang</a:t>
            </a:r>
            <a:r>
              <a:rPr lang="en-US" dirty="0" smtClean="0"/>
              <a:t> Li, ASIPP, China</a:t>
            </a:r>
          </a:p>
          <a:p>
            <a:r>
              <a:rPr lang="en-US" dirty="0" smtClean="0"/>
              <a:t>Bill </a:t>
            </a:r>
            <a:r>
              <a:rPr lang="en-US" dirty="0" err="1" smtClean="0"/>
              <a:t>Madia</a:t>
            </a:r>
            <a:r>
              <a:rPr lang="en-US" dirty="0" smtClean="0"/>
              <a:t>, Stanford, </a:t>
            </a:r>
            <a:r>
              <a:rPr lang="en-US" dirty="0" err="1" smtClean="0"/>
              <a:t>Madia</a:t>
            </a:r>
            <a:r>
              <a:rPr lang="en-US" dirty="0" smtClean="0"/>
              <a:t> Assoc</a:t>
            </a:r>
          </a:p>
          <a:p>
            <a:r>
              <a:rPr lang="en-US" dirty="0" smtClean="0"/>
              <a:t>Rajesh </a:t>
            </a:r>
            <a:r>
              <a:rPr lang="en-US" dirty="0" err="1" smtClean="0"/>
              <a:t>Maingi</a:t>
            </a:r>
            <a:r>
              <a:rPr lang="en-US" dirty="0" smtClean="0"/>
              <a:t>, ORNL</a:t>
            </a:r>
            <a:br>
              <a:rPr lang="en-US" dirty="0" smtClean="0"/>
            </a:br>
            <a:r>
              <a:rPr lang="en-US" dirty="0" smtClean="0"/>
              <a:t>Mike </a:t>
            </a:r>
            <a:r>
              <a:rPr lang="en-US" dirty="0" err="1" smtClean="0"/>
              <a:t>Mauel</a:t>
            </a:r>
            <a:r>
              <a:rPr lang="en-US" dirty="0" smtClean="0"/>
              <a:t>, Columbia </a:t>
            </a:r>
            <a:r>
              <a:rPr lang="en-US" dirty="0" err="1" smtClean="0"/>
              <a:t>Univ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Ron Parker, MIT</a:t>
            </a:r>
          </a:p>
          <a:p>
            <a:r>
              <a:rPr lang="en-US" dirty="0" smtClean="0"/>
              <a:t>Don </a:t>
            </a:r>
            <a:r>
              <a:rPr lang="en-US" dirty="0" err="1" smtClean="0"/>
              <a:t>Rej</a:t>
            </a:r>
            <a:r>
              <a:rPr lang="en-US" dirty="0" smtClean="0"/>
              <a:t>, LANL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Stangeby</a:t>
            </a:r>
            <a:r>
              <a:rPr lang="en-US" dirty="0" smtClean="0"/>
              <a:t>, </a:t>
            </a:r>
            <a:r>
              <a:rPr lang="en-US" dirty="0" err="1" smtClean="0"/>
              <a:t>Univ</a:t>
            </a:r>
            <a:r>
              <a:rPr lang="en-US" dirty="0" smtClean="0"/>
              <a:t> Toronto, Canada</a:t>
            </a:r>
            <a:br>
              <a:rPr lang="en-US" dirty="0" smtClean="0"/>
            </a:br>
            <a:r>
              <a:rPr lang="en-US" dirty="0" smtClean="0"/>
              <a:t>Carl </a:t>
            </a:r>
            <a:r>
              <a:rPr lang="en-US" dirty="0" err="1" smtClean="0"/>
              <a:t>Sovinec</a:t>
            </a:r>
            <a:r>
              <a:rPr lang="en-US" dirty="0" smtClean="0"/>
              <a:t>, U </a:t>
            </a:r>
            <a:r>
              <a:rPr lang="en-US" dirty="0" err="1" smtClean="0"/>
              <a:t>Wis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Steve </a:t>
            </a:r>
            <a:r>
              <a:rPr lang="en-US" dirty="0" err="1" smtClean="0"/>
              <a:t>Zinkle</a:t>
            </a:r>
            <a:r>
              <a:rPr lang="en-US" dirty="0" smtClean="0"/>
              <a:t>, ORNL</a:t>
            </a:r>
          </a:p>
          <a:p>
            <a:r>
              <a:rPr lang="en-US" dirty="0" smtClean="0"/>
              <a:t>Martin Greenwald, FESAC chair, Ex-officio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7300" y="5791200"/>
            <a:ext cx="769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Rough schedule – subcommittee to prepare report for FESAC review ~ Nov, 2012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3030" y="588785"/>
            <a:ext cx="258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Members of FESAC 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50450"/>
            <a:ext cx="9144000" cy="1588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8731" y="1385552"/>
            <a:ext cx="81771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771900" algn="l"/>
              </a:tabLst>
            </a:pPr>
            <a:r>
              <a:rPr lang="en-US" dirty="0" smtClean="0"/>
              <a:t>Martin Greenwald, MIT, Chair 	</a:t>
            </a:r>
            <a:r>
              <a:rPr lang="en-US" dirty="0" err="1" smtClean="0"/>
              <a:t>Riccardo</a:t>
            </a:r>
            <a:r>
              <a:rPr lang="en-US" dirty="0" smtClean="0"/>
              <a:t> </a:t>
            </a:r>
            <a:r>
              <a:rPr lang="en-US" dirty="0" err="1" smtClean="0"/>
              <a:t>Betti</a:t>
            </a:r>
            <a:r>
              <a:rPr lang="en-US" dirty="0" smtClean="0"/>
              <a:t>, </a:t>
            </a:r>
            <a:r>
              <a:rPr lang="en-US" dirty="0" err="1" smtClean="0"/>
              <a:t>Univ</a:t>
            </a:r>
            <a:r>
              <a:rPr lang="en-US" dirty="0" smtClean="0"/>
              <a:t> Rochester, Vice Chair</a:t>
            </a:r>
            <a:br>
              <a:rPr lang="en-US" dirty="0" smtClean="0"/>
            </a:br>
            <a:r>
              <a:rPr lang="en-US" dirty="0" smtClean="0"/>
              <a:t>Rich </a:t>
            </a:r>
            <a:r>
              <a:rPr lang="en-US" dirty="0" err="1" smtClean="0"/>
              <a:t>Callis</a:t>
            </a:r>
            <a:r>
              <a:rPr lang="en-US" dirty="0" smtClean="0"/>
              <a:t>, GA	Bruce Cohen, LLNL</a:t>
            </a:r>
            <a:br>
              <a:rPr lang="en-US" dirty="0" smtClean="0"/>
            </a:br>
            <a:r>
              <a:rPr lang="en-US" dirty="0" smtClean="0"/>
              <a:t>Ray </a:t>
            </a:r>
            <a:r>
              <a:rPr lang="en-US" dirty="0" err="1" smtClean="0"/>
              <a:t>Fonck</a:t>
            </a:r>
            <a:r>
              <a:rPr lang="en-US" dirty="0" smtClean="0"/>
              <a:t>,, </a:t>
            </a:r>
            <a:r>
              <a:rPr lang="en-US" dirty="0" err="1" smtClean="0"/>
              <a:t>Univ</a:t>
            </a:r>
            <a:r>
              <a:rPr lang="en-US" dirty="0" smtClean="0"/>
              <a:t> </a:t>
            </a:r>
            <a:r>
              <a:rPr lang="en-US" dirty="0" err="1" smtClean="0"/>
              <a:t>Wis</a:t>
            </a:r>
            <a:r>
              <a:rPr lang="en-US" dirty="0" smtClean="0"/>
              <a:t>	Amanda Hubbard, MIT</a:t>
            </a:r>
            <a:br>
              <a:rPr lang="en-US" dirty="0" smtClean="0"/>
            </a:br>
            <a:r>
              <a:rPr lang="en-US" dirty="0" err="1" smtClean="0"/>
              <a:t>Hantao</a:t>
            </a:r>
            <a:r>
              <a:rPr lang="en-US" dirty="0" smtClean="0"/>
              <a:t> </a:t>
            </a:r>
            <a:r>
              <a:rPr lang="en-US" dirty="0" err="1" smtClean="0"/>
              <a:t>Ji</a:t>
            </a:r>
            <a:r>
              <a:rPr lang="en-US" dirty="0" smtClean="0"/>
              <a:t> , PPPL	Chris Keane, LLNL</a:t>
            </a:r>
          </a:p>
          <a:p>
            <a:pPr>
              <a:tabLst>
                <a:tab pos="3771900" algn="l"/>
              </a:tabLst>
            </a:pPr>
            <a:r>
              <a:rPr lang="en-US" dirty="0" smtClean="0"/>
              <a:t>Ramon </a:t>
            </a:r>
            <a:r>
              <a:rPr lang="en-US" dirty="0" err="1" smtClean="0"/>
              <a:t>Leeper</a:t>
            </a:r>
            <a:r>
              <a:rPr lang="en-US" dirty="0" smtClean="0"/>
              <a:t>, Sandia	Kathryn McCarthy, INEL</a:t>
            </a:r>
            <a:br>
              <a:rPr lang="en-US" dirty="0" smtClean="0"/>
            </a:br>
            <a:r>
              <a:rPr lang="en-US" dirty="0" smtClean="0"/>
              <a:t>Dale Meade, FIRE	Ellen Meeks, </a:t>
            </a:r>
            <a:br>
              <a:rPr lang="en-US" dirty="0" smtClean="0"/>
            </a:br>
            <a:r>
              <a:rPr lang="en-US" dirty="0" err="1" smtClean="0"/>
              <a:t>Farrokh</a:t>
            </a:r>
            <a:r>
              <a:rPr lang="en-US" dirty="0" smtClean="0"/>
              <a:t> </a:t>
            </a:r>
            <a:r>
              <a:rPr lang="en-US" dirty="0" err="1" smtClean="0"/>
              <a:t>Najmabadi</a:t>
            </a:r>
            <a:r>
              <a:rPr lang="en-US" dirty="0" smtClean="0"/>
              <a:t>,  UCSD	Bob </a:t>
            </a:r>
            <a:r>
              <a:rPr lang="en-US" dirty="0" err="1" smtClean="0"/>
              <a:t>Rosner</a:t>
            </a:r>
            <a:r>
              <a:rPr lang="en-US" dirty="0" smtClean="0"/>
              <a:t>,  </a:t>
            </a:r>
            <a:r>
              <a:rPr lang="en-US" dirty="0" err="1" smtClean="0"/>
              <a:t>Univ</a:t>
            </a:r>
            <a:r>
              <a:rPr lang="en-US" dirty="0" smtClean="0"/>
              <a:t> Chicago</a:t>
            </a:r>
          </a:p>
          <a:p>
            <a:pPr>
              <a:tabLst>
                <a:tab pos="3771900" algn="l"/>
              </a:tabLst>
            </a:pPr>
            <a:r>
              <a:rPr lang="en-US" dirty="0" smtClean="0"/>
              <a:t>Edward Thomas, Auburn	</a:t>
            </a:r>
            <a:r>
              <a:rPr lang="en-US" dirty="0" err="1" smtClean="0"/>
              <a:t>Nermin</a:t>
            </a:r>
            <a:r>
              <a:rPr lang="en-US" dirty="0" smtClean="0"/>
              <a:t> </a:t>
            </a:r>
            <a:r>
              <a:rPr lang="en-US" dirty="0" err="1" smtClean="0"/>
              <a:t>Uckan</a:t>
            </a:r>
            <a:r>
              <a:rPr lang="en-US" dirty="0" smtClean="0"/>
              <a:t>, ORNL</a:t>
            </a:r>
            <a:br>
              <a:rPr lang="en-US" dirty="0" smtClean="0"/>
            </a:br>
            <a:r>
              <a:rPr lang="en-US" dirty="0" smtClean="0"/>
              <a:t>Steve </a:t>
            </a:r>
            <a:r>
              <a:rPr lang="en-US" dirty="0" err="1" smtClean="0"/>
              <a:t>Zinkle</a:t>
            </a:r>
            <a:r>
              <a:rPr lang="en-US" dirty="0" smtClean="0"/>
              <a:t> , ORNL	Cary Forest, </a:t>
            </a:r>
            <a:r>
              <a:rPr lang="en-US" dirty="0" err="1" smtClean="0"/>
              <a:t>Univ</a:t>
            </a:r>
            <a:r>
              <a:rPr lang="en-US" dirty="0" smtClean="0"/>
              <a:t> </a:t>
            </a:r>
            <a:r>
              <a:rPr lang="en-US" dirty="0" err="1" smtClean="0"/>
              <a:t>Wis</a:t>
            </a:r>
            <a:r>
              <a:rPr lang="en-US" dirty="0" smtClean="0"/>
              <a:t>,  Ex-officio</a:t>
            </a:r>
            <a:br>
              <a:rPr lang="en-US" dirty="0" smtClean="0"/>
            </a:br>
            <a:r>
              <a:rPr lang="en-US" dirty="0" smtClean="0"/>
              <a:t>Lee </a:t>
            </a:r>
            <a:r>
              <a:rPr lang="en-US" dirty="0" err="1" smtClean="0"/>
              <a:t>Cadwallader</a:t>
            </a:r>
            <a:r>
              <a:rPr lang="en-US" dirty="0" smtClean="0"/>
              <a:t>, INEL, ANS Ex-officio	John Steadman, IEEE, Ex-officio</a:t>
            </a:r>
          </a:p>
          <a:p>
            <a:pPr>
              <a:tabLst>
                <a:tab pos="3771900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tabLst>
                <a:tab pos="3771900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6962" y="588785"/>
            <a:ext cx="977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Status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50450"/>
            <a:ext cx="9144000" cy="1588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8731" y="1283952"/>
            <a:ext cx="8177170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dirty="0" smtClean="0"/>
              <a:t>• Subcommittee held two meetings (July 19 &amp; 31) to receive public input - ~ 10 oral talks, ~ 80 white papers received and two webinars hosted by US BPO – posted on FIRE Program News (July 5 to Aug 13 )</a:t>
            </a:r>
          </a:p>
          <a:p>
            <a:endParaRPr lang="en-US" sz="1200" dirty="0" smtClean="0"/>
          </a:p>
          <a:p>
            <a:r>
              <a:rPr lang="en-US" dirty="0" smtClean="0"/>
              <a:t>• </a:t>
            </a:r>
            <a:r>
              <a:rPr lang="en-US" dirty="0" smtClean="0"/>
              <a:t>Subcommittee is u</a:t>
            </a:r>
            <a:r>
              <a:rPr lang="en-US" dirty="0" smtClean="0"/>
              <a:t>sing </a:t>
            </a:r>
            <a:r>
              <a:rPr lang="en-US" dirty="0" err="1" smtClean="0"/>
              <a:t>ReNeW</a:t>
            </a:r>
            <a:r>
              <a:rPr lang="en-US" dirty="0" smtClean="0"/>
              <a:t> Thrusts and Tasks as building Blocks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• </a:t>
            </a:r>
            <a:r>
              <a:rPr lang="en-US" dirty="0" smtClean="0"/>
              <a:t>Have setup criteria and have prioritized tasks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• </a:t>
            </a:r>
            <a:r>
              <a:rPr lang="en-US" dirty="0" smtClean="0"/>
              <a:t>Will need to estimate the costs of various tasks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• </a:t>
            </a:r>
            <a:r>
              <a:rPr lang="en-US" dirty="0" smtClean="0"/>
              <a:t>Then assemble into scenarios for three charges</a:t>
            </a:r>
          </a:p>
          <a:p>
            <a:endParaRPr lang="en-US" sz="1200" dirty="0" smtClean="0"/>
          </a:p>
          <a:p>
            <a:r>
              <a:rPr lang="en-US" dirty="0" smtClean="0"/>
              <a:t>• Completion ~ November/December</a:t>
            </a:r>
          </a:p>
          <a:p>
            <a:endParaRPr lang="en-US" sz="1200" dirty="0" smtClean="0"/>
          </a:p>
          <a:p>
            <a:r>
              <a:rPr lang="en-US" dirty="0" smtClean="0"/>
              <a:t>• Impact of ARIES Studies on Fusion Program Planning</a:t>
            </a:r>
          </a:p>
          <a:p>
            <a:r>
              <a:rPr lang="en-US" dirty="0" smtClean="0"/>
              <a:t>	- ARIES self-consistent integrated design studies identify high leverage R&amp;D</a:t>
            </a:r>
          </a:p>
          <a:p>
            <a:pPr marL="571500" indent="-571500">
              <a:tabLst>
                <a:tab pos="457200" algn="l"/>
              </a:tabLst>
            </a:pPr>
            <a:r>
              <a:rPr lang="en-US" dirty="0" smtClean="0"/>
              <a:t>	- FESAC 2007 Report -</a:t>
            </a:r>
            <a:r>
              <a:rPr lang="en-US" dirty="0" smtClean="0"/>
              <a:t> </a:t>
            </a:r>
            <a:r>
              <a:rPr lang="en-US" dirty="0" smtClean="0"/>
              <a:t>Priorities, Gaps and Opportunities: </a:t>
            </a:r>
            <a:r>
              <a:rPr lang="en-US" dirty="0" smtClean="0"/>
              <a:t> Towards </a:t>
            </a:r>
            <a:r>
              <a:rPr lang="en-US" dirty="0" smtClean="0"/>
              <a:t>A Long-Range Strategic Plan For Magnetic Fusion Energy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- </a:t>
            </a:r>
            <a:r>
              <a:rPr lang="en-US" dirty="0" smtClean="0"/>
              <a:t>Fusion Nuclear Science Program Assessment (FNSPA)</a:t>
            </a:r>
          </a:p>
          <a:p>
            <a:r>
              <a:rPr lang="en-US" dirty="0" smtClean="0"/>
              <a:t>	- FESAC 2012 Materials/Collaboration Reports</a:t>
            </a:r>
          </a:p>
          <a:p>
            <a:endParaRPr lang="en-US" sz="1200" dirty="0" smtClean="0"/>
          </a:p>
          <a:p>
            <a:pPr marL="177800" indent="-177800"/>
            <a:r>
              <a:rPr lang="en-US" dirty="0" smtClean="0"/>
              <a:t>• Deliverables of FY 2010 ARIES Proposal well aligned with near term needs for fusion planning tasks - </a:t>
            </a:r>
          </a:p>
          <a:p>
            <a:endParaRPr lang="en-US" dirty="0" smtClean="0"/>
          </a:p>
          <a:p>
            <a:pPr>
              <a:tabLst>
                <a:tab pos="3771900" algn="l"/>
              </a:tabLst>
            </a:pPr>
            <a:r>
              <a:rPr lang="en-US" dirty="0" smtClean="0"/>
              <a:t> </a:t>
            </a:r>
          </a:p>
          <a:p>
            <a:pPr>
              <a:tabLst>
                <a:tab pos="3771900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tabLst>
                <a:tab pos="3771900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</TotalTime>
  <Words>504</Words>
  <Application>Microsoft Macintosh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Fusion Innovation Research &amp;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Dale Meade</dc:creator>
  <cp:lastModifiedBy>Dale Meade</cp:lastModifiedBy>
  <cp:revision>20</cp:revision>
  <dcterms:created xsi:type="dcterms:W3CDTF">2012-09-26T01:10:39Z</dcterms:created>
  <dcterms:modified xsi:type="dcterms:W3CDTF">2012-09-26T12:32:27Z</dcterms:modified>
</cp:coreProperties>
</file>