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0" r:id="rId3"/>
    <p:sldId id="273" r:id="rId4"/>
    <p:sldId id="298" r:id="rId5"/>
    <p:sldId id="292" r:id="rId6"/>
    <p:sldId id="276" r:id="rId7"/>
    <p:sldId id="277" r:id="rId8"/>
    <p:sldId id="278" r:id="rId9"/>
    <p:sldId id="299" r:id="rId10"/>
    <p:sldId id="300" r:id="rId11"/>
    <p:sldId id="294" r:id="rId12"/>
    <p:sldId id="279" r:id="rId13"/>
    <p:sldId id="260" r:id="rId14"/>
    <p:sldId id="266" r:id="rId15"/>
    <p:sldId id="262" r:id="rId16"/>
    <p:sldId id="267" r:id="rId17"/>
    <p:sldId id="272" r:id="rId18"/>
    <p:sldId id="261" r:id="rId19"/>
    <p:sldId id="283" r:id="rId20"/>
    <p:sldId id="280" r:id="rId21"/>
    <p:sldId id="271" r:id="rId22"/>
    <p:sldId id="264" r:id="rId23"/>
    <p:sldId id="289" r:id="rId24"/>
    <p:sldId id="290" r:id="rId25"/>
    <p:sldId id="291" r:id="rId26"/>
    <p:sldId id="297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5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00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D2CAC-C58D-C940-A1B3-8557D324FCD0}" type="datetimeFigureOut">
              <a:rPr lang="en-US" smtClean="0"/>
              <a:t>9/26/12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1A38-A50D-7143-86AB-7C6E061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74301-4BB0-114E-B2D0-A61EA7E792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7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74301-4BB0-114E-B2D0-A61EA7E792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4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4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9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3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9E7AB-5C68-844D-BC10-6B5B4BBCFE87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AC35-E4F4-FC47-8EB3-5845351F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1.w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image" Target="../media/image23.emf"/><Relationship Id="rId13" Type="http://schemas.openxmlformats.org/officeDocument/2006/relationships/image" Target="../media/image24.emf"/><Relationship Id="rId14" Type="http://schemas.openxmlformats.org/officeDocument/2006/relationships/image" Target="../media/image25.emf"/><Relationship Id="rId1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60" y="1798270"/>
            <a:ext cx="8149872" cy="1470025"/>
          </a:xfrm>
        </p:spPr>
        <p:txBody>
          <a:bodyPr/>
          <a:lstStyle/>
          <a:p>
            <a:r>
              <a:rPr lang="en-US" dirty="0" smtClean="0"/>
              <a:t>TAE-EP Interaction in ARIES ACT-I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2583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K. Ghantous, N.N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Gorelenkov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PPPL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ARIES Project Meeting, , 26 Sept. 2012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PPPL-LOGO-FNL-158-Y-GRADIENT-KW-LM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" y="30055"/>
            <a:ext cx="1934307" cy="1068437"/>
          </a:xfrm>
          <a:prstGeom prst="rect">
            <a:avLst/>
          </a:prstGeom>
        </p:spPr>
      </p:pic>
      <p:pic>
        <p:nvPicPr>
          <p:cNvPr id="5" name="Picture 4" descr="Screen Shot 2012-09-25 at 11.04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50" y="58614"/>
            <a:ext cx="3343949" cy="8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3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2077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Integrating relaxed profiles.	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126"/>
            <a:ext cx="9144000" cy="2841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96" y="6054937"/>
            <a:ext cx="17653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234" y="5959687"/>
            <a:ext cx="1905000" cy="622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11750"/>
            <a:ext cx="216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constraints: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59035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9392" y="5405689"/>
            <a:ext cx="215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conservation</a:t>
            </a:r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46467" y="865125"/>
            <a:ext cx="82296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Instead of solving the self-consistent QL equation. We assume the distribution function keeps diffusing until TAE modes are marginally stable everywhere. 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900" y="1576818"/>
            <a:ext cx="2136004" cy="51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244" y="1725356"/>
            <a:ext cx="1752600" cy="241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50503" y="1616374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i.e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783330" y="6406553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itstream Charter" charset="0"/>
                <a:cs typeface="Symbol" charset="2"/>
              </a:rPr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654300" y="5234901"/>
            <a:ext cx="3302000" cy="1028969"/>
            <a:chOff x="864" y="2160"/>
            <a:chExt cx="2108" cy="62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" y="2160"/>
              <a:ext cx="1611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864" y="2237"/>
              <a:ext cx="493" cy="457"/>
              <a:chOff x="864" y="2237"/>
              <a:chExt cx="493" cy="457"/>
            </a:xfrm>
          </p:grpSpPr>
          <p:pic>
            <p:nvPicPr>
              <p:cNvPr id="7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2275"/>
                <a:ext cx="41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8" name="AutoShape 12"/>
              <p:cNvSpPr>
                <a:spLocks/>
              </p:cNvSpPr>
              <p:nvPr/>
            </p:nvSpPr>
            <p:spPr bwMode="auto">
              <a:xfrm>
                <a:off x="1311" y="2237"/>
                <a:ext cx="46" cy="457"/>
              </a:xfrm>
              <a:prstGeom prst="leftBrace">
                <a:avLst>
                  <a:gd name="adj1" fmla="val 82790"/>
                  <a:gd name="adj2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00050" y="4573693"/>
            <a:ext cx="813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Kolesnichenko’s</a:t>
            </a:r>
            <a:r>
              <a:rPr lang="en-US" dirty="0" smtClean="0">
                <a:solidFill>
                  <a:srgbClr val="000000"/>
                </a:solidFill>
              </a:rPr>
              <a:t> rough estimate for the percentage of particles that are resonant is </a:t>
            </a:r>
            <a:r>
              <a:rPr lang="en-US" dirty="0" smtClean="0">
                <a:solidFill>
                  <a:srgbClr val="000000"/>
                </a:solidFill>
                <a:latin typeface="Symbol" charset="0"/>
              </a:rPr>
              <a:t>h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2077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Accounting for velocity dimension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050" y="1287052"/>
            <a:ext cx="543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Only part of the phase space resonant with the mode.</a:t>
            </a:r>
            <a:endParaRPr lang="en-US" dirty="0"/>
          </a:p>
        </p:txBody>
      </p:sp>
      <p:pic>
        <p:nvPicPr>
          <p:cNvPr id="13" name="Picture 12" descr="kol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722027"/>
            <a:ext cx="3416300" cy="2667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182" y="2169702"/>
            <a:ext cx="3070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Fraction of space calculated by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Kolesnichenko</a:t>
            </a:r>
            <a:r>
              <a:rPr lang="en-US" dirty="0" smtClean="0">
                <a:solidFill>
                  <a:srgbClr val="000000"/>
                </a:solidFill>
              </a:rPr>
              <a:t> is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12" y="3156368"/>
            <a:ext cx="4178300" cy="4273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1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098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NOVA and NOVA-K		</a:t>
            </a:r>
            <a:endParaRPr lang="en-US" sz="3200" dirty="0"/>
          </a:p>
        </p:txBody>
      </p:sp>
      <p:pic>
        <p:nvPicPr>
          <p:cNvPr id="12" name="Picture 11" descr="nor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" y="3714750"/>
            <a:ext cx="6365875" cy="2970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4703763"/>
            <a:ext cx="3257550" cy="8884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1625" y="711140"/>
            <a:ext cx="8385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apply 1.5D on experimental results, NOVA and NOVA-K are used to give quantitative accuracy to the analytically computed profiles. </a:t>
            </a:r>
          </a:p>
          <a:p>
            <a:endParaRPr lang="en-US" sz="2000" dirty="0" smtClean="0"/>
          </a:p>
          <a:p>
            <a:r>
              <a:rPr lang="en-US" sz="2000" dirty="0" smtClean="0"/>
              <a:t>We find the two most localized modes from NOVA for a given n close to the expected values at the plateau. </a:t>
            </a:r>
          </a:p>
          <a:p>
            <a:endParaRPr lang="en-US" sz="2000" dirty="0"/>
          </a:p>
          <a:p>
            <a:r>
              <a:rPr lang="en-US" sz="2000" dirty="0" smtClean="0"/>
              <a:t>We calculate the damping and maximum growth rate at the two locations, r1 and r2,  to which the analytic rates are calibrated to by multiplying them by the following factor, g(r) 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8783330" y="6406553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72205" y="6406553"/>
            <a:ext cx="42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2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607" y="179669"/>
            <a:ext cx="45696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Validation with DIII-D runs</a:t>
            </a:r>
            <a:endParaRPr lang="en-US" sz="3200" dirty="0"/>
          </a:p>
        </p:txBody>
      </p:sp>
      <p:pic>
        <p:nvPicPr>
          <p:cNvPr id="10" name="Picture 9" descr="vnZex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3" y="1070781"/>
            <a:ext cx="4500367" cy="3326358"/>
          </a:xfrm>
          <a:prstGeom prst="rect">
            <a:avLst/>
          </a:prstGeom>
        </p:spPr>
      </p:pic>
      <p:pic>
        <p:nvPicPr>
          <p:cNvPr id="12" name="Picture 11" descr="FIDA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50" y="3906355"/>
            <a:ext cx="3759811" cy="2731690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933250" y="1383322"/>
            <a:ext cx="379681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TAE observation using interferometers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47201" y="5033107"/>
            <a:ext cx="379681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FIDA measures of the distribution function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7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e122_3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4" y="1144672"/>
            <a:ext cx="6866054" cy="3147181"/>
          </a:xfrm>
          <a:prstGeom prst="rect">
            <a:avLst/>
          </a:prstGeom>
        </p:spPr>
      </p:pic>
      <p:pic>
        <p:nvPicPr>
          <p:cNvPr id="8" name="Picture 7" descr="Screen Shot 2012-09-24 at 11.04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4864647"/>
            <a:ext cx="5143500" cy="1366685"/>
          </a:xfrm>
          <a:prstGeom prst="rect">
            <a:avLst/>
          </a:prstGeom>
        </p:spPr>
      </p:pic>
      <p:pic>
        <p:nvPicPr>
          <p:cNvPr id="9" name="Picture 8" descr="Screen Shot 2012-09-24 at 11.26.4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6089136" y="4291853"/>
            <a:ext cx="925728" cy="189799"/>
          </a:xfrm>
          <a:prstGeom prst="rect">
            <a:avLst/>
          </a:prstGeom>
        </p:spPr>
      </p:pic>
      <p:pic>
        <p:nvPicPr>
          <p:cNvPr id="11" name="Picture 10" descr="Screen Shot 2012-09-24 at 11.26.4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2534509" y="4291853"/>
            <a:ext cx="925728" cy="1897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5607" y="179669"/>
            <a:ext cx="45588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NOVA and NOVA-K results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4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eutronRateR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90" y="1997307"/>
            <a:ext cx="3423369" cy="1405324"/>
          </a:xfrm>
          <a:prstGeom prst="rect">
            <a:avLst/>
          </a:prstGeom>
        </p:spPr>
      </p:pic>
      <p:pic>
        <p:nvPicPr>
          <p:cNvPr id="13" name="Picture 12" descr="FIDA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45" y="3762375"/>
            <a:ext cx="3350432" cy="2434256"/>
          </a:xfrm>
          <a:prstGeom prst="rect">
            <a:avLst/>
          </a:prstGeom>
        </p:spPr>
      </p:pic>
      <p:pic>
        <p:nvPicPr>
          <p:cNvPr id="18" name="Picture 17" descr="Screen Shot 2012-09-24 at 11.04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6" y="1362201"/>
            <a:ext cx="3713288" cy="48344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72066" y="218745"/>
            <a:ext cx="50846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Applying 1.5D model on DIIID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7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339" y="3760169"/>
            <a:ext cx="89514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953735"/>
                </a:solidFill>
              </a:rPr>
              <a:t>We use the quintessential case 10001A53 at t=600 </a:t>
            </a:r>
            <a:r>
              <a:rPr lang="en-US" sz="2500" dirty="0" err="1" smtClean="0">
                <a:solidFill>
                  <a:srgbClr val="953735"/>
                </a:solidFill>
              </a:rPr>
              <a:t>ms</a:t>
            </a:r>
            <a:r>
              <a:rPr lang="en-US" sz="2500" dirty="0" smtClean="0">
                <a:solidFill>
                  <a:srgbClr val="953735"/>
                </a:solidFill>
              </a:rPr>
              <a:t> to run NOVA</a:t>
            </a:r>
            <a:endParaRPr lang="en-US" sz="2500" dirty="0">
              <a:solidFill>
                <a:srgbClr val="95373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0546" y="337954"/>
            <a:ext cx="65654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ARIES ACT-1 parameters from TRANSP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73" y="1459266"/>
            <a:ext cx="912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apply 1.5D on shot 10001A53 at t = 250, 400, 600, 800 and 1190 </a:t>
            </a:r>
            <a:r>
              <a:rPr lang="en-US" sz="2400" dirty="0" err="1" smtClean="0"/>
              <a:t>ms</a:t>
            </a:r>
            <a:endParaRPr lang="en-US" sz="24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117" y="2735724"/>
            <a:ext cx="2171700" cy="33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623" y="2735724"/>
            <a:ext cx="2019300" cy="342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48" y="2735724"/>
            <a:ext cx="2057400" cy="342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353" y="5577741"/>
            <a:ext cx="4205927" cy="4095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40" y="4549212"/>
            <a:ext cx="2578100" cy="4064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69148" y="2129363"/>
            <a:ext cx="369313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smtClean="0"/>
              <a:t>The </a:t>
            </a:r>
            <a:r>
              <a:rPr lang="en-US" sz="2300" dirty="0" err="1" smtClean="0"/>
              <a:t>Tokamak</a:t>
            </a:r>
            <a:r>
              <a:rPr lang="en-US" sz="2300" dirty="0" smtClean="0"/>
              <a:t> parameters are</a:t>
            </a:r>
            <a:endParaRPr lang="en-US" sz="23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4994" y="4460312"/>
            <a:ext cx="2324100" cy="419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050" y="4460312"/>
            <a:ext cx="20447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9-25 at 12.01.3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804" b="4460"/>
          <a:stretch/>
        </p:blipFill>
        <p:spPr>
          <a:xfrm>
            <a:off x="907562" y="1328615"/>
            <a:ext cx="7220438" cy="3052885"/>
          </a:xfrm>
        </p:spPr>
      </p:pic>
      <p:pic>
        <p:nvPicPr>
          <p:cNvPr id="5" name="Picture 4" descr="Screen Shot 2012-09-25 at 12.02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54" y="4835769"/>
            <a:ext cx="5765800" cy="143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3254" y="213864"/>
            <a:ext cx="5478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NOVA and NOVA-K ARIES ACT-1</a:t>
            </a:r>
            <a:endParaRPr lang="en-US" sz="3200" dirty="0"/>
          </a:p>
        </p:txBody>
      </p:sp>
      <p:pic>
        <p:nvPicPr>
          <p:cNvPr id="7" name="Picture 6" descr="Screen Shot 2012-09-24 at 11.26.4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5993886" y="4402978"/>
            <a:ext cx="925728" cy="189799"/>
          </a:xfrm>
          <a:prstGeom prst="rect">
            <a:avLst/>
          </a:prstGeom>
        </p:spPr>
      </p:pic>
      <p:pic>
        <p:nvPicPr>
          <p:cNvPr id="8" name="Picture 7" descr="Screen Shot 2012-09-24 at 11.26.4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2439259" y="4402978"/>
            <a:ext cx="925728" cy="189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2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856" y="257216"/>
            <a:ext cx="8436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1.5D Model results with NOVA normalization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at t=600   </a:t>
            </a:r>
          </a:p>
        </p:txBody>
      </p:sp>
      <p:pic>
        <p:nvPicPr>
          <p:cNvPr id="8" name="Picture 7" descr="normal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" y="1778000"/>
            <a:ext cx="4641316" cy="4079875"/>
          </a:xfrm>
          <a:prstGeom prst="rect">
            <a:avLst/>
          </a:prstGeom>
        </p:spPr>
      </p:pic>
      <p:pic>
        <p:nvPicPr>
          <p:cNvPr id="9" name="Picture 8" descr="normaResul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19" y="1777999"/>
            <a:ext cx="5426881" cy="4079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3233" y="4559816"/>
            <a:ext cx="91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 4%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7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itical_gradient_evol_wSa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40" y="293082"/>
            <a:ext cx="10506000" cy="62132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3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1"/>
          <a:stretch/>
        </p:blipFill>
        <p:spPr bwMode="auto">
          <a:xfrm>
            <a:off x="932214" y="4038810"/>
            <a:ext cx="3031390" cy="23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46" y="5016630"/>
            <a:ext cx="1562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159505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47909" y="256472"/>
            <a:ext cx="43460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Bitstream Charter" charset="0"/>
              </a:rPr>
              <a:t>Alpha particles transport</a:t>
            </a:r>
            <a:endParaRPr lang="en-US" sz="30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692" y="1106919"/>
            <a:ext cx="8398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itstream Charter" charset="0"/>
              </a:rPr>
              <a:t>Since</a:t>
            </a:r>
            <a:r>
              <a:rPr lang="en-US" sz="2000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  v</a:t>
            </a:r>
            <a:r>
              <a:rPr lang="en-US" sz="2000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a0</a:t>
            </a:r>
            <a:r>
              <a:rPr lang="en-US" sz="2000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 ≥ </a:t>
            </a:r>
            <a:r>
              <a:rPr lang="en-US" sz="2000" dirty="0" err="1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v</a:t>
            </a:r>
            <a:r>
              <a:rPr lang="en-US" sz="2000" baseline="-25000" dirty="0" err="1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A</a:t>
            </a:r>
            <a:endParaRPr lang="en-US" sz="2000" baseline="-25000" dirty="0" smtClean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r>
              <a:rPr lang="en-US" sz="2000" dirty="0">
                <a:solidFill>
                  <a:srgbClr val="000000"/>
                </a:solidFill>
                <a:latin typeface="Bitstream Charter" charset="0"/>
                <a:cs typeface="Symbol" charset="2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ts possible that a particles resonantly interact with </a:t>
            </a:r>
            <a:r>
              <a:rPr lang="en-US" sz="2000" dirty="0" err="1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Alfvenic</a:t>
            </a:r>
            <a:r>
              <a:rPr lang="en-US" sz="2000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 modes. </a:t>
            </a:r>
          </a:p>
          <a:p>
            <a:endParaRPr lang="en-US" sz="2000" dirty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This can drive modes unstable. However, MHD modes are heavily dampened by phase mixing due to the continuum.</a:t>
            </a:r>
          </a:p>
          <a:p>
            <a:endParaRPr lang="en-US" sz="2000" dirty="0" smtClean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r>
              <a:rPr lang="en-US" sz="2000" dirty="0" smtClean="0">
                <a:solidFill>
                  <a:srgbClr val="953735"/>
                </a:solidFill>
                <a:latin typeface="Bitstream Charter" charset="0"/>
                <a:cs typeface="Symbol" charset="2"/>
              </a:rPr>
              <a:t>BUT </a:t>
            </a:r>
            <a:r>
              <a:rPr lang="en-US" sz="2000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TAE modes can </a:t>
            </a:r>
            <a:r>
              <a:rPr lang="en-US" sz="2000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exist</a:t>
            </a:r>
            <a:r>
              <a:rPr lang="en-US" sz="2000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! They are </a:t>
            </a:r>
            <a:r>
              <a:rPr lang="en-US" sz="2000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isolated </a:t>
            </a:r>
            <a:r>
              <a:rPr lang="en-US" sz="2000" dirty="0" err="1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eigenmodes</a:t>
            </a:r>
            <a:r>
              <a:rPr lang="en-US" sz="2000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 and are susceptible to being driven unstable. </a:t>
            </a:r>
            <a:endParaRPr lang="en-US" sz="2000" dirty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endParaRPr lang="en-US" sz="2000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2045" y="4301212"/>
            <a:ext cx="4572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Due to </a:t>
            </a:r>
            <a:r>
              <a:rPr lang="en-US" dirty="0" err="1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toroidicity</a:t>
            </a:r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, modes couple and a gap is created in MHD continuum at</a:t>
            </a:r>
          </a:p>
          <a:p>
            <a:endParaRPr lang="en-US" dirty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endParaRPr lang="en-US" dirty="0" smtClean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endParaRPr lang="en-US" dirty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And this is where the TAE mode resides at</a:t>
            </a:r>
          </a:p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              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TAE</a:t>
            </a:r>
            <a:r>
              <a:rPr lang="en-US" dirty="0" err="1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≈v</a:t>
            </a:r>
            <a:r>
              <a:rPr lang="en-US" baseline="-25000" dirty="0" err="1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/2qR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83330" y="6406553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5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itical_gradient_evol_wRadUse (1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39" y="293082"/>
            <a:ext cx="10492154" cy="6213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9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a_alpha_profile_wGamRa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705" y="266495"/>
            <a:ext cx="10505895" cy="6357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5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2-09-24 at 11.2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1" y="399853"/>
            <a:ext cx="4332837" cy="3498938"/>
          </a:xfrm>
          <a:prstGeom prst="rect">
            <a:avLst/>
          </a:prstGeom>
        </p:spPr>
      </p:pic>
      <p:pic>
        <p:nvPicPr>
          <p:cNvPr id="16" name="Picture 15" descr="Screen Shot 2012-09-24 at 11.27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399852"/>
            <a:ext cx="4065221" cy="3506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1023" y="-12898"/>
            <a:ext cx="3521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Analytic</a:t>
            </a:r>
            <a:r>
              <a:rPr lang="en-US" dirty="0" smtClean="0"/>
              <a:t> </a:t>
            </a:r>
            <a:r>
              <a:rPr lang="en-US" sz="3200" dirty="0" smtClean="0"/>
              <a:t>expressions</a:t>
            </a:r>
            <a:endParaRPr lang="en-US" sz="3200" dirty="0"/>
          </a:p>
        </p:txBody>
      </p:sp>
      <p:pic>
        <p:nvPicPr>
          <p:cNvPr id="6" name="Picture 5" descr="Screen Shot 2012-09-24 at 11.29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0" y="2499475"/>
            <a:ext cx="2133600" cy="330200"/>
          </a:xfrm>
          <a:prstGeom prst="rect">
            <a:avLst/>
          </a:prstGeom>
        </p:spPr>
      </p:pic>
      <p:pic>
        <p:nvPicPr>
          <p:cNvPr id="7" name="Picture 6" descr="Screen Shot 2012-09-24 at 11.28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61" y="2474075"/>
            <a:ext cx="1803400" cy="355600"/>
          </a:xfrm>
          <a:prstGeom prst="rect">
            <a:avLst/>
          </a:prstGeom>
        </p:spPr>
      </p:pic>
      <p:pic>
        <p:nvPicPr>
          <p:cNvPr id="8" name="Picture 7" descr="Screen Shot 2012-09-24 at 11.28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28" y="4277161"/>
            <a:ext cx="3438299" cy="6749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24605" y="5070231"/>
            <a:ext cx="6773506" cy="655066"/>
            <a:chOff x="184471" y="5109307"/>
            <a:chExt cx="6773506" cy="655066"/>
          </a:xfrm>
        </p:grpSpPr>
        <p:pic>
          <p:nvPicPr>
            <p:cNvPr id="9" name="Picture 8" descr="Screen Shot 2012-09-24 at 11.28.34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71" y="5292725"/>
              <a:ext cx="1549400" cy="304800"/>
            </a:xfrm>
            <a:prstGeom prst="rect">
              <a:avLst/>
            </a:prstGeom>
          </p:spPr>
        </p:pic>
        <p:pic>
          <p:nvPicPr>
            <p:cNvPr id="10" name="Picture 9" descr="Screen Shot 2012-09-24 at 11.28.16 PM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6" b="9509"/>
            <a:stretch/>
          </p:blipFill>
          <p:spPr>
            <a:xfrm>
              <a:off x="1768998" y="5109307"/>
              <a:ext cx="5188979" cy="655066"/>
            </a:xfrm>
            <a:prstGeom prst="rect">
              <a:avLst/>
            </a:prstGeom>
          </p:spPr>
        </p:pic>
      </p:grpSp>
      <p:pic>
        <p:nvPicPr>
          <p:cNvPr id="11" name="Picture 10" descr="Screen Shot 2012-09-24 at 11.27.53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9"/>
          <a:stretch/>
        </p:blipFill>
        <p:spPr>
          <a:xfrm>
            <a:off x="2330632" y="5891821"/>
            <a:ext cx="3993454" cy="8550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7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9-24 at 11.27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6"/>
          <a:stretch/>
        </p:blipFill>
        <p:spPr>
          <a:xfrm>
            <a:off x="2507509" y="3635376"/>
            <a:ext cx="4219981" cy="3222624"/>
          </a:xfrm>
          <a:prstGeom prst="rect">
            <a:avLst/>
          </a:prstGeom>
        </p:spPr>
      </p:pic>
      <p:pic>
        <p:nvPicPr>
          <p:cNvPr id="9" name="Picture 8" descr="Screen Shot 2012-09-24 at 11.27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1" y="399853"/>
            <a:ext cx="4332837" cy="3498938"/>
          </a:xfrm>
          <a:prstGeom prst="rect">
            <a:avLst/>
          </a:prstGeom>
        </p:spPr>
      </p:pic>
      <p:pic>
        <p:nvPicPr>
          <p:cNvPr id="10" name="Picture 9" descr="Screen Shot 2012-09-24 at 11.27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399852"/>
            <a:ext cx="4065221" cy="3506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1023" y="-12898"/>
            <a:ext cx="3521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Analytic</a:t>
            </a:r>
            <a:r>
              <a:rPr lang="en-US" dirty="0" smtClean="0"/>
              <a:t> </a:t>
            </a:r>
            <a:r>
              <a:rPr lang="en-US" sz="3200" dirty="0" smtClean="0"/>
              <a:t>expressions</a:t>
            </a:r>
            <a:endParaRPr lang="en-US" sz="3200" dirty="0"/>
          </a:p>
        </p:txBody>
      </p:sp>
      <p:pic>
        <p:nvPicPr>
          <p:cNvPr id="11" name="Picture 10" descr="Screen Shot 2012-09-24 at 11.27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6" r="35128" b="90322"/>
          <a:stretch/>
        </p:blipFill>
        <p:spPr>
          <a:xfrm>
            <a:off x="4111625" y="3683001"/>
            <a:ext cx="1016000" cy="3238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3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523" y="0"/>
            <a:ext cx="51768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Parameter space loss diagram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09626" y="1098550"/>
            <a:ext cx="7239000" cy="532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Given, T</a:t>
            </a:r>
            <a:r>
              <a:rPr lang="en-US" sz="2500" baseline="-25000" dirty="0" smtClean="0"/>
              <a:t>i0</a:t>
            </a:r>
            <a:r>
              <a:rPr lang="en-US" sz="2500" dirty="0" smtClean="0"/>
              <a:t> and </a:t>
            </a:r>
            <a:r>
              <a:rPr lang="en-US" sz="2500" dirty="0" smtClean="0">
                <a:latin typeface="Symbol" charset="2"/>
                <a:cs typeface="Symbol" charset="2"/>
              </a:rPr>
              <a:t>b</a:t>
            </a:r>
            <a:r>
              <a:rPr lang="en-US" sz="2500" baseline="-25000" dirty="0" smtClean="0"/>
              <a:t>p0</a:t>
            </a:r>
            <a:r>
              <a:rPr lang="en-US" sz="2500" dirty="0" smtClean="0"/>
              <a:t> we can estimate T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(r), </a:t>
            </a:r>
            <a:r>
              <a:rPr lang="en-US" sz="2500" dirty="0" err="1" smtClean="0">
                <a:latin typeface="Symbol" charset="2"/>
                <a:cs typeface="Symbol" charset="2"/>
              </a:rPr>
              <a:t>b</a:t>
            </a:r>
            <a:r>
              <a:rPr lang="en-US" sz="2500" baseline="-25000" dirty="0" err="1"/>
              <a:t>p</a:t>
            </a:r>
            <a:r>
              <a:rPr lang="en-US" sz="2500" dirty="0" smtClean="0"/>
              <a:t>(r),  </a:t>
            </a:r>
            <a:r>
              <a:rPr lang="en-US" sz="2500" dirty="0" err="1" smtClean="0">
                <a:latin typeface="Symbol" charset="2"/>
                <a:cs typeface="Symbol" charset="2"/>
              </a:rPr>
              <a:t>b</a:t>
            </a:r>
            <a:r>
              <a:rPr lang="en-US" sz="2500" baseline="-25000" dirty="0" err="1" smtClean="0">
                <a:latin typeface="Symbol" charset="2"/>
                <a:cs typeface="Symbol" charset="2"/>
              </a:rPr>
              <a:t>a</a:t>
            </a:r>
            <a:r>
              <a:rPr lang="en-US" sz="2500" dirty="0" smtClean="0"/>
              <a:t>(r) . </a:t>
            </a:r>
          </a:p>
          <a:p>
            <a:endParaRPr lang="en-US" sz="2500" dirty="0"/>
          </a:p>
          <a:p>
            <a:r>
              <a:rPr lang="en-US" sz="2500" dirty="0" smtClean="0"/>
              <a:t>Given profiles,</a:t>
            </a:r>
            <a:r>
              <a:rPr lang="en-US" sz="2500" dirty="0"/>
              <a:t> </a:t>
            </a:r>
            <a:r>
              <a:rPr lang="en-US" sz="2500" dirty="0" smtClean="0"/>
              <a:t>we can compute </a:t>
            </a:r>
            <a:endParaRPr lang="en-US" sz="2500" dirty="0"/>
          </a:p>
          <a:p>
            <a:r>
              <a:rPr lang="en-US" sz="2500" dirty="0" smtClean="0"/>
              <a:t>                           </a:t>
            </a:r>
            <a:r>
              <a:rPr lang="en-US" sz="2500" dirty="0" smtClean="0">
                <a:latin typeface="Symbol" charset="2"/>
                <a:cs typeface="Symbol" charset="2"/>
              </a:rPr>
              <a:t> </a:t>
            </a:r>
            <a:r>
              <a:rPr lang="en-US" sz="2500" dirty="0" err="1" smtClean="0">
                <a:latin typeface="Symbol" charset="2"/>
                <a:cs typeface="Symbol" charset="2"/>
              </a:rPr>
              <a:t>g</a:t>
            </a:r>
            <a:r>
              <a:rPr lang="en-US" sz="2500" baseline="-25000" dirty="0" err="1" smtClean="0">
                <a:latin typeface="Symbol" charset="2"/>
                <a:cs typeface="Symbol" charset="2"/>
              </a:rPr>
              <a:t>a</a:t>
            </a:r>
            <a:r>
              <a:rPr lang="en-US" sz="2500" dirty="0" smtClean="0"/>
              <a:t>, </a:t>
            </a:r>
            <a:r>
              <a:rPr lang="en-US" sz="2500" dirty="0" err="1" smtClean="0">
                <a:latin typeface="Symbol" charset="2"/>
                <a:cs typeface="Symbol" charset="2"/>
              </a:rPr>
              <a:t>g</a:t>
            </a:r>
            <a:r>
              <a:rPr lang="en-US" sz="2500" baseline="-25000" dirty="0" err="1" smtClean="0"/>
              <a:t>iL</a:t>
            </a:r>
            <a:r>
              <a:rPr lang="en-US" sz="2500" dirty="0" smtClean="0"/>
              <a:t>, </a:t>
            </a:r>
            <a:r>
              <a:rPr lang="en-US" sz="2500" dirty="0" err="1" smtClean="0">
                <a:latin typeface="Symbol" charset="2"/>
                <a:cs typeface="Symbol" charset="2"/>
              </a:rPr>
              <a:t>g</a:t>
            </a:r>
            <a:r>
              <a:rPr lang="en-US" sz="2500" baseline="-25000" dirty="0" err="1" smtClean="0"/>
              <a:t>iT</a:t>
            </a:r>
            <a:r>
              <a:rPr lang="en-US" sz="2500" dirty="0" smtClean="0"/>
              <a:t>, </a:t>
            </a:r>
            <a:r>
              <a:rPr lang="en-US" sz="2500" dirty="0" err="1" smtClean="0">
                <a:latin typeface="Symbol" charset="2"/>
                <a:cs typeface="Symbol" charset="2"/>
              </a:rPr>
              <a:t>g</a:t>
            </a:r>
            <a:r>
              <a:rPr lang="en-US" sz="2500" baseline="-25000" dirty="0" err="1" smtClean="0"/>
              <a:t>eColl</a:t>
            </a:r>
            <a:endParaRPr lang="en-US" sz="2500" baseline="-25000" dirty="0" smtClean="0"/>
          </a:p>
          <a:p>
            <a:endParaRPr lang="en-US" sz="2500" baseline="-25000" dirty="0"/>
          </a:p>
          <a:p>
            <a:r>
              <a:rPr lang="en-US" sz="2500" dirty="0" smtClean="0"/>
              <a:t>This allows to make a parameter space analysis of TAE stability and </a:t>
            </a:r>
            <a:r>
              <a:rPr lang="en-US" sz="2500" dirty="0" smtClean="0">
                <a:latin typeface="Symbol" charset="2"/>
                <a:cs typeface="Symbol" charset="2"/>
              </a:rPr>
              <a:t>a</a:t>
            </a:r>
            <a:r>
              <a:rPr lang="en-US" sz="2500" dirty="0" smtClean="0"/>
              <a:t> particle losses. </a:t>
            </a:r>
          </a:p>
          <a:p>
            <a:endParaRPr lang="en-US" sz="2500" dirty="0"/>
          </a:p>
          <a:p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Caveat: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Radiative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damping’s analytic expression requires knowledge of the details of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5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500" baseline="-25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profiles and the safety factor and shear profiles, making it hard to model without further assumptions.  </a:t>
            </a:r>
          </a:p>
          <a:p>
            <a:endParaRPr lang="en-US" sz="25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8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2523" y="-31750"/>
            <a:ext cx="44524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Parameter space diagram</a:t>
            </a:r>
            <a:endParaRPr lang="en-US" sz="3200" dirty="0"/>
          </a:p>
        </p:txBody>
      </p:sp>
      <p:pic>
        <p:nvPicPr>
          <p:cNvPr id="5" name="Picture 4" descr="InstLssDiag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r="8731"/>
          <a:stretch/>
        </p:blipFill>
        <p:spPr>
          <a:xfrm>
            <a:off x="0" y="473651"/>
            <a:ext cx="9144000" cy="6273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8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space diagram agrees with NOVA-K normalized 1.5D if </a:t>
            </a:r>
            <a:r>
              <a:rPr lang="en-US" dirty="0" err="1" smtClean="0"/>
              <a:t>radiative</a:t>
            </a:r>
            <a:r>
              <a:rPr lang="en-US" dirty="0" smtClean="0"/>
              <a:t> damping is not considered. </a:t>
            </a:r>
          </a:p>
          <a:p>
            <a:r>
              <a:rPr lang="en-US" dirty="0"/>
              <a:t>A</a:t>
            </a:r>
            <a:r>
              <a:rPr lang="en-US" dirty="0" smtClean="0"/>
              <a:t>ccounting for </a:t>
            </a:r>
            <a:r>
              <a:rPr lang="en-US" dirty="0" err="1" smtClean="0"/>
              <a:t>radiative</a:t>
            </a:r>
            <a:r>
              <a:rPr lang="en-US" dirty="0" smtClean="0"/>
              <a:t> damping might shift the loss diagram significantly allowing for a large operational space without any significant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particle losses.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0023" y="396875"/>
            <a:ext cx="70487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Parameter space diagram </a:t>
            </a:r>
            <a:r>
              <a:rPr lang="en-US" sz="3200" dirty="0" smtClean="0">
                <a:solidFill>
                  <a:srgbClr val="953735"/>
                </a:solidFill>
              </a:rPr>
              <a:t>INCONCLUSIVE</a:t>
            </a:r>
            <a:endParaRPr lang="en-US" sz="3200" dirty="0">
              <a:solidFill>
                <a:srgbClr val="95373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66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NOVA and 1.5D model, there can be up to 9% loss of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particles. (Since 1.5D is a conservative model, this is great news for ARIES ACT-1.)</a:t>
            </a:r>
          </a:p>
          <a:p>
            <a:r>
              <a:rPr lang="en-US" dirty="0" smtClean="0"/>
              <a:t>More detailed study of the </a:t>
            </a:r>
            <a:r>
              <a:rPr lang="en-US" dirty="0" err="1" smtClean="0"/>
              <a:t>radiative</a:t>
            </a:r>
            <a:r>
              <a:rPr lang="en-US" dirty="0" smtClean="0"/>
              <a:t> damping is required to access whether the TAE modes in ARIES ACT-1 will result in losses or not.</a:t>
            </a:r>
          </a:p>
          <a:p>
            <a:r>
              <a:rPr lang="en-US" dirty="0" smtClean="0"/>
              <a:t>As a preliminary study, </a:t>
            </a:r>
            <a:r>
              <a:rPr lang="en-US" dirty="0" smtClean="0">
                <a:latin typeface="Symbol" charset="2"/>
                <a:cs typeface="Symbol" charset="2"/>
              </a:rPr>
              <a:t>a </a:t>
            </a:r>
            <a:r>
              <a:rPr lang="en-US" dirty="0" smtClean="0"/>
              <a:t> particles in ARIES ACT-1 are well confined upon interacting with TAE modes.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72205" y="640655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7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4677" y="4456836"/>
            <a:ext cx="37422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</a:rPr>
              <a:t>Known 1D bump on tail.</a:t>
            </a:r>
          </a:p>
          <a:p>
            <a:endParaRPr lang="en-US" dirty="0">
              <a:solidFill>
                <a:srgbClr val="000000"/>
              </a:solidFill>
              <a:latin typeface="Bitstream Charter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</a:rPr>
              <a:t>Positive slope in v results in growth of modes.</a:t>
            </a:r>
          </a:p>
          <a:p>
            <a:endParaRPr lang="en-US" dirty="0" smtClean="0">
              <a:solidFill>
                <a:srgbClr val="000000"/>
              </a:solidFill>
              <a:latin typeface="Bitstream Charter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</a:rPr>
              <a:t>Inverse Landau damping. </a:t>
            </a:r>
            <a:endParaRPr lang="en-US" dirty="0"/>
          </a:p>
        </p:txBody>
      </p:sp>
      <p:pic>
        <p:nvPicPr>
          <p:cNvPr id="13" name="Picture 12" descr="f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71" y="3968750"/>
            <a:ext cx="4317351" cy="24335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18316" y="3102328"/>
            <a:ext cx="424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</a:rPr>
              <a:t>The distribution </a:t>
            </a:r>
            <a:r>
              <a:rPr lang="en-US" dirty="0" smtClean="0">
                <a:solidFill>
                  <a:srgbClr val="000000"/>
                </a:solidFill>
                <a:latin typeface="Bitstream Charter" charset="0"/>
              </a:rPr>
              <a:t>of EP is decreasing in r.</a:t>
            </a:r>
            <a:endParaRPr lang="en-US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5118" y="220778"/>
            <a:ext cx="77462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Bitstream Charter" charset="0"/>
              </a:rPr>
              <a:t>TAE modes driven unstable by </a:t>
            </a:r>
            <a:r>
              <a:rPr lang="en-US" sz="3200" dirty="0" smtClean="0">
                <a:solidFill>
                  <a:srgbClr val="000000"/>
                </a:solidFill>
                <a:latin typeface="Symbol"/>
              </a:rPr>
              <a:t>a </a:t>
            </a:r>
            <a:r>
              <a:rPr lang="en-US" sz="3200" dirty="0" smtClean="0">
                <a:solidFill>
                  <a:srgbClr val="000000"/>
                </a:solidFill>
                <a:latin typeface="Bitstream Charter" charset="0"/>
              </a:rPr>
              <a:t>particles</a:t>
            </a:r>
            <a:endParaRPr lang="en-US" sz="3200" dirty="0">
              <a:solidFill>
                <a:srgbClr val="000000"/>
              </a:solidFill>
              <a:latin typeface="Symbol"/>
              <a:cs typeface="Symbol" charset="2"/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0" y="1309078"/>
            <a:ext cx="3724275" cy="21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766" y="1503234"/>
            <a:ext cx="3145021" cy="540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171" y="2012257"/>
            <a:ext cx="3139374" cy="590941"/>
          </a:xfrm>
          <a:prstGeom prst="rect">
            <a:avLst/>
          </a:prstGeom>
        </p:spPr>
      </p:pic>
      <p:pic>
        <p:nvPicPr>
          <p:cNvPr id="12" name="Picture 11" descr="Screen Shot 2012-09-25 at 10.31.5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59" y="2579279"/>
            <a:ext cx="1007696" cy="3307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83330" y="6406553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itstream Charter" charset="0"/>
                <a:cs typeface="Symbol" charset="2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4677" y="4456836"/>
            <a:ext cx="37422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</a:rPr>
              <a:t>Known 1D bump on tail.</a:t>
            </a:r>
          </a:p>
          <a:p>
            <a:endParaRPr lang="en-US" dirty="0">
              <a:solidFill>
                <a:srgbClr val="000000"/>
              </a:solidFill>
              <a:latin typeface="Bitstream Charter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</a:rPr>
              <a:t>Positive slope in v results in growth of modes.</a:t>
            </a:r>
          </a:p>
          <a:p>
            <a:endParaRPr lang="en-US" dirty="0" smtClean="0">
              <a:solidFill>
                <a:srgbClr val="000000"/>
              </a:solidFill>
              <a:latin typeface="Bitstream Charter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</a:rPr>
              <a:t>Inverse Landau damping. </a:t>
            </a:r>
            <a:endParaRPr lang="en-US" dirty="0"/>
          </a:p>
        </p:txBody>
      </p:sp>
      <p:pic>
        <p:nvPicPr>
          <p:cNvPr id="13" name="Picture 12" descr="f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71" y="3968750"/>
            <a:ext cx="4317351" cy="243355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5118" y="220778"/>
            <a:ext cx="77462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Bitstream Charter" charset="0"/>
              </a:rPr>
              <a:t>TAE modes driven unstable by </a:t>
            </a:r>
            <a:r>
              <a:rPr lang="en-US" sz="3200" dirty="0" smtClean="0">
                <a:solidFill>
                  <a:srgbClr val="000000"/>
                </a:solidFill>
                <a:latin typeface="Symbol"/>
              </a:rPr>
              <a:t>a </a:t>
            </a:r>
            <a:r>
              <a:rPr lang="en-US" sz="3200" dirty="0" smtClean="0">
                <a:solidFill>
                  <a:srgbClr val="000000"/>
                </a:solidFill>
                <a:latin typeface="Bitstream Charter" charset="0"/>
              </a:rPr>
              <a:t>particles</a:t>
            </a:r>
            <a:endParaRPr lang="en-US" sz="3200" dirty="0">
              <a:solidFill>
                <a:srgbClr val="000000"/>
              </a:solidFill>
              <a:latin typeface="Symbol"/>
              <a:cs typeface="Symbol" charset="2"/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0" y="1309078"/>
            <a:ext cx="3724275" cy="21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968750"/>
            <a:ext cx="3733800" cy="264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8496" y="3057281"/>
            <a:ext cx="4240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</a:rPr>
              <a:t>So distribution of EP as a function of P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766" y="1503234"/>
            <a:ext cx="3145021" cy="5407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171" y="2012257"/>
            <a:ext cx="3139374" cy="590941"/>
          </a:xfrm>
          <a:prstGeom prst="rect">
            <a:avLst/>
          </a:prstGeom>
        </p:spPr>
      </p:pic>
      <p:pic>
        <p:nvPicPr>
          <p:cNvPr id="16" name="Picture 15" descr="Screen Shot 2012-09-25 at 10.31.5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59" y="2579279"/>
            <a:ext cx="1007696" cy="3307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783330" y="6406553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2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066" y="1108929"/>
            <a:ext cx="8373809" cy="495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</a:rPr>
              <a:t>Particles resonate with TAE modes at</a:t>
            </a:r>
          </a:p>
          <a:p>
            <a:endParaRPr lang="en-US" dirty="0">
              <a:solidFill>
                <a:srgbClr val="000000"/>
              </a:solidFill>
              <a:latin typeface="Bitstream Chart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Bitstream Charter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Bitstream Charter" charset="0"/>
              </a:rPr>
              <a:t>          where</a:t>
            </a:r>
            <a:endParaRPr lang="en-US" dirty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endParaRPr lang="en-US" dirty="0" smtClean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00"/>
                </a:solidFill>
                <a:latin typeface="Bitstream Charter" charset="0"/>
                <a:cs typeface="Symbol" charset="2"/>
              </a:rPr>
              <a:t> particles profiles are modified due to interaction with modes. </a:t>
            </a:r>
            <a:endParaRPr lang="en-US" dirty="0" smtClean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endParaRPr lang="en-US" dirty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        Modes </a:t>
            </a:r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drive by free energy of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particles depends on their profiles. </a:t>
            </a:r>
          </a:p>
          <a:p>
            <a:endParaRPr lang="en-US" dirty="0" smtClean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       </a:t>
            </a:r>
            <a:endParaRPr lang="en-US" dirty="0" smtClean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r>
              <a:rPr lang="en-US" sz="2300" dirty="0" smtClean="0">
                <a:solidFill>
                  <a:srgbClr val="953735"/>
                </a:solidFill>
                <a:latin typeface="Bitstream Charter" charset="0"/>
                <a:cs typeface="Symbol" charset="2"/>
              </a:rPr>
              <a:t>1.5D modeling: </a:t>
            </a:r>
          </a:p>
          <a:p>
            <a:endParaRPr lang="en-US" sz="2300" dirty="0" smtClean="0">
              <a:solidFill>
                <a:srgbClr val="953735"/>
              </a:solidFill>
              <a:latin typeface="Bitstream Charter" charset="0"/>
              <a:cs typeface="Symbol" charset="2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And use </a:t>
            </a:r>
            <a:r>
              <a:rPr lang="en-US" dirty="0" smtClean="0">
                <a:solidFill>
                  <a:srgbClr val="953735"/>
                </a:solidFill>
                <a:latin typeface="Bitstream Charter" charset="0"/>
                <a:cs typeface="Symbol" charset="2"/>
              </a:rPr>
              <a:t>linear theory </a:t>
            </a:r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to model drive and damping of TAE modes due to background plasmas and alphas</a:t>
            </a:r>
          </a:p>
          <a:p>
            <a:endParaRPr lang="en-US" dirty="0" smtClean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endParaRPr lang="en-US" dirty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r>
              <a:rPr lang="en-US" dirty="0">
                <a:solidFill>
                  <a:srgbClr val="000000"/>
                </a:solidFill>
                <a:latin typeface="Bitstream Charter" charset="0"/>
                <a:cs typeface="Symbol" charset="2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ransport of alphas due to TAE modes is modeled based on </a:t>
            </a:r>
            <a:r>
              <a:rPr lang="en-US" dirty="0" smtClean="0">
                <a:solidFill>
                  <a:srgbClr val="953735"/>
                </a:solidFill>
                <a:latin typeface="Bitstream Charter" charset="0"/>
                <a:cs typeface="Symbol" charset="2"/>
              </a:rPr>
              <a:t>QL theory</a:t>
            </a:r>
            <a:endParaRPr lang="en-US" dirty="0">
              <a:solidFill>
                <a:srgbClr val="000000"/>
              </a:solidFill>
              <a:latin typeface="Bitstream Charter" charset="0"/>
              <a:cs typeface="Symbol" charset="2"/>
            </a:endParaRPr>
          </a:p>
          <a:p>
            <a:endParaRPr lang="en-US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7618" y="220778"/>
            <a:ext cx="50315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Bitstream Charter" charset="0"/>
              </a:rPr>
              <a:t>TAE - </a:t>
            </a:r>
            <a:r>
              <a:rPr lang="en-US" sz="3200" dirty="0" smtClean="0">
                <a:solidFill>
                  <a:srgbClr val="000000"/>
                </a:solidFill>
                <a:latin typeface="Symbol"/>
              </a:rPr>
              <a:t>a </a:t>
            </a:r>
            <a:r>
              <a:rPr lang="en-US" sz="3200" dirty="0" smtClean="0">
                <a:solidFill>
                  <a:srgbClr val="000000"/>
                </a:solidFill>
                <a:latin typeface="Bitstream Charter" charset="0"/>
              </a:rPr>
              <a:t>particle Interaction</a:t>
            </a:r>
            <a:endParaRPr lang="en-US" sz="3200" dirty="0">
              <a:solidFill>
                <a:srgbClr val="000000"/>
              </a:solidFill>
              <a:latin typeface="Symbol"/>
              <a:cs typeface="Symbol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1005"/>
          <a:stretch/>
        </p:blipFill>
        <p:spPr>
          <a:xfrm>
            <a:off x="2117335" y="1684187"/>
            <a:ext cx="4050616" cy="311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97" y="1175539"/>
            <a:ext cx="911477" cy="265157"/>
          </a:xfrm>
          <a:prstGeom prst="rect">
            <a:avLst/>
          </a:prstGeom>
        </p:spPr>
      </p:pic>
      <p:sp>
        <p:nvSpPr>
          <p:cNvPr id="8" name="Circular Arrow 7"/>
          <p:cNvSpPr/>
          <p:nvPr/>
        </p:nvSpPr>
        <p:spPr>
          <a:xfrm rot="16200000">
            <a:off x="547944" y="2254249"/>
            <a:ext cx="595310" cy="881065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99205" y="6406553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3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832" y="39076"/>
            <a:ext cx="1930085" cy="58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QL model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27" y="1977054"/>
            <a:ext cx="1511300" cy="5461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44319" y="6221839"/>
            <a:ext cx="3281294" cy="266700"/>
            <a:chOff x="950694" y="5982873"/>
            <a:chExt cx="3281294" cy="2667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0694" y="5982873"/>
              <a:ext cx="863600" cy="266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8213" y="6011618"/>
              <a:ext cx="1460500" cy="2159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2388" y="6011618"/>
              <a:ext cx="609600" cy="22860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985536" y="2676738"/>
            <a:ext cx="2645307" cy="852543"/>
            <a:chOff x="922036" y="2675426"/>
            <a:chExt cx="2645307" cy="8525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4866" y="2962564"/>
              <a:ext cx="1447800" cy="5654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13143" y="2810526"/>
              <a:ext cx="1854200" cy="19723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22036" y="2675426"/>
              <a:ext cx="781133" cy="38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1846" y="4078130"/>
            <a:ext cx="2137490" cy="654733"/>
            <a:chOff x="679971" y="3998747"/>
            <a:chExt cx="2137490" cy="6547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7652" y="4424880"/>
              <a:ext cx="609600" cy="228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4361" y="4408183"/>
              <a:ext cx="673100" cy="2413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79971" y="3998747"/>
              <a:ext cx="1240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instability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73188" y="5688350"/>
            <a:ext cx="307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Saturation at marginal stability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88622" y="4851520"/>
            <a:ext cx="2265171" cy="788402"/>
            <a:chOff x="631497" y="4534020"/>
            <a:chExt cx="2265171" cy="7884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0219" y="4980650"/>
              <a:ext cx="647700" cy="2413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31497" y="4534020"/>
              <a:ext cx="1240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diffusion</a:t>
              </a:r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232696" y="4892211"/>
              <a:ext cx="663972" cy="430211"/>
              <a:chOff x="4026401" y="5062238"/>
              <a:chExt cx="672599" cy="47523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6401" y="5062238"/>
                <a:ext cx="352024" cy="47523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57700" y="5191413"/>
                <a:ext cx="241300" cy="241300"/>
              </a:xfrm>
              <a:prstGeom prst="rect">
                <a:avLst/>
              </a:prstGeom>
            </p:spPr>
          </p:pic>
        </p:grpSp>
      </p:grpSp>
      <p:sp>
        <p:nvSpPr>
          <p:cNvPr id="38" name="Left Brace 37"/>
          <p:cNvSpPr/>
          <p:nvPr/>
        </p:nvSpPr>
        <p:spPr>
          <a:xfrm>
            <a:off x="206375" y="806408"/>
            <a:ext cx="235471" cy="2913373"/>
          </a:xfrm>
          <a:prstGeom prst="leftBrace">
            <a:avLst>
              <a:gd name="adj1" fmla="val 123528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7875" y="1337219"/>
            <a:ext cx="414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Illustration of self consistent QL relaxation</a:t>
            </a:r>
            <a:endParaRPr lang="en-US" dirty="0"/>
          </a:p>
        </p:txBody>
      </p:sp>
      <p:pic>
        <p:nvPicPr>
          <p:cNvPr id="10" name="Picture 9" descr="ill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38" y="1742618"/>
            <a:ext cx="4953000" cy="371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4388" y="1060151"/>
            <a:ext cx="3415715" cy="646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783330" y="6406553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8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22769" y="649421"/>
            <a:ext cx="8229600" cy="79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Linear theory for growth rate. Instead of integrating the expressions for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We use expressions that are approximations:</a:t>
            </a:r>
            <a:endParaRPr lang="en-US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15380" name="Group 10"/>
          <p:cNvGrpSpPr>
            <a:grpSpLocks/>
          </p:cNvGrpSpPr>
          <p:nvPr/>
        </p:nvGrpSpPr>
        <p:grpSpPr bwMode="auto">
          <a:xfrm>
            <a:off x="2342844" y="2174060"/>
            <a:ext cx="4480729" cy="1758540"/>
            <a:chOff x="2288" y="1379"/>
            <a:chExt cx="2578" cy="935"/>
          </a:xfrm>
        </p:grpSpPr>
        <p:sp>
          <p:nvSpPr>
            <p:cNvPr id="15381" name="Rectangle 11"/>
            <p:cNvSpPr>
              <a:spLocks noChangeArrowheads="1"/>
            </p:cNvSpPr>
            <p:nvPr/>
          </p:nvSpPr>
          <p:spPr bwMode="auto">
            <a:xfrm>
              <a:off x="2401" y="1380"/>
              <a:ext cx="2465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the mode number, </a:t>
              </a:r>
              <a:r>
                <a:rPr lang="en-US" dirty="0" smtClean="0">
                  <a:solidFill>
                    <a:srgbClr val="000000"/>
                  </a:solidFill>
                </a:rPr>
                <a:t> plateau of maximum </a:t>
              </a:r>
              <a:endParaRPr lang="en-US" dirty="0">
                <a:solidFill>
                  <a:srgbClr val="000000"/>
                </a:solidFill>
              </a:endParaRP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 smtClean="0">
                  <a:solidFill>
                    <a:srgbClr val="000000"/>
                  </a:solidFill>
                </a:rPr>
                <a:t>Plasma parameters ( given by TRANSP)</a:t>
              </a:r>
              <a:endParaRPr lang="en-US" dirty="0">
                <a:solidFill>
                  <a:srgbClr val="000000"/>
                </a:solidFill>
              </a:endParaRP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 smtClean="0">
                  <a:solidFill>
                    <a:srgbClr val="000000"/>
                  </a:solidFill>
                </a:rPr>
                <a:t>Isotropy   (isotropic for alphas)</a:t>
              </a:r>
              <a:endParaRPr lang="en-US" dirty="0">
                <a:solidFill>
                  <a:srgbClr val="000000"/>
                </a:solidFill>
              </a:endParaRPr>
            </a:p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382" name="AutoShape 12"/>
            <p:cNvSpPr>
              <a:spLocks/>
            </p:cNvSpPr>
            <p:nvPr/>
          </p:nvSpPr>
          <p:spPr bwMode="auto">
            <a:xfrm>
              <a:off x="2288" y="1379"/>
              <a:ext cx="113" cy="860"/>
            </a:xfrm>
            <a:prstGeom prst="leftBrace">
              <a:avLst>
                <a:gd name="adj1" fmla="val 43198"/>
                <a:gd name="adj2" fmla="val 46634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21419" y="63639"/>
            <a:ext cx="41933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1.5D Reduced QL model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995" y="1504988"/>
            <a:ext cx="1714500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238" y="2677953"/>
            <a:ext cx="254000" cy="317500"/>
          </a:xfrm>
          <a:prstGeom prst="rect">
            <a:avLst/>
          </a:prstGeom>
        </p:spPr>
      </p:pic>
      <p:pic>
        <p:nvPicPr>
          <p:cNvPr id="24" name="Picture 23" descr="Screen Shot 2012-09-24 at 11.30.3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74" y="2209277"/>
            <a:ext cx="1453520" cy="348026"/>
          </a:xfrm>
          <a:prstGeom prst="rect">
            <a:avLst/>
          </a:prstGeom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22769" y="4133812"/>
            <a:ext cx="8229600" cy="20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Linear theory for damping rates. Main mechanisms in ARIES are:</a:t>
            </a: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  Ion Landau damping</a:t>
            </a: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Radiative</a:t>
            </a:r>
            <a:r>
              <a:rPr lang="en-US" dirty="0" smtClean="0">
                <a:solidFill>
                  <a:srgbClr val="000000"/>
                </a:solidFill>
              </a:rPr>
              <a:t> Damping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6" name="Picture 25" descr="Screen Shot 2012-09-24 at 11.25.59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/>
          <a:stretch/>
        </p:blipFill>
        <p:spPr>
          <a:xfrm>
            <a:off x="3197414" y="4892694"/>
            <a:ext cx="4590048" cy="14573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783330" y="6406553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543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077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Integrating relaxed profiles.	</a:t>
            </a:r>
            <a:endParaRPr lang="en-US" sz="32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6467" y="865125"/>
            <a:ext cx="82296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Instead of solving the self-consistent QL equation. We assume the distribution function keeps diffusing until TAE modes are marginally stable everywhere. 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900" y="1576818"/>
            <a:ext cx="2136004" cy="516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44" y="1725356"/>
            <a:ext cx="1752600" cy="241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50503" y="1616374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i.e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83330" y="6406553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itstream Charter" charset="0"/>
                <a:cs typeface="Symbol" charset="2"/>
              </a:rPr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2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2077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Integrating relaxed profiles.	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126"/>
            <a:ext cx="9144000" cy="28416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6467" y="865125"/>
            <a:ext cx="82296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Instead of solving the self-consistent QL equation. We assume the distribution function keeps diffusing until TAE modes are marginally stable everywhere. 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900" y="1576818"/>
            <a:ext cx="2136004" cy="516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44" y="1725356"/>
            <a:ext cx="1752600" cy="24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0503" y="1616374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i.e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83330" y="6406553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itstream Charter" charset="0"/>
                <a:cs typeface="Symbol" charset="2"/>
              </a:rPr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5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10225</TotalTime>
  <Words>906</Words>
  <Application>Microsoft Macintosh PowerPoint</Application>
  <PresentationFormat>On-screen Show (4:3)</PresentationFormat>
  <Paragraphs>152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TAE-EP Interaction in ARIES ACT-I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Integrating relaxed profiles. </vt:lpstr>
      <vt:lpstr>Integrating relaxed profiles. </vt:lpstr>
      <vt:lpstr>Integrating relaxed profiles. </vt:lpstr>
      <vt:lpstr>Accounting for velocity dimension</vt:lpstr>
      <vt:lpstr>NOVA and NOVA-K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TAE-EP Interaction in ARIES-RS </dc:title>
  <dc:creator>katy ghantous</dc:creator>
  <cp:lastModifiedBy>katy ghantous</cp:lastModifiedBy>
  <cp:revision>52</cp:revision>
  <dcterms:created xsi:type="dcterms:W3CDTF">2012-09-19T02:38:29Z</dcterms:created>
  <dcterms:modified xsi:type="dcterms:W3CDTF">2012-09-26T13:37:16Z</dcterms:modified>
</cp:coreProperties>
</file>