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9" r:id="rId1"/>
  </p:sldMasterIdLst>
  <p:notesMasterIdLst>
    <p:notesMasterId r:id="rId16"/>
  </p:notesMasterIdLst>
  <p:sldIdLst>
    <p:sldId id="341" r:id="rId2"/>
    <p:sldId id="343" r:id="rId3"/>
    <p:sldId id="344" r:id="rId4"/>
    <p:sldId id="450" r:id="rId5"/>
    <p:sldId id="472" r:id="rId6"/>
    <p:sldId id="486" r:id="rId7"/>
    <p:sldId id="489" r:id="rId8"/>
    <p:sldId id="490" r:id="rId9"/>
    <p:sldId id="487" r:id="rId10"/>
    <p:sldId id="492" r:id="rId11"/>
    <p:sldId id="493" r:id="rId12"/>
    <p:sldId id="447" r:id="rId13"/>
    <p:sldId id="494" r:id="rId14"/>
    <p:sldId id="495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6600"/>
    <a:srgbClr val="FF9900"/>
    <a:srgbClr val="006600"/>
    <a:srgbClr val="9933FF"/>
    <a:srgbClr val="66FFFF"/>
    <a:srgbClr val="8080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33" autoAdjust="0"/>
    <p:restoredTop sz="98579" autoAdjust="0"/>
  </p:normalViewPr>
  <p:slideViewPr>
    <p:cSldViewPr snapToGrid="0">
      <p:cViewPr>
        <p:scale>
          <a:sx n="80" d="100"/>
          <a:sy n="80" d="100"/>
        </p:scale>
        <p:origin x="-85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604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4.wmf"/><Relationship Id="rId1" Type="http://schemas.openxmlformats.org/officeDocument/2006/relationships/image" Target="../media/image18.wmf"/><Relationship Id="rId4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8C78C872-F91C-4A33-94FE-25DDEDB431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5267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A913385-F133-468D-8E8B-010BFEC18D9A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4213"/>
            <a:ext cx="4576763" cy="3432175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4343400"/>
            <a:ext cx="5489575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BB7C9C37-1638-478B-8B2A-79E06A6EC878}" type="slidenum">
              <a:rPr lang="en-US" sz="1200"/>
              <a:pPr algn="r" eaLnBrk="1" hangingPunct="1"/>
              <a:t>10</a:t>
            </a:fld>
            <a:endParaRPr lang="en-US" sz="120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F088633-74D8-4CC5-87E4-EA39B7A5EC39}" type="slidenum">
              <a:rPr lang="en-US" sz="1200"/>
              <a:pPr algn="r" eaLnBrk="1" hangingPunct="1"/>
              <a:t>11</a:t>
            </a:fld>
            <a:endParaRPr lang="en-US" sz="12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DDA048A-5C26-4027-B553-46F63C04B04A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3528E05-D622-4F54-80EB-7204D0615D7A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5BA1614-98DC-479B-90ED-2A46DF56D1A2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5CE6DE8-1B3B-4E61-B5F9-D6B5A1A26951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4213"/>
            <a:ext cx="4576763" cy="3432175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4343400"/>
            <a:ext cx="5489575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B83A6DF-5CA6-49D9-B742-6B8828553DEF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4213"/>
            <a:ext cx="4576763" cy="3432175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4343400"/>
            <a:ext cx="5489575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1863D92E-5B5B-45B1-AB88-10327EC42D4C}" type="slidenum">
              <a:rPr lang="en-US" sz="1200"/>
              <a:pPr algn="r" eaLnBrk="1" hangingPunct="1"/>
              <a:t>4</a:t>
            </a:fld>
            <a:endParaRPr lang="en-US" sz="120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4213"/>
            <a:ext cx="4576763" cy="3432175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4343400"/>
            <a:ext cx="5489575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788F1980-978D-4F99-BFA9-A6B00CA91DC2}" type="slidenum">
              <a:rPr lang="en-US" sz="1200"/>
              <a:pPr algn="r" eaLnBrk="1" hangingPunct="1"/>
              <a:t>5</a:t>
            </a:fld>
            <a:endParaRPr lang="en-US" sz="120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4CC0F123-6F3C-4E30-AF0E-E67392F44064}" type="slidenum">
              <a:rPr lang="en-US" sz="1200"/>
              <a:pPr algn="r" eaLnBrk="1" hangingPunct="1"/>
              <a:t>6</a:t>
            </a:fld>
            <a:endParaRPr lang="en-US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AE13F9F-512A-4479-B2DF-40B03A7B517A}" type="slidenum">
              <a:rPr lang="en-US" sz="1200"/>
              <a:pPr algn="r" eaLnBrk="1" hangingPunct="1"/>
              <a:t>7</a:t>
            </a:fld>
            <a:endParaRPr lang="en-US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B701C153-D2A3-4673-A77E-D058C5D6C0FD}" type="slidenum">
              <a:rPr lang="en-US" sz="1200"/>
              <a:pPr algn="r" eaLnBrk="1" hangingPunct="1"/>
              <a:t>8</a:t>
            </a:fld>
            <a:endParaRPr lang="en-US" sz="120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B92E2A1A-4FE4-4768-8F67-19E4AE96AE2B}" type="slidenum">
              <a:rPr lang="en-US" sz="1200"/>
              <a:pPr algn="r" eaLnBrk="1" hangingPunct="1"/>
              <a:t>9</a:t>
            </a:fld>
            <a:endParaRPr lang="en-US" sz="120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i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864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88727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ARIES Meeting (6/12)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69F4DB-BB34-40C2-AAC0-63AD5FF2D1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884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ARIES Meeting (6/12)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092E8-1A91-438B-8260-766F96060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495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ARIES Meeting (6/12)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6D075-EE90-4E6A-9A08-23D8B7ABFE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064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ARIES Meeting (6/12)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5B75D-F3BF-4178-B571-AFBFDEDD5C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640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ARIES Meeting (6/12)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0445A-CF54-4DEB-9B4E-74D72F5376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712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ARIES Meeting (6/12)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D2EE48-B2C1-40BC-A8F8-A2E09F0880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507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ARIES Meeting (6/12)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4676A9-738A-4A51-B4FC-A2DAC7CC0C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54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ARIES Meeting (6/12)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50A18-6FE4-44CC-B44B-EB08FDECCF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239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ARIES Meeting (6/12)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2A2E0-BA3D-4F38-AADC-38C1E16743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68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ARIES Meeting (6/12)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691A79-CED7-4F97-AFAD-F4192E8707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343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ARIES Meeting (6/12)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917CD-C12E-4F53-B4CC-2FC6505EB5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783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538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0013" y="6416675"/>
            <a:ext cx="5562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600" b="1" i="1">
                <a:solidFill>
                  <a:srgbClr val="0000FF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ARIES Meeting (6/12)</a:t>
            </a:r>
          </a:p>
        </p:txBody>
      </p:sp>
      <p:sp>
        <p:nvSpPr>
          <p:cNvPr id="48538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2000" y="6381750"/>
            <a:ext cx="533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b="1">
                <a:solidFill>
                  <a:srgbClr val="0000F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03AD6811-CA24-4A7C-BB4A-0E628A5FDC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0" name="Group 6"/>
          <p:cNvGrpSpPr>
            <a:grpSpLocks/>
          </p:cNvGrpSpPr>
          <p:nvPr userDrawn="1"/>
        </p:nvGrpSpPr>
        <p:grpSpPr bwMode="auto">
          <a:xfrm>
            <a:off x="3175" y="6096000"/>
            <a:ext cx="9140825" cy="514350"/>
            <a:chOff x="2" y="3888"/>
            <a:chExt cx="5758" cy="324"/>
          </a:xfrm>
        </p:grpSpPr>
        <p:pic>
          <p:nvPicPr>
            <p:cNvPr id="1031" name="Picture 7"/>
            <p:cNvPicPr>
              <a:picLocks noChangeArrowheads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21" y="3888"/>
              <a:ext cx="311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2" name="Line 8"/>
            <p:cNvSpPr>
              <a:spLocks noChangeAspect="1" noChangeShapeType="1"/>
            </p:cNvSpPr>
            <p:nvPr userDrawn="1"/>
          </p:nvSpPr>
          <p:spPr bwMode="auto">
            <a:xfrm>
              <a:off x="5256" y="4032"/>
              <a:ext cx="504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Line 9"/>
            <p:cNvSpPr>
              <a:spLocks noChangeAspect="1" noChangeShapeType="1"/>
            </p:cNvSpPr>
            <p:nvPr userDrawn="1"/>
          </p:nvSpPr>
          <p:spPr bwMode="auto">
            <a:xfrm>
              <a:off x="2" y="4032"/>
              <a:ext cx="4881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28" r:id="rId2"/>
    <p:sldLayoutId id="2147484029" r:id="rId3"/>
    <p:sldLayoutId id="2147484030" r:id="rId4"/>
    <p:sldLayoutId id="2147484031" r:id="rId5"/>
    <p:sldLayoutId id="2147484032" r:id="rId6"/>
    <p:sldLayoutId id="2147484033" r:id="rId7"/>
    <p:sldLayoutId id="2147484034" r:id="rId8"/>
    <p:sldLayoutId id="2147484035" r:id="rId9"/>
    <p:sldLayoutId id="2147484036" r:id="rId10"/>
    <p:sldLayoutId id="2147484037" r:id="rId11"/>
    <p:sldLayoutId id="2147484038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400" b="1" i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400" b="1" i="1">
          <a:solidFill>
            <a:schemeClr val="bg1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400" b="1" i="1">
          <a:solidFill>
            <a:schemeClr val="bg1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400" b="1" i="1">
          <a:solidFill>
            <a:schemeClr val="bg1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400" b="1" i="1">
          <a:solidFill>
            <a:schemeClr val="bg1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5400" b="1" i="1">
          <a:solidFill>
            <a:schemeClr val="bg1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5400" b="1" i="1">
          <a:solidFill>
            <a:schemeClr val="bg1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5400" b="1" i="1">
          <a:solidFill>
            <a:schemeClr val="bg1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5400" b="1" i="1">
          <a:solidFill>
            <a:schemeClr val="bg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4.wmf"/><Relationship Id="rId4" Type="http://schemas.openxmlformats.org/officeDocument/2006/relationships/image" Target="../media/image24.png"/><Relationship Id="rId9" Type="http://schemas.openxmlformats.org/officeDocument/2006/relationships/oleObject" Target="../embeddings/oleObject13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notesSlide" Target="../notesSlides/notesSlide11.xml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2.wmf"/><Relationship Id="rId11" Type="http://schemas.openxmlformats.org/officeDocument/2006/relationships/image" Target="../media/image4.wmf"/><Relationship Id="rId5" Type="http://schemas.openxmlformats.org/officeDocument/2006/relationships/oleObject" Target="../embeddings/oleObject14.bin"/><Relationship Id="rId10" Type="http://schemas.openxmlformats.org/officeDocument/2006/relationships/oleObject" Target="../embeddings/oleObject17.bin"/><Relationship Id="rId4" Type="http://schemas.openxmlformats.org/officeDocument/2006/relationships/image" Target="../media/image25.tiff"/><Relationship Id="rId9" Type="http://schemas.openxmlformats.org/officeDocument/2006/relationships/oleObject" Target="../embeddings/oleObject16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2.bin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9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7.tif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8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9.wmf"/><Relationship Id="rId4" Type="http://schemas.openxmlformats.org/officeDocument/2006/relationships/image" Target="../media/image21.png"/><Relationship Id="rId9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8"/>
          <p:cNvSpPr>
            <a:spLocks noChangeArrowheads="1"/>
          </p:cNvSpPr>
          <p:nvPr/>
        </p:nvSpPr>
        <p:spPr bwMode="auto">
          <a:xfrm>
            <a:off x="0" y="6705600"/>
            <a:ext cx="2222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075" name="Rectangle 9"/>
          <p:cNvSpPr>
            <a:spLocks noChangeArrowheads="1"/>
          </p:cNvSpPr>
          <p:nvPr/>
        </p:nvSpPr>
        <p:spPr bwMode="auto">
          <a:xfrm>
            <a:off x="0" y="6705600"/>
            <a:ext cx="2222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076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98463" y="3725863"/>
            <a:ext cx="8401050" cy="1069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smtClean="0"/>
              <a:t>M. Yoda, S. I. Abdel-Khalik, D. L. Sadowski,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B. H. Mills, and J. D. Rader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b="1" i="1" smtClean="0"/>
              <a:t>G. W. Woodruff School of Mechanical Engineering</a:t>
            </a:r>
          </a:p>
        </p:txBody>
      </p:sp>
      <p:sp>
        <p:nvSpPr>
          <p:cNvPr id="307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444500" y="368300"/>
            <a:ext cx="8320088" cy="3114675"/>
          </a:xfrm>
        </p:spPr>
        <p:txBody>
          <a:bodyPr/>
          <a:lstStyle/>
          <a:p>
            <a:pPr eaLnBrk="1" hangingPunct="1"/>
            <a:r>
              <a:rPr lang="en-US" sz="4800" smtClean="0">
                <a:latin typeface="Arial Black" pitchFamily="34" charset="0"/>
              </a:rPr>
              <a:t>Updated Thermal Performance of Finger-Type Divertors</a:t>
            </a:r>
          </a:p>
        </p:txBody>
      </p:sp>
      <p:pic>
        <p:nvPicPr>
          <p:cNvPr id="3078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625" y="5334000"/>
            <a:ext cx="3500438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Line 13"/>
          <p:cNvSpPr>
            <a:spLocks noChangeShapeType="1"/>
          </p:cNvSpPr>
          <p:nvPr/>
        </p:nvSpPr>
        <p:spPr bwMode="auto">
          <a:xfrm>
            <a:off x="0" y="5181600"/>
            <a:ext cx="91440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Line 14"/>
          <p:cNvSpPr>
            <a:spLocks noChangeShapeType="1"/>
          </p:cNvSpPr>
          <p:nvPr/>
        </p:nvSpPr>
        <p:spPr bwMode="auto">
          <a:xfrm>
            <a:off x="0" y="6248400"/>
            <a:ext cx="91440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42038" y="1287463"/>
            <a:ext cx="2779712" cy="4179887"/>
          </a:xfrm>
          <a:noFill/>
        </p:spPr>
        <p:txBody>
          <a:bodyPr/>
          <a:lstStyle/>
          <a:p>
            <a:pPr marL="228600" indent="-228600" eaLnBrk="1" hangingPunct="1">
              <a:spcBef>
                <a:spcPct val="10000"/>
              </a:spcBef>
              <a:tabLst>
                <a:tab pos="801688" algn="l"/>
              </a:tabLst>
            </a:pPr>
            <a:r>
              <a:rPr lang="en-US" sz="2400" dirty="0" smtClean="0">
                <a:sym typeface="Symbol" pitchFamily="18" charset="2"/>
              </a:rPr>
              <a:t>	at pressure boundary </a:t>
            </a:r>
            <a:r>
              <a:rPr lang="en-US" sz="2400" i="1" dirty="0" smtClean="0">
                <a:sym typeface="Symbol" pitchFamily="18" charset="2"/>
              </a:rPr>
              <a:t>vs</a:t>
            </a:r>
            <a:r>
              <a:rPr lang="en-US" sz="2400" dirty="0" smtClean="0">
                <a:sym typeface="Symbol" pitchFamily="18" charset="2"/>
              </a:rPr>
              <a:t>. </a:t>
            </a:r>
            <a:r>
              <a:rPr lang="en-US" sz="2400" i="1" dirty="0" smtClean="0">
                <a:sym typeface="Symbol" pitchFamily="18" charset="2"/>
              </a:rPr>
              <a:t>Re</a:t>
            </a:r>
            <a:r>
              <a:rPr lang="en-US" sz="2400" dirty="0" smtClean="0">
                <a:sym typeface="Symbol" pitchFamily="18" charset="2"/>
              </a:rPr>
              <a:t> </a:t>
            </a:r>
          </a:p>
          <a:p>
            <a:pPr marL="461963" lvl="1" indent="-230188" eaLnBrk="1" hangingPunct="1">
              <a:spcBef>
                <a:spcPct val="10000"/>
              </a:spcBef>
              <a:tabLst>
                <a:tab pos="801688" algn="l"/>
              </a:tabLst>
            </a:pPr>
            <a:r>
              <a:rPr lang="en-US" sz="2200" dirty="0" smtClean="0">
                <a:sym typeface="Symbol" pitchFamily="18" charset="2"/>
              </a:rPr>
              <a:t>Ratio of      to incident thermal power </a:t>
            </a:r>
          </a:p>
          <a:p>
            <a:pPr marL="461963" lvl="1" indent="-230188" eaLnBrk="1" hangingPunct="1">
              <a:spcBef>
                <a:spcPct val="10000"/>
              </a:spcBef>
              <a:tabLst>
                <a:tab pos="801688" algn="l"/>
              </a:tabLst>
            </a:pPr>
            <a:r>
              <a:rPr lang="en-US" sz="2200" dirty="0" smtClean="0">
                <a:sym typeface="Symbol" pitchFamily="18" charset="2"/>
              </a:rPr>
              <a:t>Max. pressure boundary temp. </a:t>
            </a:r>
            <a:r>
              <a:rPr lang="en-US" sz="2200" i="1" dirty="0" err="1" smtClean="0">
                <a:sym typeface="Symbol" pitchFamily="18" charset="2"/>
              </a:rPr>
              <a:t>T</a:t>
            </a:r>
            <a:r>
              <a:rPr lang="en-US" sz="2200" baseline="-25000" dirty="0" err="1" smtClean="0">
                <a:sym typeface="Symbol" pitchFamily="18" charset="2"/>
              </a:rPr>
              <a:t>s</a:t>
            </a:r>
            <a:r>
              <a:rPr lang="en-US" sz="2200" dirty="0" smtClean="0">
                <a:sym typeface="Symbol" pitchFamily="18" charset="2"/>
              </a:rPr>
              <a:t> </a:t>
            </a:r>
          </a:p>
          <a:p>
            <a:pPr marL="461963" lvl="1" indent="-230188" eaLnBrk="1" hangingPunct="1">
              <a:spcBef>
                <a:spcPct val="10000"/>
              </a:spcBef>
              <a:tabLst>
                <a:tab pos="801688" algn="l"/>
              </a:tabLst>
            </a:pPr>
            <a:r>
              <a:rPr lang="en-US" sz="2200" dirty="0" smtClean="0">
                <a:sym typeface="Symbol" pitchFamily="18" charset="2"/>
              </a:rPr>
              <a:t>Helium inlet temp. </a:t>
            </a:r>
            <a:r>
              <a:rPr lang="en-US" sz="2200" i="1" dirty="0" smtClean="0">
                <a:sym typeface="Symbol" pitchFamily="18" charset="2"/>
              </a:rPr>
              <a:t>T</a:t>
            </a:r>
            <a:r>
              <a:rPr lang="en-US" sz="2200" baseline="-25000" dirty="0" smtClean="0">
                <a:sym typeface="Symbol" pitchFamily="18" charset="2"/>
              </a:rPr>
              <a:t>in</a:t>
            </a:r>
            <a:r>
              <a:rPr lang="en-US" sz="2200" dirty="0" smtClean="0">
                <a:sym typeface="Symbol" pitchFamily="18" charset="2"/>
              </a:rPr>
              <a:t> = 600°C</a:t>
            </a:r>
          </a:p>
          <a:p>
            <a:pPr marL="461963" lvl="1" indent="-230188" eaLnBrk="1" hangingPunct="1">
              <a:spcBef>
                <a:spcPct val="10000"/>
              </a:spcBef>
              <a:tabLst>
                <a:tab pos="801688" algn="l"/>
              </a:tabLst>
            </a:pPr>
            <a:r>
              <a:rPr lang="en-US" sz="2200" dirty="0" smtClean="0">
                <a:sym typeface="Symbol" pitchFamily="18" charset="2"/>
              </a:rPr>
              <a:t>	  = 17 MW/m</a:t>
            </a:r>
            <a:r>
              <a:rPr lang="en-US" sz="2200" baseline="30000" dirty="0" smtClean="0">
                <a:sym typeface="Symbol" pitchFamily="18" charset="2"/>
              </a:rPr>
              <a:t>2</a:t>
            </a:r>
            <a:r>
              <a:rPr lang="en-US" sz="2200" dirty="0" smtClean="0">
                <a:sym typeface="Symbol" pitchFamily="18" charset="2"/>
              </a:rPr>
              <a:t> at prototypical conditions, </a:t>
            </a:r>
            <a:r>
              <a:rPr lang="en-US" sz="2200" i="1" dirty="0" smtClean="0">
                <a:sym typeface="Symbol" pitchFamily="18" charset="2"/>
              </a:rPr>
              <a:t>vs.</a:t>
            </a:r>
            <a:r>
              <a:rPr lang="en-US" sz="2200" dirty="0" smtClean="0">
                <a:sym typeface="Symbol" pitchFamily="18" charset="2"/>
              </a:rPr>
              <a:t> original value of 22 MW/m</a:t>
            </a:r>
            <a:r>
              <a:rPr lang="en-US" sz="2200" baseline="30000" dirty="0" smtClean="0">
                <a:sym typeface="Symbol" pitchFamily="18" charset="2"/>
              </a:rPr>
              <a:t>2</a:t>
            </a:r>
            <a:endParaRPr lang="en-US" sz="2200" dirty="0" smtClean="0">
              <a:sym typeface="Symbol" pitchFamily="18" charset="2"/>
            </a:endParaRPr>
          </a:p>
        </p:txBody>
      </p:sp>
      <p:pic>
        <p:nvPicPr>
          <p:cNvPr id="12291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6"/>
          <a:stretch>
            <a:fillRect/>
          </a:stretch>
        </p:blipFill>
        <p:spPr bwMode="auto">
          <a:xfrm>
            <a:off x="896938" y="1314450"/>
            <a:ext cx="4699000" cy="463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Rectangle 4"/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mtClean="0">
                <a:solidFill>
                  <a:srgbClr val="0000FF"/>
                </a:solidFill>
              </a:rPr>
              <a:t>ARIES Meeting (6/12)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1B478FB-93D9-4E45-B71A-79440A754C0E}" type="slidenum">
              <a:rPr lang="en-US" smtClean="0">
                <a:solidFill>
                  <a:srgbClr val="0000FF"/>
                </a:solidFill>
              </a:rPr>
              <a:pPr/>
              <a:t>10</a:t>
            </a:fld>
            <a:endParaRPr lang="en-US" smtClean="0">
              <a:solidFill>
                <a:srgbClr val="0000FF"/>
              </a:solidFill>
            </a:endParaRPr>
          </a:p>
        </p:txBody>
      </p:sp>
      <p:graphicFrame>
        <p:nvGraphicFramePr>
          <p:cNvPr id="122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2543819"/>
              </p:ext>
            </p:extLst>
          </p:nvPr>
        </p:nvGraphicFramePr>
        <p:xfrm>
          <a:off x="6445250" y="1351725"/>
          <a:ext cx="50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9" name="Equation" r:id="rId5" imgW="508000" imgH="381000" progId="">
                  <p:embed/>
                </p:oleObj>
              </mc:Choice>
              <mc:Fallback>
                <p:oleObj name="Equation" r:id="rId5" imgW="508000" imgH="381000" progId="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5250" y="1351725"/>
                        <a:ext cx="508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>
            <a:spLocks noChangeArrowheads="1"/>
          </p:cNvSpPr>
          <p:nvPr/>
        </p:nvSpPr>
        <p:spPr bwMode="auto">
          <a:xfrm rot="18983099">
            <a:off x="2201863" y="4189413"/>
            <a:ext cx="13255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2000" b="1" dirty="0" smtClean="0">
                <a:solidFill>
                  <a:schemeClr val="tx2"/>
                </a:solidFill>
                <a:latin typeface="+mj-lt"/>
                <a:cs typeface="Times New Roman" pitchFamily="18" charset="0"/>
                <a:sym typeface="Symbol"/>
              </a:rPr>
              <a:t> </a:t>
            </a:r>
            <a:r>
              <a:rPr lang="en-US" sz="2000" dirty="0" smtClean="0">
                <a:solidFill>
                  <a:schemeClr val="tx2"/>
                </a:solidFill>
                <a:latin typeface="+mj-lt"/>
                <a:cs typeface="Times New Roman" pitchFamily="18" charset="0"/>
                <a:sym typeface="Symbol"/>
              </a:rPr>
              <a:t>= 10%</a:t>
            </a:r>
            <a:endParaRPr lang="en-US" sz="2000" dirty="0">
              <a:solidFill>
                <a:schemeClr val="tx2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 rot="18770107">
            <a:off x="2992437" y="3978276"/>
            <a:ext cx="1025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2000" b="1" dirty="0" smtClean="0">
                <a:solidFill>
                  <a:schemeClr val="tx2"/>
                </a:solidFill>
                <a:latin typeface="+mj-lt"/>
                <a:cs typeface="Times New Roman" pitchFamily="18" charset="0"/>
                <a:sym typeface="Symbol"/>
              </a:rPr>
              <a:t>15%</a:t>
            </a:r>
            <a:endParaRPr lang="en-US" sz="2000" b="1" dirty="0">
              <a:solidFill>
                <a:schemeClr val="tx2"/>
              </a:solidFill>
              <a:latin typeface="+mj-lt"/>
              <a:cs typeface="Times New Roman" pitchFamily="18" charset="0"/>
            </a:endParaRPr>
          </a:p>
        </p:txBody>
      </p:sp>
      <p:cxnSp>
        <p:nvCxnSpPr>
          <p:cNvPr id="12297" name="Straight Connector 13"/>
          <p:cNvCxnSpPr>
            <a:cxnSpLocks noChangeShapeType="1"/>
          </p:cNvCxnSpPr>
          <p:nvPr/>
        </p:nvCxnSpPr>
        <p:spPr bwMode="auto">
          <a:xfrm flipV="1">
            <a:off x="4105275" y="3236913"/>
            <a:ext cx="3175" cy="2322512"/>
          </a:xfrm>
          <a:prstGeom prst="line">
            <a:avLst/>
          </a:prstGeom>
          <a:noFill/>
          <a:ln w="25400" algn="ctr">
            <a:solidFill>
              <a:srgbClr val="0000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8" name="Straight Connector 14"/>
          <p:cNvCxnSpPr>
            <a:cxnSpLocks noChangeShapeType="1"/>
          </p:cNvCxnSpPr>
          <p:nvPr/>
        </p:nvCxnSpPr>
        <p:spPr bwMode="auto">
          <a:xfrm>
            <a:off x="1271588" y="3206750"/>
            <a:ext cx="2838450" cy="19050"/>
          </a:xfrm>
          <a:prstGeom prst="line">
            <a:avLst/>
          </a:prstGeom>
          <a:noFill/>
          <a:ln w="25400" algn="ctr">
            <a:solidFill>
              <a:srgbClr val="0000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TextBox 15"/>
          <p:cNvSpPr txBox="1"/>
          <p:nvPr/>
        </p:nvSpPr>
        <p:spPr>
          <a:xfrm>
            <a:off x="176004" y="1303506"/>
            <a:ext cx="707886" cy="4366580"/>
          </a:xfrm>
          <a:prstGeom prst="rect">
            <a:avLst/>
          </a:prstGeom>
          <a:noFill/>
        </p:spPr>
        <p:txBody>
          <a:bodyPr vert="vert270" wrap="none" lIns="0" tIns="0" rIns="0" bIns="0" anchor="ctr" anchorCtr="1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chemeClr val="tx2"/>
                </a:solidFill>
                <a:latin typeface="+mn-lt"/>
              </a:rPr>
              <a:t>Max. incident heat flux [MW/m</a:t>
            </a:r>
            <a:r>
              <a:rPr lang="en-US" sz="2400" b="1" baseline="30000" dirty="0">
                <a:solidFill>
                  <a:schemeClr val="tx2"/>
                </a:solidFill>
                <a:latin typeface="+mn-lt"/>
              </a:rPr>
              <a:t>2</a:t>
            </a:r>
            <a:r>
              <a:rPr lang="en-US" sz="2400" b="1" dirty="0">
                <a:solidFill>
                  <a:schemeClr val="tx2"/>
                </a:solidFill>
                <a:latin typeface="+mn-lt"/>
              </a:rPr>
              <a:t>]</a:t>
            </a:r>
          </a:p>
          <a:p>
            <a:pPr algn="ctr">
              <a:defRPr/>
            </a:pPr>
            <a:r>
              <a:rPr lang="en-US" sz="2200" b="1" i="1" dirty="0">
                <a:solidFill>
                  <a:schemeClr val="tx2"/>
                </a:solidFill>
                <a:latin typeface="+mn-lt"/>
              </a:rPr>
              <a:t>based on </a:t>
            </a:r>
            <a:r>
              <a:rPr lang="en-US" sz="2200" b="1" i="1" dirty="0" smtClean="0">
                <a:solidFill>
                  <a:schemeClr val="tx2"/>
                </a:solidFill>
                <a:latin typeface="+mn-lt"/>
              </a:rPr>
              <a:t>1.13 cm</a:t>
            </a:r>
            <a:r>
              <a:rPr lang="en-US" sz="2200" b="1" i="1" baseline="30000" dirty="0" smtClean="0">
                <a:solidFill>
                  <a:schemeClr val="tx2"/>
                </a:solidFill>
                <a:latin typeface="+mn-lt"/>
              </a:rPr>
              <a:t>2</a:t>
            </a:r>
            <a:r>
              <a:rPr lang="en-US" sz="2200" b="1" i="1" dirty="0" smtClean="0">
                <a:solidFill>
                  <a:schemeClr val="tx2"/>
                </a:solidFill>
                <a:latin typeface="+mn-lt"/>
              </a:rPr>
              <a:t> area</a:t>
            </a:r>
            <a:endParaRPr lang="en-US" sz="2200" b="1" i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700338" y="5846763"/>
            <a:ext cx="1196975" cy="368300"/>
          </a:xfrm>
          <a:prstGeom prst="rect">
            <a:avLst/>
          </a:prstGeom>
          <a:noFill/>
        </p:spPr>
        <p:txBody>
          <a:bodyPr wrap="none" lIns="0" tIns="0" rIns="0" bIns="0" anchor="ctr" anchorCtr="1">
            <a:spAutoFit/>
          </a:bodyPr>
          <a:lstStyle/>
          <a:p>
            <a:pPr>
              <a:defRPr/>
            </a:pPr>
            <a:r>
              <a:rPr lang="en-US" sz="2400" b="1" i="1" dirty="0">
                <a:solidFill>
                  <a:schemeClr val="tx2"/>
                </a:solidFill>
                <a:latin typeface="+mn-lt"/>
              </a:rPr>
              <a:t>Re  </a:t>
            </a:r>
            <a:r>
              <a:rPr lang="en-US" sz="2400" b="1" dirty="0">
                <a:solidFill>
                  <a:schemeClr val="tx2"/>
                </a:solidFill>
                <a:latin typeface="+mn-lt"/>
              </a:rPr>
              <a:t>[/10</a:t>
            </a:r>
            <a:r>
              <a:rPr lang="en-US" sz="2400" b="1" baseline="30000" dirty="0">
                <a:solidFill>
                  <a:schemeClr val="tx2"/>
                </a:solidFill>
                <a:latin typeface="+mn-lt"/>
              </a:rPr>
              <a:t>4</a:t>
            </a:r>
            <a:r>
              <a:rPr lang="en-US" sz="2400" b="1" dirty="0">
                <a:solidFill>
                  <a:schemeClr val="tx2"/>
                </a:solidFill>
                <a:latin typeface="+mn-lt"/>
              </a:rPr>
              <a:t>]</a:t>
            </a:r>
            <a:endParaRPr lang="en-US" sz="2400" b="1" i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2301" name="Rectangle 2"/>
          <p:cNvSpPr>
            <a:spLocks noGrp="1"/>
          </p:cNvSpPr>
          <p:nvPr>
            <p:ph type="title" idx="4294967295"/>
          </p:nvPr>
        </p:nvSpPr>
        <p:spPr>
          <a:xfrm>
            <a:off x="387350" y="274638"/>
            <a:ext cx="8404225" cy="930275"/>
          </a:xfrm>
        </p:spPr>
        <p:txBody>
          <a:bodyPr/>
          <a:lstStyle/>
          <a:p>
            <a:pPr eaLnBrk="1" hangingPunct="1"/>
            <a:r>
              <a:rPr lang="en-US" sz="4800" i="0" smtClean="0">
                <a:latin typeface="Arial Black" pitchFamily="34" charset="0"/>
                <a:sym typeface="Symbol" pitchFamily="18" charset="2"/>
              </a:rPr>
              <a:t>Max. Heat Flux:  No Fins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 rot="18997430">
            <a:off x="3249613" y="4525963"/>
            <a:ext cx="1025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2000" dirty="0" smtClean="0">
                <a:solidFill>
                  <a:schemeClr val="tx2"/>
                </a:solidFill>
                <a:latin typeface="+mj-lt"/>
                <a:cs typeface="Times New Roman" pitchFamily="18" charset="0"/>
                <a:sym typeface="Symbol"/>
              </a:rPr>
              <a:t>20%</a:t>
            </a:r>
            <a:endParaRPr lang="en-US" sz="2000" dirty="0">
              <a:solidFill>
                <a:schemeClr val="tx2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5287963" y="3051175"/>
            <a:ext cx="10985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2000" dirty="0" smtClean="0">
                <a:solidFill>
                  <a:srgbClr val="FF0000"/>
                </a:solidFill>
                <a:latin typeface="+mj-lt"/>
                <a:cs typeface="Times New Roman" pitchFamily="18" charset="0"/>
                <a:sym typeface="Symbol"/>
              </a:rPr>
              <a:t>1100°C</a:t>
            </a:r>
            <a:endParaRPr lang="en-US" sz="2000" dirty="0">
              <a:solidFill>
                <a:srgbClr val="FF000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262563" y="2570163"/>
            <a:ext cx="1263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2000" b="1" dirty="0" smtClean="0">
                <a:solidFill>
                  <a:srgbClr val="FF0000"/>
                </a:solidFill>
                <a:latin typeface="+mj-lt"/>
                <a:cs typeface="Times New Roman" pitchFamily="18" charset="0"/>
                <a:sym typeface="Symbol"/>
              </a:rPr>
              <a:t>1200°C</a:t>
            </a:r>
            <a:endParaRPr lang="en-US" sz="2000" b="1" dirty="0">
              <a:solidFill>
                <a:srgbClr val="FF000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 rot="20469504">
            <a:off x="3789363" y="2239963"/>
            <a:ext cx="1646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2000" i="1" dirty="0" err="1" smtClean="0">
                <a:solidFill>
                  <a:srgbClr val="FF0000"/>
                </a:solidFill>
                <a:latin typeface="+mj-lt"/>
                <a:cs typeface="Times New Roman" pitchFamily="18" charset="0"/>
                <a:sym typeface="Symbol"/>
              </a:rPr>
              <a:t>T</a:t>
            </a:r>
            <a:r>
              <a:rPr lang="en-US" sz="2000" baseline="-25000" dirty="0" err="1" smtClean="0">
                <a:solidFill>
                  <a:srgbClr val="FF0000"/>
                </a:solidFill>
                <a:latin typeface="+mj-lt"/>
                <a:cs typeface="Times New Roman" pitchFamily="18" charset="0"/>
                <a:sym typeface="Symbol"/>
              </a:rPr>
              <a:t>s</a:t>
            </a:r>
            <a:r>
              <a:rPr lang="en-US" sz="2000" dirty="0" smtClean="0">
                <a:solidFill>
                  <a:srgbClr val="FF0000"/>
                </a:solidFill>
                <a:latin typeface="+mj-lt"/>
                <a:cs typeface="Times New Roman" pitchFamily="18" charset="0"/>
                <a:sym typeface="Symbol"/>
              </a:rPr>
              <a:t> = 1300°C</a:t>
            </a:r>
            <a:endParaRPr lang="en-US" sz="2000" dirty="0">
              <a:solidFill>
                <a:srgbClr val="FF000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2306" name="Oval 6"/>
          <p:cNvSpPr>
            <a:spLocks noChangeArrowheads="1"/>
          </p:cNvSpPr>
          <p:nvPr/>
        </p:nvSpPr>
        <p:spPr bwMode="auto">
          <a:xfrm>
            <a:off x="4067175" y="3184525"/>
            <a:ext cx="82550" cy="825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aphicFrame>
        <p:nvGraphicFramePr>
          <p:cNvPr id="1230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1716950"/>
              </p:ext>
            </p:extLst>
          </p:nvPr>
        </p:nvGraphicFramePr>
        <p:xfrm>
          <a:off x="6695250" y="4581525"/>
          <a:ext cx="469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0" name="Equation" r:id="rId7" imgW="469696" imgH="342751" progId="">
                  <p:embed/>
                </p:oleObj>
              </mc:Choice>
              <mc:Fallback>
                <p:oleObj name="Equation" r:id="rId7" imgW="469696" imgH="342751" progId="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5250" y="4581525"/>
                        <a:ext cx="4699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6832892"/>
              </p:ext>
            </p:extLst>
          </p:nvPr>
        </p:nvGraphicFramePr>
        <p:xfrm>
          <a:off x="7705725" y="2086100"/>
          <a:ext cx="292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1" name="Equation" r:id="rId9" imgW="291847" imgH="317225" progId="">
                  <p:embed/>
                </p:oleObj>
              </mc:Choice>
              <mc:Fallback>
                <p:oleObj name="Equation" r:id="rId9" imgW="291847" imgH="317225" progId="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5725" y="2086100"/>
                        <a:ext cx="2921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5"/>
          <a:stretch/>
        </p:blipFill>
        <p:spPr>
          <a:xfrm>
            <a:off x="916214" y="1280159"/>
            <a:ext cx="4699000" cy="4655094"/>
          </a:xfrm>
          <a:prstGeom prst="rect">
            <a:avLst/>
          </a:prstGeom>
        </p:spPr>
      </p:pic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42038" y="1325563"/>
            <a:ext cx="2693987" cy="4179887"/>
          </a:xfrm>
          <a:noFill/>
        </p:spPr>
        <p:txBody>
          <a:bodyPr/>
          <a:lstStyle/>
          <a:p>
            <a:pPr marL="228600" indent="-228600" eaLnBrk="1" hangingPunct="1">
              <a:spcBef>
                <a:spcPct val="10000"/>
              </a:spcBef>
              <a:tabLst>
                <a:tab pos="801688" algn="l"/>
              </a:tabLst>
            </a:pPr>
            <a:r>
              <a:rPr lang="en-US" sz="2400" dirty="0" smtClean="0">
                <a:sym typeface="Symbol" pitchFamily="18" charset="2"/>
              </a:rPr>
              <a:t>	at pressure boundary </a:t>
            </a:r>
            <a:r>
              <a:rPr lang="en-US" sz="2400" i="1" dirty="0" smtClean="0">
                <a:sym typeface="Symbol" pitchFamily="18" charset="2"/>
              </a:rPr>
              <a:t>vs</a:t>
            </a:r>
            <a:r>
              <a:rPr lang="en-US" sz="2400" dirty="0" smtClean="0">
                <a:sym typeface="Symbol" pitchFamily="18" charset="2"/>
              </a:rPr>
              <a:t>. </a:t>
            </a:r>
            <a:r>
              <a:rPr lang="en-US" sz="2400" i="1" dirty="0" smtClean="0">
                <a:sym typeface="Symbol" pitchFamily="18" charset="2"/>
              </a:rPr>
              <a:t>Re</a:t>
            </a:r>
            <a:r>
              <a:rPr lang="en-US" sz="2400" dirty="0" smtClean="0">
                <a:sym typeface="Symbol" pitchFamily="18" charset="2"/>
              </a:rPr>
              <a:t> </a:t>
            </a:r>
          </a:p>
          <a:p>
            <a:pPr marL="461963" lvl="1" indent="-230188" eaLnBrk="1" hangingPunct="1">
              <a:spcBef>
                <a:spcPct val="10000"/>
              </a:spcBef>
              <a:tabLst>
                <a:tab pos="801688" algn="l"/>
              </a:tabLst>
            </a:pPr>
            <a:r>
              <a:rPr lang="en-US" sz="2200" dirty="0" smtClean="0">
                <a:sym typeface="Symbol" pitchFamily="18" charset="2"/>
              </a:rPr>
              <a:t>Helium inlet temp. </a:t>
            </a:r>
            <a:r>
              <a:rPr lang="en-US" sz="2200" i="1" dirty="0" smtClean="0">
                <a:sym typeface="Symbol" pitchFamily="18" charset="2"/>
              </a:rPr>
              <a:t>T</a:t>
            </a:r>
            <a:r>
              <a:rPr lang="en-US" sz="2200" baseline="-25000" dirty="0" smtClean="0">
                <a:sym typeface="Symbol" pitchFamily="18" charset="2"/>
              </a:rPr>
              <a:t>in</a:t>
            </a:r>
            <a:r>
              <a:rPr lang="en-US" sz="2200" dirty="0" smtClean="0">
                <a:sym typeface="Symbol" pitchFamily="18" charset="2"/>
              </a:rPr>
              <a:t> = 600°C</a:t>
            </a:r>
          </a:p>
          <a:p>
            <a:pPr marL="461963" lvl="1" indent="-230188" eaLnBrk="1" hangingPunct="1">
              <a:spcBef>
                <a:spcPct val="10000"/>
              </a:spcBef>
              <a:tabLst>
                <a:tab pos="801688" algn="l"/>
              </a:tabLst>
            </a:pPr>
            <a:r>
              <a:rPr lang="en-US" sz="2200" dirty="0" smtClean="0">
                <a:sym typeface="Symbol" pitchFamily="18" charset="2"/>
              </a:rPr>
              <a:t>	   21 MW/m</a:t>
            </a:r>
            <a:r>
              <a:rPr lang="en-US" sz="2200" baseline="30000" dirty="0" smtClean="0">
                <a:sym typeface="Symbol" pitchFamily="18" charset="2"/>
              </a:rPr>
              <a:t>2</a:t>
            </a:r>
            <a:r>
              <a:rPr lang="en-US" sz="2200" dirty="0" smtClean="0">
                <a:sym typeface="Symbol" pitchFamily="18" charset="2"/>
              </a:rPr>
              <a:t> at prototypical conditions  fins increase         by ~23%, at the cost of 18% greater 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mtClean="0">
                <a:solidFill>
                  <a:srgbClr val="0000FF"/>
                </a:solidFill>
              </a:rPr>
              <a:t>ARIES Meeting (6/12)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280E78E-BB46-4A3D-8C99-A9849E1B055E}" type="slidenum">
              <a:rPr lang="en-US" smtClean="0">
                <a:solidFill>
                  <a:srgbClr val="0000FF"/>
                </a:solidFill>
              </a:rPr>
              <a:pPr/>
              <a:t>11</a:t>
            </a:fld>
            <a:endParaRPr lang="en-US" smtClean="0">
              <a:solidFill>
                <a:srgbClr val="0000FF"/>
              </a:solidFill>
            </a:endParaRPr>
          </a:p>
        </p:txBody>
      </p:sp>
      <p:graphicFrame>
        <p:nvGraphicFramePr>
          <p:cNvPr id="133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547368"/>
              </p:ext>
            </p:extLst>
          </p:nvPr>
        </p:nvGraphicFramePr>
        <p:xfrm>
          <a:off x="6445250" y="1391413"/>
          <a:ext cx="50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66" name="Equation" r:id="rId5" imgW="508000" imgH="381000" progId="">
                  <p:embed/>
                </p:oleObj>
              </mc:Choice>
              <mc:Fallback>
                <p:oleObj name="Equation" r:id="rId5" imgW="508000" imgH="381000" progId="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5250" y="1391413"/>
                        <a:ext cx="508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>
            <a:spLocks noChangeArrowheads="1"/>
          </p:cNvSpPr>
          <p:nvPr/>
        </p:nvSpPr>
        <p:spPr bwMode="auto">
          <a:xfrm rot="18467611">
            <a:off x="2353469" y="3779044"/>
            <a:ext cx="13255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2000" b="1" dirty="0" smtClean="0">
                <a:solidFill>
                  <a:schemeClr val="tx2"/>
                </a:solidFill>
                <a:latin typeface="+mj-lt"/>
                <a:cs typeface="Times New Roman" pitchFamily="18" charset="0"/>
                <a:sym typeface="Symbol"/>
              </a:rPr>
              <a:t> </a:t>
            </a:r>
            <a:r>
              <a:rPr lang="en-US" sz="2000" dirty="0" smtClean="0">
                <a:solidFill>
                  <a:schemeClr val="tx2"/>
                </a:solidFill>
                <a:latin typeface="+mj-lt"/>
                <a:cs typeface="Times New Roman" pitchFamily="18" charset="0"/>
                <a:sym typeface="Symbol"/>
              </a:rPr>
              <a:t>= 10%</a:t>
            </a:r>
            <a:endParaRPr lang="en-US" sz="2000" dirty="0">
              <a:solidFill>
                <a:schemeClr val="tx2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 rot="18191746">
            <a:off x="2982912" y="3787776"/>
            <a:ext cx="1025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2000" b="1" dirty="0" smtClean="0">
                <a:solidFill>
                  <a:schemeClr val="tx2"/>
                </a:solidFill>
                <a:latin typeface="+mj-lt"/>
                <a:cs typeface="Times New Roman" pitchFamily="18" charset="0"/>
                <a:sym typeface="Symbol"/>
              </a:rPr>
              <a:t>15%</a:t>
            </a:r>
            <a:endParaRPr lang="en-US" sz="2000" b="1" dirty="0">
              <a:solidFill>
                <a:schemeClr val="tx2"/>
              </a:solidFill>
              <a:latin typeface="+mj-lt"/>
              <a:cs typeface="Times New Roman" pitchFamily="18" charset="0"/>
            </a:endParaRPr>
          </a:p>
        </p:txBody>
      </p:sp>
      <p:cxnSp>
        <p:nvCxnSpPr>
          <p:cNvPr id="13321" name="Straight Connector 13"/>
          <p:cNvCxnSpPr>
            <a:cxnSpLocks noChangeShapeType="1"/>
          </p:cNvCxnSpPr>
          <p:nvPr/>
        </p:nvCxnSpPr>
        <p:spPr bwMode="auto">
          <a:xfrm flipV="1">
            <a:off x="4123152" y="2693504"/>
            <a:ext cx="0" cy="2848805"/>
          </a:xfrm>
          <a:prstGeom prst="line">
            <a:avLst/>
          </a:prstGeom>
          <a:noFill/>
          <a:ln w="25400" algn="ctr">
            <a:solidFill>
              <a:srgbClr val="0000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22" name="Straight Connector 14"/>
          <p:cNvCxnSpPr>
            <a:cxnSpLocks noChangeShapeType="1"/>
          </p:cNvCxnSpPr>
          <p:nvPr/>
        </p:nvCxnSpPr>
        <p:spPr bwMode="auto">
          <a:xfrm>
            <a:off x="1282700" y="2672519"/>
            <a:ext cx="2838450" cy="19050"/>
          </a:xfrm>
          <a:prstGeom prst="line">
            <a:avLst/>
          </a:prstGeom>
          <a:noFill/>
          <a:ln w="25400" algn="ctr">
            <a:solidFill>
              <a:srgbClr val="0000FF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TextBox 15"/>
          <p:cNvSpPr txBox="1"/>
          <p:nvPr/>
        </p:nvSpPr>
        <p:spPr>
          <a:xfrm>
            <a:off x="237835" y="1300893"/>
            <a:ext cx="707886" cy="4366580"/>
          </a:xfrm>
          <a:prstGeom prst="rect">
            <a:avLst/>
          </a:prstGeom>
          <a:noFill/>
        </p:spPr>
        <p:txBody>
          <a:bodyPr vert="vert270" wrap="none" lIns="0" tIns="0" rIns="0" bIns="0" anchor="ctr" anchorCtr="1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chemeClr val="tx2"/>
                </a:solidFill>
                <a:latin typeface="+mn-lt"/>
              </a:rPr>
              <a:t>Max. incident heat flux [MW/m</a:t>
            </a:r>
            <a:r>
              <a:rPr lang="en-US" sz="2400" b="1" baseline="30000" dirty="0">
                <a:solidFill>
                  <a:schemeClr val="tx2"/>
                </a:solidFill>
                <a:latin typeface="+mn-lt"/>
              </a:rPr>
              <a:t>2</a:t>
            </a:r>
            <a:r>
              <a:rPr lang="en-US" sz="2400" b="1" dirty="0">
                <a:solidFill>
                  <a:schemeClr val="tx2"/>
                </a:solidFill>
                <a:latin typeface="+mn-lt"/>
              </a:rPr>
              <a:t>]</a:t>
            </a:r>
          </a:p>
          <a:p>
            <a:pPr algn="ctr">
              <a:defRPr/>
            </a:pPr>
            <a:r>
              <a:rPr lang="en-US" sz="2200" b="1" i="1" dirty="0">
                <a:solidFill>
                  <a:schemeClr val="tx2"/>
                </a:solidFill>
                <a:latin typeface="+mn-lt"/>
              </a:rPr>
              <a:t>based on </a:t>
            </a:r>
            <a:r>
              <a:rPr lang="en-US" sz="2200" b="1" i="1" dirty="0" smtClean="0">
                <a:solidFill>
                  <a:schemeClr val="tx2"/>
                </a:solidFill>
                <a:latin typeface="+mn-lt"/>
              </a:rPr>
              <a:t>1.13 cm</a:t>
            </a:r>
            <a:r>
              <a:rPr lang="en-US" sz="2200" b="1" i="1" baseline="30000" dirty="0" smtClean="0">
                <a:solidFill>
                  <a:schemeClr val="tx2"/>
                </a:solidFill>
                <a:latin typeface="+mn-lt"/>
              </a:rPr>
              <a:t>2</a:t>
            </a:r>
            <a:r>
              <a:rPr lang="en-US" sz="2200" b="1" i="1" dirty="0" smtClean="0">
                <a:solidFill>
                  <a:schemeClr val="tx2"/>
                </a:solidFill>
                <a:latin typeface="+mn-lt"/>
              </a:rPr>
              <a:t> area</a:t>
            </a:r>
            <a:endParaRPr lang="en-US" sz="2200" b="1" i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765788" y="5859100"/>
            <a:ext cx="1196975" cy="369887"/>
          </a:xfrm>
          <a:prstGeom prst="rect">
            <a:avLst/>
          </a:prstGeom>
          <a:noFill/>
        </p:spPr>
        <p:txBody>
          <a:bodyPr wrap="none" lIns="0" tIns="0" rIns="0" bIns="0" anchor="ctr" anchorCtr="1">
            <a:spAutoFit/>
          </a:bodyPr>
          <a:lstStyle/>
          <a:p>
            <a:pPr>
              <a:defRPr/>
            </a:pPr>
            <a:r>
              <a:rPr lang="en-US" sz="2400" b="1" i="1" dirty="0">
                <a:solidFill>
                  <a:schemeClr val="tx2"/>
                </a:solidFill>
                <a:latin typeface="+mn-lt"/>
              </a:rPr>
              <a:t>Re  </a:t>
            </a:r>
            <a:r>
              <a:rPr lang="en-US" sz="2400" b="1" dirty="0">
                <a:solidFill>
                  <a:schemeClr val="tx2"/>
                </a:solidFill>
                <a:latin typeface="+mn-lt"/>
              </a:rPr>
              <a:t>[/10</a:t>
            </a:r>
            <a:r>
              <a:rPr lang="en-US" sz="2400" b="1" baseline="30000" dirty="0">
                <a:solidFill>
                  <a:schemeClr val="tx2"/>
                </a:solidFill>
                <a:latin typeface="+mn-lt"/>
              </a:rPr>
              <a:t>4</a:t>
            </a:r>
            <a:r>
              <a:rPr lang="en-US" sz="2400" b="1" dirty="0">
                <a:solidFill>
                  <a:schemeClr val="tx2"/>
                </a:solidFill>
                <a:latin typeface="+mn-lt"/>
              </a:rPr>
              <a:t>]</a:t>
            </a:r>
            <a:endParaRPr lang="en-US" sz="2400" b="1" i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3325" name="Rectangle 2"/>
          <p:cNvSpPr>
            <a:spLocks noGrp="1"/>
          </p:cNvSpPr>
          <p:nvPr>
            <p:ph type="title" idx="4294967295"/>
          </p:nvPr>
        </p:nvSpPr>
        <p:spPr>
          <a:xfrm>
            <a:off x="387350" y="274638"/>
            <a:ext cx="8404225" cy="930275"/>
          </a:xfrm>
        </p:spPr>
        <p:txBody>
          <a:bodyPr/>
          <a:lstStyle/>
          <a:p>
            <a:pPr eaLnBrk="1" hangingPunct="1"/>
            <a:r>
              <a:rPr lang="en-US" sz="4800" i="0" smtClean="0">
                <a:latin typeface="Arial Black" pitchFamily="34" charset="0"/>
                <a:sym typeface="Symbol" pitchFamily="18" charset="2"/>
              </a:rPr>
              <a:t>Max. Heat Flux: Fins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 rot="18739372">
            <a:off x="3325812" y="4306888"/>
            <a:ext cx="1025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2000" dirty="0" smtClean="0">
                <a:solidFill>
                  <a:schemeClr val="tx2"/>
                </a:solidFill>
                <a:latin typeface="+mj-lt"/>
                <a:cs typeface="Times New Roman" pitchFamily="18" charset="0"/>
                <a:sym typeface="Symbol"/>
              </a:rPr>
              <a:t>20%</a:t>
            </a:r>
            <a:endParaRPr lang="en-US" sz="2000" dirty="0">
              <a:solidFill>
                <a:schemeClr val="tx2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5307013" y="2649466"/>
            <a:ext cx="10985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2000" dirty="0" smtClean="0">
                <a:solidFill>
                  <a:srgbClr val="FF0000"/>
                </a:solidFill>
                <a:latin typeface="+mj-lt"/>
                <a:cs typeface="Times New Roman" pitchFamily="18" charset="0"/>
                <a:sym typeface="Symbol"/>
              </a:rPr>
              <a:t>1100°C</a:t>
            </a:r>
            <a:endParaRPr lang="en-US" sz="2000" dirty="0">
              <a:solidFill>
                <a:srgbClr val="FF000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253038" y="2122899"/>
            <a:ext cx="1263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2000" b="1" dirty="0" smtClean="0">
                <a:solidFill>
                  <a:srgbClr val="FF0000"/>
                </a:solidFill>
                <a:latin typeface="+mj-lt"/>
                <a:cs typeface="Times New Roman" pitchFamily="18" charset="0"/>
                <a:sym typeface="Symbol"/>
              </a:rPr>
              <a:t>1200°C</a:t>
            </a:r>
            <a:endParaRPr lang="en-US" sz="2000" b="1" dirty="0">
              <a:solidFill>
                <a:srgbClr val="FF000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 rot="20775593">
            <a:off x="3429340" y="1779379"/>
            <a:ext cx="1646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2000" i="1" dirty="0" err="1" smtClean="0">
                <a:solidFill>
                  <a:srgbClr val="FF0000"/>
                </a:solidFill>
                <a:latin typeface="+mj-lt"/>
                <a:cs typeface="Times New Roman" pitchFamily="18" charset="0"/>
                <a:sym typeface="Symbol"/>
              </a:rPr>
              <a:t>T</a:t>
            </a:r>
            <a:r>
              <a:rPr lang="en-US" sz="2000" baseline="-25000" dirty="0" err="1" smtClean="0">
                <a:solidFill>
                  <a:srgbClr val="FF0000"/>
                </a:solidFill>
                <a:latin typeface="+mj-lt"/>
                <a:cs typeface="Times New Roman" pitchFamily="18" charset="0"/>
                <a:sym typeface="Symbol"/>
              </a:rPr>
              <a:t>s</a:t>
            </a:r>
            <a:r>
              <a:rPr lang="en-US" sz="2000" dirty="0" smtClean="0">
                <a:solidFill>
                  <a:srgbClr val="FF0000"/>
                </a:solidFill>
                <a:latin typeface="+mj-lt"/>
                <a:cs typeface="Times New Roman" pitchFamily="18" charset="0"/>
                <a:sym typeface="Symbol"/>
              </a:rPr>
              <a:t> = 1300°C</a:t>
            </a:r>
            <a:endParaRPr lang="en-US" sz="2000" dirty="0">
              <a:solidFill>
                <a:srgbClr val="FF000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3330" name="Oval 6"/>
          <p:cNvSpPr>
            <a:spLocks noChangeArrowheads="1"/>
          </p:cNvSpPr>
          <p:nvPr/>
        </p:nvSpPr>
        <p:spPr bwMode="auto">
          <a:xfrm>
            <a:off x="4072110" y="2656232"/>
            <a:ext cx="82550" cy="82550"/>
          </a:xfrm>
          <a:prstGeom prst="ellipse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aphicFrame>
        <p:nvGraphicFramePr>
          <p:cNvPr id="1333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1058098"/>
              </p:ext>
            </p:extLst>
          </p:nvPr>
        </p:nvGraphicFramePr>
        <p:xfrm>
          <a:off x="6673850" y="2884488"/>
          <a:ext cx="469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67" name="Equation" r:id="rId7" imgW="469696" imgH="342751" progId="">
                  <p:embed/>
                </p:oleObj>
              </mc:Choice>
              <mc:Fallback>
                <p:oleObj name="Equation" r:id="rId7" imgW="469696" imgH="342751" progId="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3850" y="2884488"/>
                        <a:ext cx="4699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8636792"/>
              </p:ext>
            </p:extLst>
          </p:nvPr>
        </p:nvGraphicFramePr>
        <p:xfrm>
          <a:off x="7697600" y="3865563"/>
          <a:ext cx="469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68" name="Equation" r:id="rId9" imgW="469696" imgH="342751" progId="">
                  <p:embed/>
                </p:oleObj>
              </mc:Choice>
              <mc:Fallback>
                <p:oleObj name="Equation" r:id="rId9" imgW="469696" imgH="342751" progId="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7600" y="3865563"/>
                        <a:ext cx="4699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3" name="Object 5"/>
          <p:cNvGraphicFramePr>
            <a:graphicFrameLocks noChangeAspect="1"/>
          </p:cNvGraphicFramePr>
          <p:nvPr/>
        </p:nvGraphicFramePr>
        <p:xfrm>
          <a:off x="8410575" y="4524375"/>
          <a:ext cx="292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69" name="Equation" r:id="rId10" imgW="291847" imgH="317225" progId="">
                  <p:embed/>
                </p:oleObj>
              </mc:Choice>
              <mc:Fallback>
                <p:oleObj name="Equation" r:id="rId10" imgW="291847" imgH="317225" progId="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0575" y="4524375"/>
                        <a:ext cx="2921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mtClean="0">
                <a:solidFill>
                  <a:srgbClr val="0000FF"/>
                </a:solidFill>
              </a:rPr>
              <a:t>ARIES Meeting (6/12)</a:t>
            </a:r>
          </a:p>
        </p:txBody>
      </p:sp>
      <p:sp>
        <p:nvSpPr>
          <p:cNvPr id="14339" name="Rectangle 5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221C5E0-D91E-4F05-9D1E-0EAE9879B1F2}" type="slidenum">
              <a:rPr lang="en-US" smtClean="0">
                <a:solidFill>
                  <a:srgbClr val="0000FF"/>
                </a:solidFill>
              </a:rPr>
              <a:pPr/>
              <a:t>12</a:t>
            </a:fld>
            <a:endParaRPr lang="en-US" smtClean="0">
              <a:solidFill>
                <a:srgbClr val="0000FF"/>
              </a:solidFill>
            </a:endParaRPr>
          </a:p>
        </p:txBody>
      </p:sp>
      <p:sp>
        <p:nvSpPr>
          <p:cNvPr id="14340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914400"/>
          </a:xfrm>
        </p:spPr>
        <p:txBody>
          <a:bodyPr/>
          <a:lstStyle/>
          <a:p>
            <a:pPr eaLnBrk="1" hangingPunct="1"/>
            <a:r>
              <a:rPr lang="en-US" i="0" smtClean="0">
                <a:latin typeface="Arial Black" pitchFamily="34" charset="0"/>
              </a:rPr>
              <a:t>Conclusions</a:t>
            </a:r>
          </a:p>
        </p:txBody>
      </p:sp>
      <p:sp>
        <p:nvSpPr>
          <p:cNvPr id="20485" name="Rectangle 3"/>
          <p:cNvSpPr>
            <a:spLocks noGrp="1"/>
          </p:cNvSpPr>
          <p:nvPr>
            <p:ph type="body" idx="4294967295"/>
          </p:nvPr>
        </p:nvSpPr>
        <p:spPr>
          <a:xfrm>
            <a:off x="395288" y="1298575"/>
            <a:ext cx="8523287" cy="5168900"/>
          </a:xfrm>
        </p:spPr>
        <p:txBody>
          <a:bodyPr/>
          <a:lstStyle/>
          <a:p>
            <a:pPr marL="319088" indent="-319088" eaLnBrk="1" hangingPunct="1">
              <a:spcBef>
                <a:spcPct val="10000"/>
              </a:spcBef>
              <a:defRPr/>
            </a:pPr>
            <a:r>
              <a:rPr lang="en-US" sz="2400" dirty="0" smtClean="0"/>
              <a:t>Performed experimental studies of finger type </a:t>
            </a:r>
            <a:r>
              <a:rPr lang="en-US" sz="2400" dirty="0" err="1" smtClean="0"/>
              <a:t>divertor</a:t>
            </a:r>
            <a:r>
              <a:rPr lang="en-US" sz="2400" dirty="0" smtClean="0"/>
              <a:t> without and with fins using air, helium and argon </a:t>
            </a:r>
          </a:p>
          <a:p>
            <a:pPr marL="319088" indent="-319088" eaLnBrk="1" hangingPunct="1">
              <a:spcBef>
                <a:spcPct val="10000"/>
              </a:spcBef>
              <a:defRPr/>
            </a:pPr>
            <a:r>
              <a:rPr lang="en-US" sz="2400" dirty="0" smtClean="0"/>
              <a:t>Developed power-law correlations for </a:t>
            </a:r>
            <a:r>
              <a:rPr lang="en-US" sz="2400" i="1" dirty="0" smtClean="0"/>
              <a:t>Nu</a:t>
            </a:r>
            <a:r>
              <a:rPr lang="en-US" sz="2400" baseline="-25000" dirty="0"/>
              <a:t> </a:t>
            </a:r>
            <a:r>
              <a:rPr lang="en-US" sz="2400" dirty="0" smtClean="0"/>
              <a:t>(</a:t>
            </a:r>
            <a:r>
              <a:rPr lang="en-US" sz="2400" i="1" dirty="0" smtClean="0"/>
              <a:t>Re</a:t>
            </a:r>
            <a:r>
              <a:rPr lang="en-US" sz="2400" dirty="0" smtClean="0"/>
              <a:t>, </a:t>
            </a:r>
            <a:r>
              <a:rPr lang="en-US" sz="2400" i="1" dirty="0" err="1" smtClean="0"/>
              <a:t>k</a:t>
            </a:r>
            <a:r>
              <a:rPr lang="en-US" sz="2400" baseline="-25000" dirty="0" err="1" smtClean="0"/>
              <a:t>s</a:t>
            </a:r>
            <a:r>
              <a:rPr lang="en-US" sz="2400" baseline="-25000" dirty="0" smtClean="0"/>
              <a:t> </a:t>
            </a:r>
            <a:r>
              <a:rPr lang="en-US" sz="2400" dirty="0"/>
              <a:t>/</a:t>
            </a:r>
            <a:r>
              <a:rPr lang="en-US" sz="2400" baseline="-25000" dirty="0"/>
              <a:t> </a:t>
            </a:r>
            <a:r>
              <a:rPr lang="en-US" sz="2400" i="1" dirty="0" smtClean="0"/>
              <a:t>k</a:t>
            </a:r>
            <a:r>
              <a:rPr lang="en-US" sz="2400" dirty="0" smtClean="0"/>
              <a:t>) for </a:t>
            </a:r>
            <a:r>
              <a:rPr lang="en-US" sz="2400" dirty="0" err="1" smtClean="0"/>
              <a:t>divertor</a:t>
            </a:r>
            <a:r>
              <a:rPr lang="en-US" sz="2400" dirty="0" smtClean="0"/>
              <a:t> without fins, and for </a:t>
            </a:r>
            <a:r>
              <a:rPr lang="en-US" sz="2400" i="1" dirty="0"/>
              <a:t>Nu</a:t>
            </a:r>
            <a:r>
              <a:rPr lang="en-US" sz="2400" baseline="-25000" dirty="0"/>
              <a:t> </a:t>
            </a:r>
            <a:r>
              <a:rPr lang="en-US" sz="2400" dirty="0"/>
              <a:t>(</a:t>
            </a:r>
            <a:r>
              <a:rPr lang="en-US" sz="2400" i="1" dirty="0" smtClean="0"/>
              <a:t>Re</a:t>
            </a:r>
            <a:r>
              <a:rPr lang="en-US" sz="2400" dirty="0" smtClean="0"/>
              <a:t>) for </a:t>
            </a:r>
            <a:r>
              <a:rPr lang="en-US" sz="2400" dirty="0" err="1" smtClean="0"/>
              <a:t>divertor</a:t>
            </a:r>
            <a:r>
              <a:rPr lang="en-US" sz="2400" dirty="0" smtClean="0"/>
              <a:t> with fins</a:t>
            </a:r>
          </a:p>
          <a:p>
            <a:pPr marL="719138" lvl="1" indent="-319088" eaLnBrk="1" hangingPunct="1">
              <a:spcBef>
                <a:spcPct val="10000"/>
              </a:spcBef>
              <a:defRPr/>
            </a:pPr>
            <a:r>
              <a:rPr lang="en-US" sz="2200" dirty="0" smtClean="0"/>
              <a:t>Extrapolations to prototypical conditions suggest maximum heat flux is about 17 MW/m</a:t>
            </a:r>
            <a:r>
              <a:rPr lang="en-US" sz="2200" baseline="30000" dirty="0" smtClean="0"/>
              <a:t>2</a:t>
            </a:r>
            <a:r>
              <a:rPr lang="en-US" sz="2200" dirty="0" smtClean="0"/>
              <a:t> for max. temperature of 1200 °C at pressure boundary for </a:t>
            </a:r>
            <a:r>
              <a:rPr lang="en-US" sz="2200" dirty="0" err="1" smtClean="0"/>
              <a:t>divertor</a:t>
            </a:r>
            <a:r>
              <a:rPr lang="en-US" sz="2200" dirty="0" smtClean="0"/>
              <a:t> w/o fins (for 12 mm dia. tiles, or 1.13 cm</a:t>
            </a:r>
            <a:r>
              <a:rPr lang="en-US" sz="2200" baseline="30000" dirty="0" smtClean="0"/>
              <a:t>2</a:t>
            </a:r>
            <a:r>
              <a:rPr lang="en-US" sz="2200" dirty="0" smtClean="0"/>
              <a:t> area):  accounting for </a:t>
            </a:r>
            <a:r>
              <a:rPr lang="en-US" sz="2200" i="1" dirty="0" err="1">
                <a:solidFill>
                  <a:srgbClr val="000000"/>
                </a:solidFill>
                <a:ea typeface="+mn-ea"/>
                <a:cs typeface="+mn-cs"/>
              </a:rPr>
              <a:t>k</a:t>
            </a:r>
            <a:r>
              <a:rPr lang="en-US" sz="2200" baseline="-25000" dirty="0" err="1">
                <a:solidFill>
                  <a:srgbClr val="000000"/>
                </a:solidFill>
                <a:ea typeface="+mn-ea"/>
                <a:cs typeface="+mn-cs"/>
              </a:rPr>
              <a:t>s</a:t>
            </a:r>
            <a:r>
              <a:rPr lang="en-US" sz="2200" baseline="-25000" dirty="0">
                <a:solidFill>
                  <a:srgbClr val="000000"/>
                </a:solidFill>
                <a:ea typeface="+mn-ea"/>
                <a:cs typeface="+mn-cs"/>
              </a:rPr>
              <a:t> </a:t>
            </a:r>
            <a:r>
              <a:rPr lang="en-US" sz="2200" dirty="0">
                <a:solidFill>
                  <a:srgbClr val="000000"/>
                </a:solidFill>
                <a:ea typeface="+mn-ea"/>
                <a:cs typeface="+mn-cs"/>
              </a:rPr>
              <a:t>/</a:t>
            </a:r>
            <a:r>
              <a:rPr lang="en-US" sz="2200" baseline="-25000" dirty="0">
                <a:solidFill>
                  <a:srgbClr val="000000"/>
                </a:solidFill>
                <a:ea typeface="+mn-ea"/>
                <a:cs typeface="+mn-cs"/>
              </a:rPr>
              <a:t> </a:t>
            </a:r>
            <a:r>
              <a:rPr lang="en-US" sz="2200" i="1" dirty="0" smtClean="0">
                <a:solidFill>
                  <a:srgbClr val="000000"/>
                </a:solidFill>
                <a:ea typeface="+mn-ea"/>
                <a:cs typeface="+mn-cs"/>
              </a:rPr>
              <a:t>k</a:t>
            </a:r>
            <a:r>
              <a:rPr lang="en-US" sz="2200" dirty="0" smtClean="0">
                <a:solidFill>
                  <a:srgbClr val="000000"/>
                </a:solidFill>
                <a:ea typeface="+mn-ea"/>
                <a:cs typeface="+mn-cs"/>
              </a:rPr>
              <a:t> reduces extrapolated values of </a:t>
            </a:r>
            <a:endParaRPr lang="en-US" sz="2200" dirty="0" smtClean="0"/>
          </a:p>
          <a:p>
            <a:pPr marL="719138" lvl="1" indent="-319088" eaLnBrk="1" hangingPunct="1">
              <a:spcBef>
                <a:spcPct val="10000"/>
              </a:spcBef>
              <a:defRPr/>
            </a:pPr>
            <a:r>
              <a:rPr lang="en-US" sz="2200" dirty="0" smtClean="0"/>
              <a:t>Max. heat flux about 21 MW/m</a:t>
            </a:r>
            <a:r>
              <a:rPr lang="en-US" sz="2200" baseline="30000" dirty="0" smtClean="0"/>
              <a:t>2</a:t>
            </a:r>
            <a:r>
              <a:rPr lang="en-US" sz="2200" dirty="0" smtClean="0"/>
              <a:t> for </a:t>
            </a:r>
            <a:r>
              <a:rPr lang="en-US" sz="2200" dirty="0" err="1" smtClean="0"/>
              <a:t>divertor</a:t>
            </a:r>
            <a:r>
              <a:rPr lang="en-US" sz="2200" dirty="0" smtClean="0"/>
              <a:t> with fins:  23% improvement</a:t>
            </a:r>
          </a:p>
          <a:p>
            <a:pPr marL="319088" indent="-319088" eaLnBrk="1" hangingPunct="1">
              <a:spcBef>
                <a:spcPct val="10000"/>
              </a:spcBef>
              <a:defRPr/>
            </a:pPr>
            <a:r>
              <a:rPr lang="en-US" sz="2400" dirty="0" smtClean="0"/>
              <a:t>Developed power-law correlations for </a:t>
            </a:r>
            <a:r>
              <a:rPr lang="en-US" sz="2400" i="1" dirty="0" smtClean="0"/>
              <a:t>K</a:t>
            </a:r>
            <a:r>
              <a:rPr lang="en-US" sz="2400" baseline="-25000" dirty="0" smtClean="0"/>
              <a:t>L</a:t>
            </a:r>
            <a:r>
              <a:rPr lang="en-US" sz="2400" dirty="0" smtClean="0"/>
              <a:t>(</a:t>
            </a:r>
            <a:r>
              <a:rPr lang="en-US" sz="2400" i="1" dirty="0" smtClean="0"/>
              <a:t>Re</a:t>
            </a:r>
            <a:r>
              <a:rPr lang="en-US" sz="2400" dirty="0" smtClean="0"/>
              <a:t>)</a:t>
            </a:r>
          </a:p>
          <a:p>
            <a:pPr marL="719138" lvl="1" indent="-319088" eaLnBrk="1" hangingPunct="1">
              <a:spcBef>
                <a:spcPct val="10000"/>
              </a:spcBef>
              <a:defRPr/>
            </a:pPr>
            <a:r>
              <a:rPr lang="en-US" sz="2200" dirty="0" smtClean="0"/>
              <a:t>Extrapolations suggest fins increase coolant pumping power by ~18% at prototypical conditions</a:t>
            </a:r>
          </a:p>
          <a:p>
            <a:pPr marL="0" indent="0" eaLnBrk="1" hangingPunct="1">
              <a:spcBef>
                <a:spcPct val="10000"/>
              </a:spcBef>
              <a:buFontTx/>
              <a:buNone/>
              <a:tabLst>
                <a:tab pos="349250" algn="l"/>
              </a:tabLst>
              <a:defRPr/>
            </a:pPr>
            <a:r>
              <a:rPr lang="en-US" sz="2400" dirty="0"/>
              <a:t>	</a:t>
            </a:r>
            <a:endParaRPr lang="en-US" sz="2200" dirty="0" smtClean="0"/>
          </a:p>
        </p:txBody>
      </p:sp>
      <p:sp>
        <p:nvSpPr>
          <p:cNvPr id="14342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mtClean="0">
                <a:solidFill>
                  <a:srgbClr val="0000FF"/>
                </a:solidFill>
              </a:rPr>
              <a:t>ARIES Meeting (6/12)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CBE0E96-E9FC-4711-8D93-1C21ED55FBD6}" type="slidenum">
              <a:rPr lang="en-US" smtClean="0">
                <a:solidFill>
                  <a:srgbClr val="0000FF"/>
                </a:solidFill>
              </a:rPr>
              <a:pPr/>
              <a:t>13</a:t>
            </a:fld>
            <a:endParaRPr lang="en-US" smtClean="0">
              <a:solidFill>
                <a:srgbClr val="0000FF"/>
              </a:solidFill>
            </a:endParaRPr>
          </a:p>
        </p:txBody>
      </p:sp>
      <p:sp>
        <p:nvSpPr>
          <p:cNvPr id="3076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914400"/>
          </a:xfrm>
        </p:spPr>
        <p:txBody>
          <a:bodyPr/>
          <a:lstStyle/>
          <a:p>
            <a:pPr eaLnBrk="1" hangingPunct="1"/>
            <a:r>
              <a:rPr lang="en-US" sz="4800" i="0" dirty="0" smtClean="0">
                <a:latin typeface="Arial Black" pitchFamily="34" charset="0"/>
              </a:rPr>
              <a:t>Tasks through </a:t>
            </a:r>
            <a:r>
              <a:rPr lang="en-US" sz="4800" i="0" dirty="0" smtClean="0">
                <a:latin typeface="Arial Black" pitchFamily="34" charset="0"/>
              </a:rPr>
              <a:t>Dec. </a:t>
            </a:r>
            <a:r>
              <a:rPr lang="en-US" sz="4800" i="0" dirty="0" smtClean="0">
                <a:latin typeface="Arial Black" pitchFamily="34" charset="0"/>
              </a:rPr>
              <a:t>13</a:t>
            </a:r>
          </a:p>
        </p:txBody>
      </p:sp>
      <p:sp>
        <p:nvSpPr>
          <p:cNvPr id="20485" name="Rectangle 3"/>
          <p:cNvSpPr>
            <a:spLocks noGrp="1"/>
          </p:cNvSpPr>
          <p:nvPr>
            <p:ph type="body" idx="4294967295"/>
          </p:nvPr>
        </p:nvSpPr>
        <p:spPr>
          <a:xfrm>
            <a:off x="366200" y="1231388"/>
            <a:ext cx="8469044" cy="4475162"/>
          </a:xfrm>
        </p:spPr>
        <p:txBody>
          <a:bodyPr/>
          <a:lstStyle/>
          <a:p>
            <a:pPr marL="319088" indent="-319088" eaLnBrk="1" hangingPunct="1">
              <a:spcBef>
                <a:spcPts val="0"/>
              </a:spcBef>
              <a:defRPr/>
            </a:pPr>
            <a:r>
              <a:rPr lang="en-US" sz="2400" dirty="0" smtClean="0"/>
              <a:t>Experimental studies of finger-type and HEMJ </a:t>
            </a:r>
            <a:r>
              <a:rPr lang="en-US" sz="2400" dirty="0" err="1" smtClean="0"/>
              <a:t>divertors</a:t>
            </a:r>
            <a:r>
              <a:rPr lang="en-US" sz="2400" dirty="0" smtClean="0"/>
              <a:t> without fins at prototypical value of </a:t>
            </a:r>
            <a:r>
              <a:rPr lang="en-US" sz="2400" i="1" dirty="0" err="1"/>
              <a:t>k</a:t>
            </a:r>
            <a:r>
              <a:rPr lang="en-US" sz="2400" baseline="-25000" dirty="0" err="1"/>
              <a:t>s</a:t>
            </a:r>
            <a:r>
              <a:rPr lang="en-US" sz="2400" baseline="-25000" dirty="0"/>
              <a:t> </a:t>
            </a:r>
            <a:r>
              <a:rPr lang="en-US" sz="2400" dirty="0"/>
              <a:t>/</a:t>
            </a:r>
            <a:r>
              <a:rPr lang="en-US" sz="2400" baseline="-25000" dirty="0"/>
              <a:t> </a:t>
            </a:r>
            <a:r>
              <a:rPr lang="en-US" sz="2400" i="1" dirty="0" smtClean="0"/>
              <a:t>k </a:t>
            </a:r>
            <a:r>
              <a:rPr lang="en-US" sz="2400" dirty="0" smtClean="0">
                <a:sym typeface="Symbol"/>
              </a:rPr>
              <a:t> 340</a:t>
            </a:r>
          </a:p>
          <a:p>
            <a:pPr marL="719138" lvl="1" indent="-319088" eaLnBrk="1" hangingPunct="1">
              <a:spcBef>
                <a:spcPts val="0"/>
              </a:spcBef>
              <a:defRPr/>
            </a:pPr>
            <a:r>
              <a:rPr lang="en-US" sz="2200" dirty="0" smtClean="0">
                <a:sym typeface="Symbol"/>
              </a:rPr>
              <a:t>Single-pass experiments with He </a:t>
            </a:r>
            <a:r>
              <a:rPr lang="en-US" sz="2200" dirty="0" smtClean="0">
                <a:sym typeface="Symbol"/>
              </a:rPr>
              <a:t>with tool steel test </a:t>
            </a:r>
            <a:r>
              <a:rPr lang="en-US" sz="2200" dirty="0" smtClean="0">
                <a:sym typeface="Symbol"/>
              </a:rPr>
              <a:t>sections </a:t>
            </a:r>
            <a:endParaRPr lang="en-US" sz="2200" dirty="0" smtClean="0">
              <a:sym typeface="Symbol"/>
            </a:endParaRPr>
          </a:p>
          <a:p>
            <a:pPr marL="719138" lvl="1" indent="-319088" eaLnBrk="1" hangingPunct="1">
              <a:spcBef>
                <a:spcPts val="0"/>
              </a:spcBef>
              <a:defRPr/>
            </a:pPr>
            <a:r>
              <a:rPr lang="en-US" sz="2200" dirty="0" smtClean="0"/>
              <a:t>Increase </a:t>
            </a:r>
            <a:r>
              <a:rPr lang="en-US" sz="2200" dirty="0" smtClean="0"/>
              <a:t>incident heat flux to ~4-5 MW/m</a:t>
            </a:r>
            <a:r>
              <a:rPr lang="en-US" sz="2200" baseline="30000" dirty="0" smtClean="0"/>
              <a:t>2</a:t>
            </a:r>
            <a:endParaRPr lang="en-US" sz="2200" dirty="0" smtClean="0"/>
          </a:p>
          <a:p>
            <a:pPr marL="319088" indent="-319088" eaLnBrk="1" hangingPunct="1">
              <a:spcBef>
                <a:spcPts val="0"/>
              </a:spcBef>
              <a:defRPr/>
            </a:pPr>
            <a:r>
              <a:rPr lang="en-US" sz="2400" dirty="0" smtClean="0"/>
              <a:t>Numerical simulations of </a:t>
            </a:r>
            <a:r>
              <a:rPr lang="en-US" sz="2400" dirty="0" smtClean="0"/>
              <a:t>finger-type </a:t>
            </a:r>
            <a:r>
              <a:rPr lang="en-US" sz="2400" dirty="0" err="1" smtClean="0"/>
              <a:t>divertor</a:t>
            </a:r>
            <a:r>
              <a:rPr lang="en-US" sz="2400" dirty="0" smtClean="0"/>
              <a:t> with different </a:t>
            </a:r>
            <a:r>
              <a:rPr lang="en-US" sz="2400" dirty="0" smtClean="0"/>
              <a:t>pin-fin arrays</a:t>
            </a:r>
          </a:p>
          <a:p>
            <a:pPr marL="719138" lvl="1" indent="-319088" eaLnBrk="1" hangingPunct="1">
              <a:spcBef>
                <a:spcPts val="0"/>
              </a:spcBef>
              <a:defRPr/>
            </a:pPr>
            <a:r>
              <a:rPr lang="en-US" sz="2200" dirty="0" smtClean="0"/>
              <a:t>Optimize diameter to length, diameter to pitch </a:t>
            </a:r>
            <a:r>
              <a:rPr lang="en-US" sz="2200" dirty="0" smtClean="0"/>
              <a:t>ratios</a:t>
            </a:r>
          </a:p>
          <a:p>
            <a:pPr marL="719138" lvl="1" indent="-319088" eaLnBrk="1" hangingPunct="1">
              <a:spcBef>
                <a:spcPts val="0"/>
              </a:spcBef>
              <a:defRPr/>
            </a:pPr>
            <a:r>
              <a:rPr lang="en-US" sz="2200" dirty="0" smtClean="0"/>
              <a:t>Determine if most of heat removed by convection</a:t>
            </a:r>
            <a:endParaRPr lang="en-US" sz="2200" dirty="0" smtClean="0"/>
          </a:p>
          <a:p>
            <a:pPr marL="319088" indent="-319088" eaLnBrk="1" hangingPunct="1">
              <a:spcBef>
                <a:spcPts val="0"/>
              </a:spcBef>
              <a:defRPr/>
            </a:pPr>
            <a:r>
              <a:rPr lang="en-US" sz="2400" dirty="0" smtClean="0"/>
              <a:t>Develop generalized correlations for </a:t>
            </a:r>
            <a:r>
              <a:rPr lang="en-US" sz="2400" dirty="0" err="1" smtClean="0"/>
              <a:t>Nusselt</a:t>
            </a:r>
            <a:r>
              <a:rPr lang="en-US" sz="2400" dirty="0" smtClean="0"/>
              <a:t> number and loss coefficients for finger-type and HEMJ </a:t>
            </a:r>
            <a:r>
              <a:rPr lang="en-US" sz="2400" dirty="0" err="1" smtClean="0"/>
              <a:t>divertors</a:t>
            </a:r>
            <a:r>
              <a:rPr lang="en-US" sz="2400" dirty="0" smtClean="0"/>
              <a:t> for use in system </a:t>
            </a:r>
            <a:r>
              <a:rPr lang="en-US" sz="2400" dirty="0" smtClean="0"/>
              <a:t>codes</a:t>
            </a:r>
          </a:p>
          <a:p>
            <a:pPr marL="319088" indent="-319088" eaLnBrk="1" hangingPunct="1">
              <a:spcBef>
                <a:spcPts val="0"/>
              </a:spcBef>
              <a:defRPr/>
            </a:pPr>
            <a:r>
              <a:rPr lang="en-US" sz="2400" dirty="0" smtClean="0">
                <a:sym typeface="Symbol"/>
              </a:rPr>
              <a:t>Start numerical </a:t>
            </a:r>
            <a:r>
              <a:rPr lang="en-US" sz="2400" dirty="0">
                <a:sym typeface="Symbol"/>
              </a:rPr>
              <a:t>simulations of plate-type </a:t>
            </a:r>
            <a:r>
              <a:rPr lang="en-US" sz="2400" dirty="0" err="1">
                <a:sym typeface="Symbol"/>
              </a:rPr>
              <a:t>divertor</a:t>
            </a:r>
            <a:r>
              <a:rPr lang="en-US" sz="2400" dirty="0">
                <a:sym typeface="Symbol"/>
              </a:rPr>
              <a:t> at various </a:t>
            </a:r>
            <a:r>
              <a:rPr lang="en-US" sz="2400" i="1" dirty="0" err="1"/>
              <a:t>k</a:t>
            </a:r>
            <a:r>
              <a:rPr lang="en-US" sz="2400" baseline="-25000" dirty="0" err="1"/>
              <a:t>s</a:t>
            </a:r>
            <a:r>
              <a:rPr lang="en-US" sz="2400" baseline="-25000" dirty="0"/>
              <a:t> </a:t>
            </a:r>
            <a:r>
              <a:rPr lang="en-US" sz="2400" dirty="0"/>
              <a:t>/</a:t>
            </a:r>
            <a:r>
              <a:rPr lang="en-US" sz="2400" baseline="-25000" dirty="0"/>
              <a:t> </a:t>
            </a:r>
            <a:r>
              <a:rPr lang="en-US" sz="2400" i="1" dirty="0"/>
              <a:t>k</a:t>
            </a:r>
            <a:endParaRPr lang="en-US" sz="2400" dirty="0" smtClean="0"/>
          </a:p>
          <a:p>
            <a:pPr marL="319088" indent="-319088" eaLnBrk="1" hangingPunct="1">
              <a:spcBef>
                <a:spcPts val="0"/>
              </a:spcBef>
              <a:defRPr/>
            </a:pPr>
            <a:r>
              <a:rPr lang="en-US" sz="2400" dirty="0" smtClean="0"/>
              <a:t>Complete initial configuration of helium test loop</a:t>
            </a:r>
          </a:p>
          <a:p>
            <a:pPr marL="719138" lvl="1" indent="-319088" eaLnBrk="1" hangingPunct="1">
              <a:spcBef>
                <a:spcPts val="0"/>
              </a:spcBef>
              <a:defRPr/>
            </a:pPr>
            <a:r>
              <a:rPr lang="en-US" sz="2200" dirty="0" smtClean="0"/>
              <a:t>10 g/s at 10 </a:t>
            </a:r>
            <a:r>
              <a:rPr lang="en-US" sz="2200" dirty="0" err="1" smtClean="0"/>
              <a:t>MPa</a:t>
            </a:r>
            <a:endParaRPr lang="en-US" sz="2200" dirty="0" smtClean="0"/>
          </a:p>
          <a:p>
            <a:pPr marL="400050" lvl="1" indent="0" eaLnBrk="1" hangingPunct="1">
              <a:spcBef>
                <a:spcPts val="0"/>
              </a:spcBef>
              <a:buFont typeface="Arial" charset="0"/>
              <a:buNone/>
              <a:defRPr/>
            </a:pPr>
            <a:endParaRPr lang="en-US" sz="2200" dirty="0" smtClean="0"/>
          </a:p>
          <a:p>
            <a:pPr marL="0" indent="0" eaLnBrk="1" hangingPunct="1">
              <a:spcBef>
                <a:spcPts val="0"/>
              </a:spcBef>
              <a:buFontTx/>
              <a:buNone/>
              <a:tabLst>
                <a:tab pos="349250" algn="l"/>
              </a:tabLst>
              <a:defRPr/>
            </a:pPr>
            <a:r>
              <a:rPr lang="en-US" sz="2400" dirty="0"/>
              <a:t>	</a:t>
            </a:r>
            <a:endParaRPr lang="en-US" sz="2200" dirty="0" smtClean="0"/>
          </a:p>
        </p:txBody>
      </p:sp>
      <p:sp>
        <p:nvSpPr>
          <p:cNvPr id="3078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76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mtClean="0">
                <a:solidFill>
                  <a:srgbClr val="0000FF"/>
                </a:solidFill>
              </a:rPr>
              <a:t>ARIES Meeting (6/12)</a:t>
            </a:r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CBD7262-2ED7-4515-9560-0F3FDB345BE2}" type="slidenum">
              <a:rPr lang="en-US" smtClean="0">
                <a:solidFill>
                  <a:srgbClr val="0000FF"/>
                </a:solidFill>
              </a:rPr>
              <a:pPr/>
              <a:t>14</a:t>
            </a:fld>
            <a:endParaRPr lang="en-US" smtClean="0">
              <a:solidFill>
                <a:srgbClr val="0000FF"/>
              </a:solidFill>
            </a:endParaRPr>
          </a:p>
        </p:txBody>
      </p:sp>
      <p:sp>
        <p:nvSpPr>
          <p:cNvPr id="4100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914400"/>
          </a:xfrm>
        </p:spPr>
        <p:txBody>
          <a:bodyPr/>
          <a:lstStyle/>
          <a:p>
            <a:pPr eaLnBrk="1" hangingPunct="1"/>
            <a:r>
              <a:rPr lang="en-US" sz="4800" i="0" dirty="0" smtClean="0">
                <a:latin typeface="Arial Black" pitchFamily="34" charset="0"/>
              </a:rPr>
              <a:t>Tasks through June 13</a:t>
            </a:r>
          </a:p>
        </p:txBody>
      </p:sp>
      <p:sp>
        <p:nvSpPr>
          <p:cNvPr id="20485" name="Rectangle 3"/>
          <p:cNvSpPr>
            <a:spLocks noGrp="1"/>
          </p:cNvSpPr>
          <p:nvPr>
            <p:ph type="body" idx="4294967295"/>
          </p:nvPr>
        </p:nvSpPr>
        <p:spPr>
          <a:xfrm>
            <a:off x="441512" y="1344425"/>
            <a:ext cx="8191849" cy="3638550"/>
          </a:xfrm>
        </p:spPr>
        <p:txBody>
          <a:bodyPr/>
          <a:lstStyle/>
          <a:p>
            <a:pPr marL="319088" indent="-319088" eaLnBrk="1" hangingPunct="1">
              <a:spcBef>
                <a:spcPct val="10000"/>
              </a:spcBef>
              <a:defRPr/>
            </a:pPr>
            <a:r>
              <a:rPr lang="en-US" sz="2400" dirty="0" smtClean="0"/>
              <a:t>Experimental studies of </a:t>
            </a:r>
            <a:r>
              <a:rPr lang="en-US" sz="2400" dirty="0"/>
              <a:t>finger-type </a:t>
            </a:r>
            <a:r>
              <a:rPr lang="en-US" sz="2400" dirty="0" err="1"/>
              <a:t>divertor</a:t>
            </a:r>
            <a:r>
              <a:rPr lang="en-US" sz="2400" dirty="0"/>
              <a:t> with </a:t>
            </a:r>
            <a:r>
              <a:rPr lang="en-US" sz="2400" dirty="0" smtClean="0"/>
              <a:t>optimized pin-fin array </a:t>
            </a:r>
            <a:r>
              <a:rPr lang="en-US" sz="2400" dirty="0" smtClean="0"/>
              <a:t>at </a:t>
            </a:r>
            <a:r>
              <a:rPr lang="en-US" sz="2400" dirty="0" smtClean="0"/>
              <a:t>prototypical value of </a:t>
            </a:r>
            <a:r>
              <a:rPr lang="en-US" sz="2400" i="1" dirty="0" err="1"/>
              <a:t>k</a:t>
            </a:r>
            <a:r>
              <a:rPr lang="en-US" sz="2400" baseline="-25000" dirty="0" err="1"/>
              <a:t>s</a:t>
            </a:r>
            <a:r>
              <a:rPr lang="en-US" sz="2400" baseline="-25000" dirty="0"/>
              <a:t> </a:t>
            </a:r>
            <a:r>
              <a:rPr lang="en-US" sz="2400" dirty="0"/>
              <a:t>/</a:t>
            </a:r>
            <a:r>
              <a:rPr lang="en-US" sz="2400" baseline="-25000" dirty="0"/>
              <a:t> </a:t>
            </a:r>
            <a:r>
              <a:rPr lang="en-US" sz="2400" i="1" dirty="0" smtClean="0"/>
              <a:t>k </a:t>
            </a:r>
            <a:r>
              <a:rPr lang="en-US" sz="2400" dirty="0" smtClean="0">
                <a:sym typeface="Symbol"/>
              </a:rPr>
              <a:t> 340</a:t>
            </a:r>
          </a:p>
          <a:p>
            <a:pPr marL="719138" lvl="1" indent="-319088" eaLnBrk="1" hangingPunct="1">
              <a:spcBef>
                <a:spcPct val="10000"/>
              </a:spcBef>
              <a:defRPr/>
            </a:pPr>
            <a:r>
              <a:rPr lang="en-US" sz="2200" dirty="0" smtClean="0">
                <a:sym typeface="Symbol"/>
              </a:rPr>
              <a:t>Single-pass experiments with He near room temperature on test sections made of tool steel</a:t>
            </a:r>
            <a:r>
              <a:rPr lang="en-US" sz="2000" dirty="0" smtClean="0"/>
              <a:t> </a:t>
            </a:r>
          </a:p>
          <a:p>
            <a:pPr marL="719138" lvl="1" indent="-319088" eaLnBrk="1" hangingPunct="1">
              <a:spcBef>
                <a:spcPct val="10000"/>
              </a:spcBef>
              <a:defRPr/>
            </a:pPr>
            <a:r>
              <a:rPr lang="en-US" sz="2200" dirty="0" smtClean="0"/>
              <a:t>Develop </a:t>
            </a:r>
            <a:r>
              <a:rPr lang="en-US" sz="2200" dirty="0"/>
              <a:t>new test section </a:t>
            </a:r>
            <a:r>
              <a:rPr lang="en-US" sz="2200" dirty="0" smtClean="0"/>
              <a:t>design </a:t>
            </a:r>
            <a:r>
              <a:rPr lang="en-US" sz="2200" dirty="0"/>
              <a:t>suitable for high-pressure </a:t>
            </a:r>
            <a:r>
              <a:rPr lang="en-US" sz="2200" dirty="0" smtClean="0"/>
              <a:t>He loop</a:t>
            </a:r>
          </a:p>
          <a:p>
            <a:pPr marL="319088" indent="-319088" eaLnBrk="1" hangingPunct="1">
              <a:spcBef>
                <a:spcPct val="10000"/>
              </a:spcBef>
              <a:defRPr/>
            </a:pPr>
            <a:r>
              <a:rPr lang="en-US" sz="2400" dirty="0" smtClean="0"/>
              <a:t>Numerical </a:t>
            </a:r>
            <a:r>
              <a:rPr lang="en-US" sz="2400" dirty="0" smtClean="0"/>
              <a:t>simulations of HEMJ with pin-fin </a:t>
            </a:r>
            <a:r>
              <a:rPr lang="en-US" sz="2400" dirty="0" smtClean="0"/>
              <a:t>arrays</a:t>
            </a:r>
          </a:p>
          <a:p>
            <a:pPr marL="319088" lvl="1" indent="-319088" eaLnBrk="1" hangingPunct="1">
              <a:spcBef>
                <a:spcPct val="10000"/>
              </a:spcBef>
              <a:buClr>
                <a:srgbClr val="0000FF"/>
              </a:buClr>
              <a:buFontTx/>
              <a:buChar char="•"/>
              <a:defRPr/>
            </a:pPr>
            <a:r>
              <a:rPr lang="en-US" sz="2400" dirty="0" smtClean="0"/>
              <a:t>Experimental studies of plate-type </a:t>
            </a:r>
            <a:r>
              <a:rPr lang="en-US" sz="2400" dirty="0" err="1" smtClean="0"/>
              <a:t>divertor</a:t>
            </a:r>
            <a:r>
              <a:rPr lang="en-US" sz="2400" dirty="0" smtClean="0"/>
              <a:t> at</a:t>
            </a:r>
            <a:r>
              <a:rPr lang="en-US" sz="2400" i="1" dirty="0"/>
              <a:t> </a:t>
            </a:r>
            <a:r>
              <a:rPr lang="en-US" sz="2400" i="1" dirty="0" err="1"/>
              <a:t>k</a:t>
            </a:r>
            <a:r>
              <a:rPr lang="en-US" sz="2400" baseline="-25000" dirty="0" err="1"/>
              <a:t>s</a:t>
            </a:r>
            <a:r>
              <a:rPr lang="en-US" sz="2400" baseline="-25000" dirty="0"/>
              <a:t> </a:t>
            </a:r>
            <a:r>
              <a:rPr lang="en-US" sz="2400" dirty="0"/>
              <a:t>/</a:t>
            </a:r>
            <a:r>
              <a:rPr lang="en-US" sz="2400" baseline="-25000" dirty="0"/>
              <a:t> </a:t>
            </a:r>
            <a:r>
              <a:rPr lang="en-US" sz="2400" i="1" dirty="0"/>
              <a:t>k </a:t>
            </a:r>
            <a:r>
              <a:rPr lang="en-US" sz="2400" dirty="0">
                <a:sym typeface="Symbol"/>
              </a:rPr>
              <a:t> </a:t>
            </a:r>
            <a:r>
              <a:rPr lang="en-US" sz="2400" dirty="0" smtClean="0">
                <a:sym typeface="Symbol"/>
              </a:rPr>
              <a:t>1200</a:t>
            </a:r>
            <a:endParaRPr lang="en-US" dirty="0" smtClean="0">
              <a:sym typeface="Symbol"/>
            </a:endParaRPr>
          </a:p>
          <a:p>
            <a:pPr marL="719138" lvl="1" indent="-319088" eaLnBrk="1" hangingPunct="1">
              <a:spcBef>
                <a:spcPct val="10000"/>
              </a:spcBef>
              <a:defRPr/>
            </a:pPr>
            <a:r>
              <a:rPr lang="en-US" sz="2200" dirty="0" smtClean="0">
                <a:sym typeface="Symbol"/>
              </a:rPr>
              <a:t>Experiments with air:  mass flow rates of He too small</a:t>
            </a:r>
          </a:p>
          <a:p>
            <a:pPr marL="319088" indent="-319088" eaLnBrk="1" hangingPunct="1">
              <a:spcBef>
                <a:spcPct val="10000"/>
              </a:spcBef>
              <a:defRPr/>
            </a:pPr>
            <a:r>
              <a:rPr lang="en-US" sz="2400" dirty="0" smtClean="0"/>
              <a:t>Develop </a:t>
            </a:r>
            <a:r>
              <a:rPr lang="en-US" sz="2400" dirty="0"/>
              <a:t>generalized correlations for </a:t>
            </a:r>
            <a:r>
              <a:rPr lang="en-US" sz="2400" dirty="0" err="1"/>
              <a:t>Nusselt</a:t>
            </a:r>
            <a:r>
              <a:rPr lang="en-US" sz="2400" dirty="0"/>
              <a:t> number and loss coefficients for </a:t>
            </a:r>
            <a:r>
              <a:rPr lang="en-US" sz="2400" dirty="0" smtClean="0"/>
              <a:t>plate-type, finned </a:t>
            </a:r>
            <a:r>
              <a:rPr lang="en-US" sz="2400" dirty="0" smtClean="0"/>
              <a:t>finger-type </a:t>
            </a:r>
            <a:r>
              <a:rPr lang="en-US" sz="2400" dirty="0"/>
              <a:t>and </a:t>
            </a:r>
            <a:r>
              <a:rPr lang="en-US" sz="2400" dirty="0" smtClean="0"/>
              <a:t>finned HEMJ </a:t>
            </a:r>
            <a:r>
              <a:rPr lang="en-US" sz="2400" dirty="0" err="1"/>
              <a:t>divertors</a:t>
            </a:r>
            <a:r>
              <a:rPr lang="en-US" sz="2400" dirty="0"/>
              <a:t> for use in system codes</a:t>
            </a:r>
          </a:p>
          <a:p>
            <a:pPr marL="319088" indent="-319088" eaLnBrk="1" hangingPunct="1">
              <a:spcBef>
                <a:spcPct val="10000"/>
              </a:spcBef>
              <a:defRPr/>
            </a:pPr>
            <a:endParaRPr lang="en-US" sz="2400" dirty="0"/>
          </a:p>
          <a:p>
            <a:pPr marL="0" indent="0" eaLnBrk="1" hangingPunct="1">
              <a:spcBef>
                <a:spcPct val="10000"/>
              </a:spcBef>
              <a:buFontTx/>
              <a:buNone/>
              <a:defRPr/>
            </a:pPr>
            <a:endParaRPr lang="en-US" sz="2200" dirty="0" smtClean="0"/>
          </a:p>
          <a:p>
            <a:pPr marL="0" indent="0" eaLnBrk="1" hangingPunct="1">
              <a:spcBef>
                <a:spcPct val="10000"/>
              </a:spcBef>
              <a:buFontTx/>
              <a:buNone/>
              <a:tabLst>
                <a:tab pos="349250" algn="l"/>
              </a:tabLst>
              <a:defRPr/>
            </a:pPr>
            <a:r>
              <a:rPr lang="en-US" sz="2400" dirty="0"/>
              <a:t>	</a:t>
            </a:r>
            <a:endParaRPr lang="en-US" sz="2200" dirty="0" smtClean="0"/>
          </a:p>
        </p:txBody>
      </p:sp>
      <p:sp>
        <p:nvSpPr>
          <p:cNvPr id="4102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06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mtClean="0">
                <a:solidFill>
                  <a:srgbClr val="0000FF"/>
                </a:solidFill>
              </a:rPr>
              <a:t>ARIES Meeting (6/12)</a:t>
            </a:r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ACD77A2-14F9-4A94-B67E-20EC1617653A}" type="slidenum">
              <a:rPr lang="en-US" smtClean="0">
                <a:solidFill>
                  <a:srgbClr val="0000FF"/>
                </a:solidFill>
              </a:rPr>
              <a:pPr/>
              <a:t>2</a:t>
            </a:fld>
            <a:endParaRPr lang="en-US" smtClean="0">
              <a:solidFill>
                <a:srgbClr val="0000FF"/>
              </a:solidFill>
            </a:endParaRP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544513" y="277813"/>
            <a:ext cx="8218487" cy="936625"/>
          </a:xfrm>
        </p:spPr>
        <p:txBody>
          <a:bodyPr/>
          <a:lstStyle/>
          <a:p>
            <a:pPr eaLnBrk="1" hangingPunct="1"/>
            <a:r>
              <a:rPr lang="en-US" sz="4800" i="0" smtClean="0">
                <a:latin typeface="Arial Black" pitchFamily="34" charset="0"/>
              </a:rPr>
              <a:t>Objectives / Motivation</a:t>
            </a:r>
            <a:endParaRPr lang="en-US" sz="4800" i="0" smtClean="0">
              <a:latin typeface="Arial Black" pitchFamily="34" charset="0"/>
              <a:ea typeface="굴림" pitchFamily="34" charset="-127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3388" y="1295400"/>
            <a:ext cx="8545512" cy="4965700"/>
          </a:xfrm>
        </p:spPr>
        <p:txBody>
          <a:bodyPr/>
          <a:lstStyle/>
          <a:p>
            <a:pPr eaLnBrk="1" hangingPunct="1">
              <a:lnSpc>
                <a:spcPct val="105000"/>
              </a:lnSpc>
              <a:spcBef>
                <a:spcPct val="0"/>
              </a:spcBef>
              <a:buFontTx/>
              <a:buNone/>
              <a:defRPr/>
            </a:pPr>
            <a:r>
              <a:rPr lang="en-US" sz="2600" b="1" dirty="0" smtClean="0"/>
              <a:t>Objectives</a:t>
            </a:r>
          </a:p>
          <a:p>
            <a:pPr eaLnBrk="1" hangingPunct="1">
              <a:lnSpc>
                <a:spcPct val="105000"/>
              </a:lnSpc>
              <a:spcBef>
                <a:spcPct val="0"/>
              </a:spcBef>
              <a:defRPr/>
            </a:pPr>
            <a:r>
              <a:rPr lang="en-US" sz="2400" dirty="0" smtClean="0"/>
              <a:t>Evaluate thermal performance of gas-cooled </a:t>
            </a:r>
            <a:r>
              <a:rPr lang="en-US" sz="2400" dirty="0" err="1" smtClean="0"/>
              <a:t>divertor</a:t>
            </a:r>
            <a:r>
              <a:rPr lang="en-US" sz="2400" dirty="0" smtClean="0"/>
              <a:t> designs in support of the ARIES team</a:t>
            </a:r>
          </a:p>
          <a:p>
            <a:pPr lvl="1" eaLnBrk="1" hangingPunct="1">
              <a:lnSpc>
                <a:spcPct val="105000"/>
              </a:lnSpc>
              <a:spcBef>
                <a:spcPct val="0"/>
              </a:spcBef>
              <a:defRPr/>
            </a:pPr>
            <a:r>
              <a:rPr lang="en-US" sz="2200" dirty="0" smtClean="0"/>
              <a:t>Develop generalized charts for estimating maximum heat flux </a:t>
            </a:r>
            <a:r>
              <a:rPr lang="en-US" sz="2200" i="1" dirty="0" smtClean="0"/>
              <a:t> </a:t>
            </a:r>
          </a:p>
          <a:p>
            <a:pPr marL="457200" lvl="1" indent="0" eaLnBrk="1" hangingPunct="1">
              <a:lnSpc>
                <a:spcPct val="105000"/>
              </a:lnSpc>
              <a:spcBef>
                <a:spcPct val="0"/>
              </a:spcBef>
              <a:buFont typeface="Arial" charset="0"/>
              <a:buNone/>
              <a:tabLst>
                <a:tab pos="747713" algn="l"/>
              </a:tabLst>
              <a:defRPr/>
            </a:pPr>
            <a:r>
              <a:rPr lang="en-US" sz="2200" i="1" dirty="0"/>
              <a:t>	</a:t>
            </a:r>
            <a:r>
              <a:rPr lang="en-US" sz="2200" dirty="0" smtClean="0"/>
              <a:t>and required coolant pumping power</a:t>
            </a:r>
          </a:p>
          <a:p>
            <a:pPr lvl="1" eaLnBrk="1" hangingPunct="1">
              <a:lnSpc>
                <a:spcPct val="105000"/>
              </a:lnSpc>
              <a:spcBef>
                <a:spcPct val="0"/>
              </a:spcBef>
              <a:defRPr/>
            </a:pPr>
            <a:r>
              <a:rPr lang="en-US" sz="2200" dirty="0" smtClean="0"/>
              <a:t>Demonstrate how dynamically similar experiments with different coolants can be extrapolated to prototypical conditions with helium</a:t>
            </a:r>
          </a:p>
          <a:p>
            <a:pPr eaLnBrk="1" hangingPunct="1">
              <a:lnSpc>
                <a:spcPct val="105000"/>
              </a:lnSpc>
              <a:spcBef>
                <a:spcPct val="0"/>
              </a:spcBef>
              <a:buFontTx/>
              <a:buNone/>
              <a:defRPr/>
            </a:pPr>
            <a:r>
              <a:rPr lang="en-US" sz="2600" b="1" dirty="0" smtClean="0"/>
              <a:t>Motivation</a:t>
            </a:r>
          </a:p>
          <a:p>
            <a:pPr eaLnBrk="1" hangingPunct="1">
              <a:lnSpc>
                <a:spcPct val="105000"/>
              </a:lnSpc>
              <a:spcBef>
                <a:spcPct val="0"/>
              </a:spcBef>
              <a:defRPr/>
            </a:pPr>
            <a:r>
              <a:rPr lang="en-US" sz="2400" dirty="0" smtClean="0"/>
              <a:t>Provide design guidance and develop correlations that can be used in system codes </a:t>
            </a:r>
          </a:p>
          <a:p>
            <a:pPr eaLnBrk="1" hangingPunct="1">
              <a:lnSpc>
                <a:spcPct val="105000"/>
              </a:lnSpc>
              <a:spcBef>
                <a:spcPct val="0"/>
              </a:spcBef>
              <a:defRPr/>
            </a:pPr>
            <a:r>
              <a:rPr lang="en-US" sz="2400" dirty="0" smtClean="0"/>
              <a:t>Determine how </a:t>
            </a:r>
            <a:r>
              <a:rPr lang="en-US" sz="2400" dirty="0" err="1" smtClean="0"/>
              <a:t>divertor</a:t>
            </a:r>
            <a:r>
              <a:rPr lang="en-US" sz="2400" dirty="0" smtClean="0"/>
              <a:t> thermal performance  will be affected by changes in material and coolant temperature limits</a:t>
            </a:r>
          </a:p>
        </p:txBody>
      </p:sp>
      <p:graphicFrame>
        <p:nvGraphicFramePr>
          <p:cNvPr id="410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3532547"/>
              </p:ext>
            </p:extLst>
          </p:nvPr>
        </p:nvGraphicFramePr>
        <p:xfrm>
          <a:off x="8260525" y="2544763"/>
          <a:ext cx="469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1" name="Equation" r:id="rId5" imgW="469696" imgH="342751" progId="Equation.DSMT4">
                  <p:embed/>
                </p:oleObj>
              </mc:Choice>
              <mc:Fallback>
                <p:oleObj name="Equation" r:id="rId5" imgW="469696" imgH="342751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60525" y="2544763"/>
                        <a:ext cx="4699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7664306"/>
              </p:ext>
            </p:extLst>
          </p:nvPr>
        </p:nvGraphicFramePr>
        <p:xfrm>
          <a:off x="5501825" y="2869375"/>
          <a:ext cx="292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2" name="Equation" r:id="rId7" imgW="291847" imgH="317225" progId="">
                  <p:embed/>
                </p:oleObj>
              </mc:Choice>
              <mc:Fallback>
                <p:oleObj name="Equation" r:id="rId7" imgW="291847" imgH="317225" progId="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1825" y="2869375"/>
                        <a:ext cx="2921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mtClean="0">
                <a:solidFill>
                  <a:srgbClr val="0000FF"/>
                </a:solidFill>
              </a:rPr>
              <a:t>ARIES Meeting (6/12)</a:t>
            </a: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628B928-90C3-4004-94E3-0ED6D9F2211C}" type="slidenum">
              <a:rPr lang="en-US" smtClean="0">
                <a:solidFill>
                  <a:srgbClr val="0000FF"/>
                </a:solidFill>
              </a:rPr>
              <a:pPr/>
              <a:t>3</a:t>
            </a:fld>
            <a:endParaRPr lang="en-US" smtClean="0">
              <a:solidFill>
                <a:srgbClr val="0000FF"/>
              </a:solidFill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544513" y="293688"/>
            <a:ext cx="8218487" cy="849312"/>
          </a:xfrm>
        </p:spPr>
        <p:txBody>
          <a:bodyPr/>
          <a:lstStyle/>
          <a:p>
            <a:pPr eaLnBrk="1" hangingPunct="1"/>
            <a:r>
              <a:rPr lang="en-US" sz="4800" i="0" dirty="0" smtClean="0">
                <a:latin typeface="Arial Black" pitchFamily="34" charset="0"/>
              </a:rPr>
              <a:t>Approach</a:t>
            </a:r>
            <a:endParaRPr lang="en-US" sz="4800" i="0" dirty="0" smtClean="0">
              <a:latin typeface="Arial Black" pitchFamily="34" charset="0"/>
              <a:ea typeface="굴림" pitchFamily="34" charset="-127"/>
            </a:endParaRP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1257" y="1276100"/>
            <a:ext cx="8621485" cy="5059363"/>
          </a:xfrm>
        </p:spPr>
        <p:txBody>
          <a:bodyPr/>
          <a:lstStyle/>
          <a:p>
            <a:pPr eaLnBrk="1" hangingPunct="1">
              <a:spcBef>
                <a:spcPct val="10000"/>
              </a:spcBef>
            </a:pPr>
            <a:r>
              <a:rPr lang="en-US" sz="2600" dirty="0" smtClean="0"/>
              <a:t>Conduct experiments that span non-dimensional parameters at prototypical conditions </a:t>
            </a:r>
          </a:p>
          <a:p>
            <a:pPr marL="688975" lvl="1" indent="-344488" eaLnBrk="1" hangingPunct="1">
              <a:spcBef>
                <a:spcPct val="10000"/>
              </a:spcBef>
            </a:pPr>
            <a:r>
              <a:rPr lang="en-US" dirty="0" smtClean="0"/>
              <a:t>Instrumented test sections that closely match </a:t>
            </a:r>
            <a:r>
              <a:rPr lang="en-US" dirty="0" err="1" smtClean="0"/>
              <a:t>divertor</a:t>
            </a:r>
            <a:r>
              <a:rPr lang="en-US" dirty="0" smtClean="0"/>
              <a:t> geometry</a:t>
            </a:r>
          </a:p>
          <a:p>
            <a:pPr marL="688975" lvl="1" indent="-344488" eaLnBrk="1" hangingPunct="1">
              <a:spcBef>
                <a:spcPct val="10000"/>
              </a:spcBef>
            </a:pPr>
            <a:r>
              <a:rPr lang="en-US" dirty="0" smtClean="0"/>
              <a:t>Match </a:t>
            </a:r>
            <a:r>
              <a:rPr lang="en-US" dirty="0" err="1" smtClean="0"/>
              <a:t>nondimensional</a:t>
            </a:r>
            <a:r>
              <a:rPr lang="en-US" dirty="0" smtClean="0"/>
              <a:t> coolant flow rate (Reynolds number </a:t>
            </a:r>
            <a:r>
              <a:rPr lang="en-US" i="1" dirty="0" smtClean="0"/>
              <a:t>Re</a:t>
            </a:r>
            <a:r>
              <a:rPr lang="en-US" dirty="0" smtClean="0"/>
              <a:t>) </a:t>
            </a:r>
            <a:r>
              <a:rPr lang="en-US" b="1" i="1" dirty="0" smtClean="0"/>
              <a:t>and</a:t>
            </a:r>
            <a:r>
              <a:rPr lang="en-US" dirty="0" smtClean="0"/>
              <a:t> ratio of solid to coolant thermal conductivities </a:t>
            </a:r>
            <a:r>
              <a:rPr lang="en-US" i="1" dirty="0" err="1" smtClean="0"/>
              <a:t>k</a:t>
            </a:r>
            <a:r>
              <a:rPr lang="en-US" baseline="-25000" dirty="0" err="1" smtClean="0"/>
              <a:t>s</a:t>
            </a:r>
            <a:r>
              <a:rPr lang="en-US" baseline="-25000" dirty="0" smtClean="0"/>
              <a:t> </a:t>
            </a:r>
            <a:r>
              <a:rPr lang="en-US" dirty="0" smtClean="0"/>
              <a:t>/</a:t>
            </a:r>
            <a:r>
              <a:rPr lang="en-US" baseline="-25000" dirty="0" smtClean="0"/>
              <a:t> </a:t>
            </a:r>
            <a:r>
              <a:rPr lang="en-US" i="1" dirty="0" smtClean="0"/>
              <a:t>k</a:t>
            </a:r>
            <a:endParaRPr lang="en-US" dirty="0" smtClean="0"/>
          </a:p>
          <a:p>
            <a:pPr marL="688975" lvl="1" indent="-344488" eaLnBrk="1" hangingPunct="1">
              <a:spcBef>
                <a:spcPct val="10000"/>
              </a:spcBef>
            </a:pPr>
            <a:r>
              <a:rPr lang="en-US" dirty="0" smtClean="0"/>
              <a:t>Matching </a:t>
            </a:r>
            <a:r>
              <a:rPr lang="en-US" i="1" dirty="0" err="1" smtClean="0"/>
              <a:t>k</a:t>
            </a:r>
            <a:r>
              <a:rPr lang="en-US" baseline="-25000" dirty="0" err="1" smtClean="0"/>
              <a:t>s</a:t>
            </a:r>
            <a:r>
              <a:rPr lang="en-US" baseline="-25000" dirty="0" smtClean="0"/>
              <a:t> </a:t>
            </a:r>
            <a:r>
              <a:rPr lang="en-US" dirty="0" smtClean="0"/>
              <a:t>/</a:t>
            </a:r>
            <a:r>
              <a:rPr lang="en-US" baseline="-25000" dirty="0" smtClean="0"/>
              <a:t> </a:t>
            </a:r>
            <a:r>
              <a:rPr lang="en-US" i="1" dirty="0" smtClean="0"/>
              <a:t>k</a:t>
            </a:r>
            <a:r>
              <a:rPr lang="en-US" dirty="0" smtClean="0"/>
              <a:t> requires limited set of experiments with (room temperature) He</a:t>
            </a:r>
          </a:p>
          <a:p>
            <a:pPr marL="688975" lvl="1" indent="-344488" eaLnBrk="1" hangingPunct="1">
              <a:spcBef>
                <a:spcPct val="10000"/>
              </a:spcBef>
            </a:pPr>
            <a:r>
              <a:rPr lang="en-US" dirty="0" smtClean="0"/>
              <a:t>Measure cooled surface temperatures and pressure drop </a:t>
            </a:r>
            <a:r>
              <a:rPr lang="en-US" dirty="0" smtClean="0">
                <a:sym typeface="Symbol" pitchFamily="18" charset="2"/>
              </a:rPr>
              <a:t> </a:t>
            </a:r>
            <a:r>
              <a:rPr lang="en-US" dirty="0" err="1" smtClean="0">
                <a:sym typeface="Symbol" pitchFamily="18" charset="2"/>
              </a:rPr>
              <a:t>Nusselt</a:t>
            </a:r>
            <a:r>
              <a:rPr lang="en-US" dirty="0" smtClean="0">
                <a:sym typeface="Symbol" pitchFamily="18" charset="2"/>
              </a:rPr>
              <a:t> number </a:t>
            </a:r>
            <a:r>
              <a:rPr lang="en-US" i="1" dirty="0" smtClean="0">
                <a:sym typeface="Symbol" pitchFamily="18" charset="2"/>
              </a:rPr>
              <a:t>Nu</a:t>
            </a:r>
            <a:r>
              <a:rPr lang="en-US" dirty="0" smtClean="0">
                <a:sym typeface="Symbol" pitchFamily="18" charset="2"/>
              </a:rPr>
              <a:t>, loss coefficient </a:t>
            </a:r>
            <a:r>
              <a:rPr lang="en-US" i="1" dirty="0" smtClean="0">
                <a:sym typeface="Symbol" pitchFamily="18" charset="2"/>
              </a:rPr>
              <a:t>K</a:t>
            </a:r>
            <a:r>
              <a:rPr lang="en-US" baseline="-25000" dirty="0" smtClean="0">
                <a:sym typeface="Symbol" pitchFamily="18" charset="2"/>
              </a:rPr>
              <a:t>L</a:t>
            </a:r>
            <a:r>
              <a:rPr lang="en-US" dirty="0" smtClean="0">
                <a:sym typeface="Symbol" pitchFamily="18" charset="2"/>
              </a:rPr>
              <a:t> as a function of </a:t>
            </a:r>
            <a:r>
              <a:rPr lang="en-US" i="1" dirty="0" smtClean="0">
                <a:sym typeface="Symbol" pitchFamily="18" charset="2"/>
              </a:rPr>
              <a:t>Re</a:t>
            </a:r>
            <a:r>
              <a:rPr lang="en-US" dirty="0" smtClean="0">
                <a:sym typeface="Symbol" pitchFamily="18" charset="2"/>
              </a:rPr>
              <a:t> and </a:t>
            </a:r>
            <a:r>
              <a:rPr lang="en-US" i="1" dirty="0" err="1" smtClean="0"/>
              <a:t>k</a:t>
            </a:r>
            <a:r>
              <a:rPr lang="en-US" baseline="-25000" dirty="0" err="1" smtClean="0"/>
              <a:t>s</a:t>
            </a:r>
            <a:r>
              <a:rPr lang="en-US" baseline="-25000" dirty="0" smtClean="0"/>
              <a:t> </a:t>
            </a:r>
            <a:r>
              <a:rPr lang="en-US" dirty="0" smtClean="0"/>
              <a:t>/</a:t>
            </a:r>
            <a:r>
              <a:rPr lang="en-US" baseline="-25000" dirty="0" smtClean="0"/>
              <a:t> </a:t>
            </a:r>
            <a:r>
              <a:rPr lang="en-US" i="1" dirty="0" smtClean="0"/>
              <a:t>k</a:t>
            </a:r>
            <a:endParaRPr lang="en-US" sz="2200" dirty="0" smtClean="0"/>
          </a:p>
          <a:p>
            <a:pPr eaLnBrk="1" hangingPunct="1">
              <a:spcBef>
                <a:spcPct val="10000"/>
              </a:spcBef>
            </a:pPr>
            <a:r>
              <a:rPr lang="en-US" sz="2400" dirty="0" smtClean="0"/>
              <a:t>Develop power-law correlations for </a:t>
            </a:r>
            <a:r>
              <a:rPr lang="en-US" sz="2400" i="1" dirty="0" smtClean="0"/>
              <a:t>Nu</a:t>
            </a:r>
            <a:r>
              <a:rPr lang="en-US" sz="2400" dirty="0" smtClean="0"/>
              <a:t>, </a:t>
            </a:r>
            <a:r>
              <a:rPr lang="en-US" sz="2400" i="1" dirty="0" smtClean="0"/>
              <a:t>K</a:t>
            </a:r>
            <a:r>
              <a:rPr lang="en-US" sz="2400" baseline="-25000" dirty="0" smtClean="0"/>
              <a:t>L</a:t>
            </a:r>
          </a:p>
          <a:p>
            <a:pPr marL="688975" lvl="1" indent="-344488" eaLnBrk="1" hangingPunct="1">
              <a:spcBef>
                <a:spcPct val="10000"/>
              </a:spcBef>
            </a:pPr>
            <a:r>
              <a:rPr lang="en-US" dirty="0" smtClean="0"/>
              <a:t>Extrapolate to prototypical conditions to determine 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32441"/>
              </p:ext>
            </p:extLst>
          </p:nvPr>
        </p:nvGraphicFramePr>
        <p:xfrm>
          <a:off x="7356248" y="5604429"/>
          <a:ext cx="1016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5" imgW="1015920" imgH="419040" progId="Equation.DSMT4">
                  <p:embed/>
                </p:oleObj>
              </mc:Choice>
              <mc:Fallback>
                <p:oleObj name="Equation" r:id="rId5" imgW="1015920" imgH="419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6248" y="5604429"/>
                        <a:ext cx="1016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mtClean="0">
                <a:solidFill>
                  <a:srgbClr val="0000FF"/>
                </a:solidFill>
              </a:rPr>
              <a:t>ARIES Meeting (6/12)</a:t>
            </a:r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7053F99-9AEC-4706-9C08-934DF6016937}" type="slidenum">
              <a:rPr lang="en-US" smtClean="0">
                <a:solidFill>
                  <a:srgbClr val="0000FF"/>
                </a:solidFill>
              </a:rPr>
              <a:pPr/>
              <a:t>4</a:t>
            </a:fld>
            <a:endParaRPr lang="en-US" smtClean="0">
              <a:solidFill>
                <a:srgbClr val="0000FF"/>
              </a:solidFill>
            </a:endParaRPr>
          </a:p>
        </p:txBody>
      </p:sp>
      <p:sp>
        <p:nvSpPr>
          <p:cNvPr id="6148" name="Rectangle 27"/>
          <p:cNvSpPr txBox="1">
            <a:spLocks noChangeArrowheads="1"/>
          </p:cNvSpPr>
          <p:nvPr/>
        </p:nvSpPr>
        <p:spPr bwMode="auto">
          <a:xfrm>
            <a:off x="271463" y="1328738"/>
            <a:ext cx="8682037" cy="1389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tabLst>
                <a:tab pos="8291513" algn="r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tabLst>
                <a:tab pos="8291513" algn="r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tabLst>
                <a:tab pos="8291513" algn="r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tabLst>
                <a:tab pos="8291513" algn="r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tabLst>
                <a:tab pos="8291513" algn="r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291513" algn="r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291513" algn="r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291513" algn="r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291513" algn="r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5000"/>
              </a:lnSpc>
              <a:buClr>
                <a:srgbClr val="0000FF"/>
              </a:buClr>
              <a:buFontTx/>
              <a:buChar char="•"/>
            </a:pPr>
            <a:r>
              <a:rPr lang="en-US" sz="2400">
                <a:latin typeface="Times New Roman" pitchFamily="18" charset="0"/>
              </a:rPr>
              <a:t>Can accommodate heat fluxes exceeding 10 MW/m</a:t>
            </a:r>
            <a:r>
              <a:rPr lang="en-US" sz="2400" baseline="30000">
                <a:latin typeface="Times New Roman" pitchFamily="18" charset="0"/>
              </a:rPr>
              <a:t>2</a:t>
            </a:r>
          </a:p>
          <a:p>
            <a:pPr eaLnBrk="1" hangingPunct="1">
              <a:lnSpc>
                <a:spcPct val="105000"/>
              </a:lnSpc>
              <a:buClr>
                <a:srgbClr val="0000FF"/>
              </a:buClr>
              <a:buFontTx/>
              <a:buChar char="•"/>
            </a:pPr>
            <a:r>
              <a:rPr lang="en-US" sz="2400">
                <a:latin typeface="Times New Roman" pitchFamily="18" charset="0"/>
              </a:rPr>
              <a:t>Cover small area:  ~5</a:t>
            </a:r>
            <a:r>
              <a:rPr lang="en-US" sz="2400">
                <a:latin typeface="Times New Roman" pitchFamily="18" charset="0"/>
                <a:sym typeface="Symbol" pitchFamily="18" charset="2"/>
              </a:rPr>
              <a:t></a:t>
            </a:r>
            <a:r>
              <a:rPr lang="en-US" sz="2400">
                <a:latin typeface="Times New Roman" pitchFamily="18" charset="0"/>
              </a:rPr>
              <a:t>10</a:t>
            </a:r>
            <a:r>
              <a:rPr lang="en-US" sz="2400" baseline="30000">
                <a:latin typeface="Times New Roman" pitchFamily="18" charset="0"/>
              </a:rPr>
              <a:t>5</a:t>
            </a:r>
            <a:r>
              <a:rPr lang="en-US" sz="2400">
                <a:latin typeface="Times New Roman" pitchFamily="18" charset="0"/>
              </a:rPr>
              <a:t> modules for </a:t>
            </a:r>
            <a:r>
              <a:rPr lang="en-US" sz="2400" i="1">
                <a:latin typeface="Times New Roman" pitchFamily="18" charset="0"/>
              </a:rPr>
              <a:t>O</a:t>
            </a:r>
            <a:r>
              <a:rPr lang="en-US" sz="2400">
                <a:latin typeface="Times New Roman" pitchFamily="18" charset="0"/>
              </a:rPr>
              <a:t>(100 m</a:t>
            </a:r>
            <a:r>
              <a:rPr lang="en-US" sz="2400" baseline="30000">
                <a:latin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</a:rPr>
              <a:t>) divertor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28613"/>
            <a:ext cx="8229600" cy="890587"/>
          </a:xfrm>
        </p:spPr>
        <p:txBody>
          <a:bodyPr/>
          <a:lstStyle/>
          <a:p>
            <a:pPr eaLnBrk="1" hangingPunct="1"/>
            <a:r>
              <a:rPr lang="en-US" sz="4800" i="0" smtClean="0">
                <a:latin typeface="Arial Black" pitchFamily="34" charset="0"/>
              </a:rPr>
              <a:t>Finger-Type Divertors </a:t>
            </a:r>
          </a:p>
        </p:txBody>
      </p:sp>
      <p:pic>
        <p:nvPicPr>
          <p:cNvPr id="6150" name="Picture 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30" t="8505" r="6050" b="8148"/>
          <a:stretch>
            <a:fillRect/>
          </a:stretch>
        </p:blipFill>
        <p:spPr bwMode="auto">
          <a:xfrm>
            <a:off x="4252913" y="2951163"/>
            <a:ext cx="2259012" cy="3328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61" r="6979"/>
          <a:stretch>
            <a:fillRect/>
          </a:stretch>
        </p:blipFill>
        <p:spPr bwMode="auto">
          <a:xfrm>
            <a:off x="6386513" y="3449638"/>
            <a:ext cx="2590800" cy="203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TextBox 20"/>
          <p:cNvSpPr txBox="1">
            <a:spLocks noChangeArrowheads="1"/>
          </p:cNvSpPr>
          <p:nvPr/>
        </p:nvSpPr>
        <p:spPr bwMode="auto">
          <a:xfrm>
            <a:off x="5411788" y="2286000"/>
            <a:ext cx="259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2400" b="1">
                <a:latin typeface="Times New Roman" pitchFamily="18" charset="0"/>
                <a:cs typeface="Times New Roman" pitchFamily="18" charset="0"/>
              </a:rPr>
              <a:t>HEMP</a:t>
            </a:r>
          </a:p>
        </p:txBody>
      </p:sp>
      <p:sp>
        <p:nvSpPr>
          <p:cNvPr id="6153" name="TextBox 22"/>
          <p:cNvSpPr txBox="1">
            <a:spLocks noChangeArrowheads="1"/>
          </p:cNvSpPr>
          <p:nvPr/>
        </p:nvSpPr>
        <p:spPr bwMode="auto">
          <a:xfrm>
            <a:off x="5399088" y="316865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</a:t>
            </a:r>
          </a:p>
        </p:txBody>
      </p:sp>
      <p:sp>
        <p:nvSpPr>
          <p:cNvPr id="6154" name="TextBox 23"/>
          <p:cNvSpPr txBox="1">
            <a:spLocks noChangeArrowheads="1"/>
          </p:cNvSpPr>
          <p:nvPr/>
        </p:nvSpPr>
        <p:spPr bwMode="auto">
          <a:xfrm>
            <a:off x="4552950" y="4881563"/>
            <a:ext cx="128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W-alloy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6432550" y="2682875"/>
            <a:ext cx="2562225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rgbClr val="0000FF"/>
              </a:buClr>
            </a:pPr>
            <a:r>
              <a:rPr lang="en-US" b="1">
                <a:solidFill>
                  <a:srgbClr val="0000FF"/>
                </a:solidFill>
              </a:rPr>
              <a:t>[Diegele </a:t>
            </a:r>
            <a:r>
              <a:rPr lang="en-US" b="1" i="1">
                <a:solidFill>
                  <a:srgbClr val="0000FF"/>
                </a:solidFill>
              </a:rPr>
              <a:t>et al</a:t>
            </a:r>
            <a:r>
              <a:rPr lang="en-US" b="1">
                <a:solidFill>
                  <a:srgbClr val="0000FF"/>
                </a:solidFill>
              </a:rPr>
              <a:t>. 2003; Norajitra </a:t>
            </a:r>
            <a:r>
              <a:rPr lang="en-US" b="1" i="1">
                <a:solidFill>
                  <a:srgbClr val="0000FF"/>
                </a:solidFill>
              </a:rPr>
              <a:t>et al. </a:t>
            </a:r>
            <a:r>
              <a:rPr lang="en-US" b="1">
                <a:solidFill>
                  <a:srgbClr val="0000FF"/>
                </a:solidFill>
              </a:rPr>
              <a:t>2004; Ihli 2005]</a:t>
            </a:r>
            <a:endParaRPr lang="en-US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>
            <a:off x="5060950" y="2832100"/>
            <a:ext cx="1225550" cy="2905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stealth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157" name="TextBox 22"/>
          <p:cNvSpPr txBox="1">
            <a:spLocks noChangeArrowheads="1"/>
          </p:cNvSpPr>
          <p:nvPr/>
        </p:nvSpPr>
        <p:spPr bwMode="auto">
          <a:xfrm>
            <a:off x="5391150" y="2776538"/>
            <a:ext cx="565150" cy="3349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2200" b="1">
                <a:latin typeface="Times New Roman" pitchFamily="18" charset="0"/>
                <a:cs typeface="Times New Roman" pitchFamily="18" charset="0"/>
              </a:rPr>
              <a:t>15.8</a:t>
            </a:r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>
            <a:off x="6546850" y="5207000"/>
            <a:ext cx="2241550" cy="5318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stealth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159" name="TextBox 22"/>
          <p:cNvSpPr txBox="1">
            <a:spLocks noChangeArrowheads="1"/>
          </p:cNvSpPr>
          <p:nvPr/>
        </p:nvSpPr>
        <p:spPr bwMode="auto">
          <a:xfrm>
            <a:off x="7227888" y="5316538"/>
            <a:ext cx="881062" cy="3349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2200" b="1">
                <a:latin typeface="Times New Roman" pitchFamily="18" charset="0"/>
                <a:cs typeface="Times New Roman" pitchFamily="18" charset="0"/>
              </a:rPr>
              <a:t>14 mm</a:t>
            </a:r>
          </a:p>
        </p:txBody>
      </p:sp>
      <p:pic>
        <p:nvPicPr>
          <p:cNvPr id="6160" name="Picture 28" descr="finger-cs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813" y="2679700"/>
            <a:ext cx="2127250" cy="353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1" name="Picture 12" descr="cartridge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3525" y="4424363"/>
            <a:ext cx="785813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2" name="Picture 113" descr="armor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3188" y="2681288"/>
            <a:ext cx="1128712" cy="985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3" name="Picture 112" descr="cap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588" y="3611563"/>
            <a:ext cx="903287" cy="91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64" name="TextBox 20"/>
          <p:cNvSpPr txBox="1">
            <a:spLocks noChangeArrowheads="1"/>
          </p:cNvSpPr>
          <p:nvPr/>
        </p:nvSpPr>
        <p:spPr bwMode="auto">
          <a:xfrm>
            <a:off x="1055688" y="2286000"/>
            <a:ext cx="259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2400" b="1">
                <a:latin typeface="Times New Roman" pitchFamily="18" charset="0"/>
                <a:cs typeface="Times New Roman" pitchFamily="18" charset="0"/>
              </a:rPr>
              <a:t>HEMJ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 154"/>
          <p:cNvGrpSpPr>
            <a:grpSpLocks/>
          </p:cNvGrpSpPr>
          <p:nvPr/>
        </p:nvGrpSpPr>
        <p:grpSpPr bwMode="auto">
          <a:xfrm>
            <a:off x="7399338" y="2690813"/>
            <a:ext cx="1155700" cy="328612"/>
            <a:chOff x="4488" y="1768"/>
            <a:chExt cx="728" cy="396"/>
          </a:xfrm>
        </p:grpSpPr>
        <p:grpSp>
          <p:nvGrpSpPr>
            <p:cNvPr id="7222" name="Group 144"/>
            <p:cNvGrpSpPr>
              <a:grpSpLocks/>
            </p:cNvGrpSpPr>
            <p:nvPr/>
          </p:nvGrpSpPr>
          <p:grpSpPr bwMode="auto">
            <a:xfrm>
              <a:off x="4868" y="1768"/>
              <a:ext cx="348" cy="396"/>
              <a:chOff x="4500" y="1760"/>
              <a:chExt cx="336" cy="396"/>
            </a:xfrm>
          </p:grpSpPr>
          <p:sp>
            <p:nvSpPr>
              <p:cNvPr id="7228" name="Rectangle 145"/>
              <p:cNvSpPr>
                <a:spLocks noChangeArrowheads="1"/>
              </p:cNvSpPr>
              <p:nvPr/>
            </p:nvSpPr>
            <p:spPr bwMode="auto">
              <a:xfrm>
                <a:off x="4622" y="1760"/>
                <a:ext cx="92" cy="396"/>
              </a:xfrm>
              <a:prstGeom prst="rect">
                <a:avLst/>
              </a:prstGeom>
              <a:solidFill>
                <a:srgbClr val="FFCC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FF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7229" name="Group 146"/>
              <p:cNvGrpSpPr>
                <a:grpSpLocks/>
              </p:cNvGrpSpPr>
              <p:nvPr/>
            </p:nvGrpSpPr>
            <p:grpSpPr bwMode="auto">
              <a:xfrm>
                <a:off x="4500" y="1760"/>
                <a:ext cx="336" cy="396"/>
                <a:chOff x="4500" y="1760"/>
                <a:chExt cx="336" cy="396"/>
              </a:xfrm>
            </p:grpSpPr>
            <p:sp>
              <p:nvSpPr>
                <p:cNvPr id="7230" name="Rectangle 147"/>
                <p:cNvSpPr>
                  <a:spLocks noChangeArrowheads="1"/>
                </p:cNvSpPr>
                <p:nvPr/>
              </p:nvSpPr>
              <p:spPr bwMode="auto">
                <a:xfrm>
                  <a:off x="4500" y="1760"/>
                  <a:ext cx="92" cy="396"/>
                </a:xfrm>
                <a:prstGeom prst="rect">
                  <a:avLst/>
                </a:prstGeom>
                <a:solidFill>
                  <a:srgbClr val="FFCC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FF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7231" name="Rectangle 148"/>
                <p:cNvSpPr>
                  <a:spLocks noChangeArrowheads="1"/>
                </p:cNvSpPr>
                <p:nvPr/>
              </p:nvSpPr>
              <p:spPr bwMode="auto">
                <a:xfrm>
                  <a:off x="4744" y="1760"/>
                  <a:ext cx="92" cy="396"/>
                </a:xfrm>
                <a:prstGeom prst="rect">
                  <a:avLst/>
                </a:prstGeom>
                <a:solidFill>
                  <a:srgbClr val="FFCC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FF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7223" name="Group 149"/>
            <p:cNvGrpSpPr>
              <a:grpSpLocks/>
            </p:cNvGrpSpPr>
            <p:nvPr/>
          </p:nvGrpSpPr>
          <p:grpSpPr bwMode="auto">
            <a:xfrm>
              <a:off x="4488" y="1768"/>
              <a:ext cx="348" cy="396"/>
              <a:chOff x="4500" y="1760"/>
              <a:chExt cx="336" cy="396"/>
            </a:xfrm>
          </p:grpSpPr>
          <p:sp>
            <p:nvSpPr>
              <p:cNvPr id="7224" name="Rectangle 150"/>
              <p:cNvSpPr>
                <a:spLocks noChangeArrowheads="1"/>
              </p:cNvSpPr>
              <p:nvPr/>
            </p:nvSpPr>
            <p:spPr bwMode="auto">
              <a:xfrm>
                <a:off x="4622" y="1760"/>
                <a:ext cx="92" cy="396"/>
              </a:xfrm>
              <a:prstGeom prst="rect">
                <a:avLst/>
              </a:prstGeom>
              <a:solidFill>
                <a:srgbClr val="FFCC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FF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7225" name="Group 151"/>
              <p:cNvGrpSpPr>
                <a:grpSpLocks/>
              </p:cNvGrpSpPr>
              <p:nvPr/>
            </p:nvGrpSpPr>
            <p:grpSpPr bwMode="auto">
              <a:xfrm>
                <a:off x="4500" y="1760"/>
                <a:ext cx="336" cy="396"/>
                <a:chOff x="4500" y="1760"/>
                <a:chExt cx="336" cy="396"/>
              </a:xfrm>
            </p:grpSpPr>
            <p:sp>
              <p:nvSpPr>
                <p:cNvPr id="7226" name="Rectangle 152"/>
                <p:cNvSpPr>
                  <a:spLocks noChangeArrowheads="1"/>
                </p:cNvSpPr>
                <p:nvPr/>
              </p:nvSpPr>
              <p:spPr bwMode="auto">
                <a:xfrm>
                  <a:off x="4500" y="1760"/>
                  <a:ext cx="92" cy="396"/>
                </a:xfrm>
                <a:prstGeom prst="rect">
                  <a:avLst/>
                </a:prstGeom>
                <a:solidFill>
                  <a:srgbClr val="FFCC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FF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7227" name="Rectangle 153"/>
                <p:cNvSpPr>
                  <a:spLocks noChangeArrowheads="1"/>
                </p:cNvSpPr>
                <p:nvPr/>
              </p:nvSpPr>
              <p:spPr bwMode="auto">
                <a:xfrm>
                  <a:off x="4744" y="1760"/>
                  <a:ext cx="92" cy="396"/>
                </a:xfrm>
                <a:prstGeom prst="rect">
                  <a:avLst/>
                </a:prstGeom>
                <a:solidFill>
                  <a:srgbClr val="FFCC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FF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7171" name="Rectangle 5"/>
          <p:cNvSpPr txBox="1">
            <a:spLocks noGrp="1" noChangeArrowheads="1"/>
          </p:cNvSpPr>
          <p:nvPr/>
        </p:nvSpPr>
        <p:spPr bwMode="auto">
          <a:xfrm>
            <a:off x="8382000" y="6381750"/>
            <a:ext cx="5334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4889367C-FFB4-46EF-B174-636F08288FA8}" type="slidenum">
              <a:rPr lang="en-US" b="1">
                <a:solidFill>
                  <a:srgbClr val="0000FF"/>
                </a:solidFill>
              </a:rPr>
              <a:pPr algn="r" eaLnBrk="1" hangingPunct="1"/>
              <a:t>5</a:t>
            </a:fld>
            <a:endParaRPr lang="en-US" b="1">
              <a:solidFill>
                <a:srgbClr val="0000FF"/>
              </a:solidFill>
            </a:endParaRPr>
          </a:p>
        </p:txBody>
      </p:sp>
      <p:grpSp>
        <p:nvGrpSpPr>
          <p:cNvPr id="7172" name="Group 88"/>
          <p:cNvGrpSpPr>
            <a:grpSpLocks/>
          </p:cNvGrpSpPr>
          <p:nvPr/>
        </p:nvGrpSpPr>
        <p:grpSpPr bwMode="auto">
          <a:xfrm>
            <a:off x="7610475" y="3008313"/>
            <a:ext cx="739775" cy="2366962"/>
            <a:chOff x="446" y="2060"/>
            <a:chExt cx="466" cy="1491"/>
          </a:xfrm>
        </p:grpSpPr>
        <p:sp>
          <p:nvSpPr>
            <p:cNvPr id="7218" name="Rectangle 75"/>
            <p:cNvSpPr>
              <a:spLocks noChangeArrowheads="1"/>
            </p:cNvSpPr>
            <p:nvPr/>
          </p:nvSpPr>
          <p:spPr bwMode="auto">
            <a:xfrm>
              <a:off x="446" y="2066"/>
              <a:ext cx="466" cy="86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7219" name="Rectangle 71"/>
            <p:cNvSpPr>
              <a:spLocks noChangeArrowheads="1"/>
            </p:cNvSpPr>
            <p:nvPr/>
          </p:nvSpPr>
          <p:spPr bwMode="auto">
            <a:xfrm>
              <a:off x="826" y="2152"/>
              <a:ext cx="86" cy="1399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220" name="Rectangle 76"/>
            <p:cNvSpPr>
              <a:spLocks noChangeArrowheads="1"/>
            </p:cNvSpPr>
            <p:nvPr/>
          </p:nvSpPr>
          <p:spPr bwMode="auto">
            <a:xfrm>
              <a:off x="446" y="2152"/>
              <a:ext cx="86" cy="1399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221" name="Rectangle 79"/>
            <p:cNvSpPr>
              <a:spLocks noChangeArrowheads="1"/>
            </p:cNvSpPr>
            <p:nvPr/>
          </p:nvSpPr>
          <p:spPr bwMode="auto">
            <a:xfrm>
              <a:off x="598" y="2060"/>
              <a:ext cx="161" cy="1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7173" name="Rectangle 2"/>
          <p:cNvSpPr>
            <a:spLocks noGrp="1"/>
          </p:cNvSpPr>
          <p:nvPr>
            <p:ph type="title" idx="4294967295"/>
          </p:nvPr>
        </p:nvSpPr>
        <p:spPr>
          <a:xfrm>
            <a:off x="260350" y="117475"/>
            <a:ext cx="8534400" cy="990600"/>
          </a:xfrm>
        </p:spPr>
        <p:txBody>
          <a:bodyPr/>
          <a:lstStyle/>
          <a:p>
            <a:pPr eaLnBrk="1" hangingPunct="1"/>
            <a:r>
              <a:rPr lang="en-US" sz="4800" i="0" smtClean="0">
                <a:latin typeface="Arial Black" pitchFamily="34" charset="0"/>
              </a:rPr>
              <a:t>GT Test Module</a:t>
            </a:r>
          </a:p>
        </p:txBody>
      </p:sp>
      <p:sp>
        <p:nvSpPr>
          <p:cNvPr id="7174" name="Text Box 8"/>
          <p:cNvSpPr txBox="1">
            <a:spLocks noChangeArrowheads="1"/>
          </p:cNvSpPr>
          <p:nvPr/>
        </p:nvSpPr>
        <p:spPr bwMode="auto">
          <a:xfrm>
            <a:off x="7507288" y="1227138"/>
            <a:ext cx="9461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200" b="1" i="1">
                <a:solidFill>
                  <a:srgbClr val="FF0000"/>
                </a:solidFill>
              </a:rPr>
              <a:t>q</a:t>
            </a:r>
            <a:r>
              <a:rPr lang="en-US" sz="2200" b="1">
                <a:solidFill>
                  <a:srgbClr val="FF0000"/>
                </a:solidFill>
                <a:sym typeface="Symbol" pitchFamily="18" charset="2"/>
              </a:rPr>
              <a:t></a:t>
            </a:r>
          </a:p>
        </p:txBody>
      </p:sp>
      <p:sp>
        <p:nvSpPr>
          <p:cNvPr id="7175" name="Rectangle 41"/>
          <p:cNvSpPr>
            <a:spLocks noChangeArrowheads="1"/>
          </p:cNvSpPr>
          <p:nvPr/>
        </p:nvSpPr>
        <p:spPr bwMode="auto">
          <a:xfrm>
            <a:off x="7210425" y="2012950"/>
            <a:ext cx="1539875" cy="685800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7176" name="Group 91"/>
          <p:cNvGrpSpPr>
            <a:grpSpLocks/>
          </p:cNvGrpSpPr>
          <p:nvPr/>
        </p:nvGrpSpPr>
        <p:grpSpPr bwMode="auto">
          <a:xfrm>
            <a:off x="7210425" y="2565400"/>
            <a:ext cx="1539875" cy="2811463"/>
            <a:chOff x="194" y="1938"/>
            <a:chExt cx="970" cy="1612"/>
          </a:xfrm>
        </p:grpSpPr>
        <p:sp>
          <p:nvSpPr>
            <p:cNvPr id="7216" name="Rectangle 66"/>
            <p:cNvSpPr>
              <a:spLocks noChangeArrowheads="1"/>
            </p:cNvSpPr>
            <p:nvPr/>
          </p:nvSpPr>
          <p:spPr bwMode="auto">
            <a:xfrm>
              <a:off x="1084" y="1938"/>
              <a:ext cx="80" cy="1612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217" name="Rectangle 70"/>
            <p:cNvSpPr>
              <a:spLocks noChangeArrowheads="1"/>
            </p:cNvSpPr>
            <p:nvPr/>
          </p:nvSpPr>
          <p:spPr bwMode="auto">
            <a:xfrm>
              <a:off x="194" y="1938"/>
              <a:ext cx="80" cy="1612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7177" name="Group 121"/>
          <p:cNvGrpSpPr>
            <a:grpSpLocks/>
          </p:cNvGrpSpPr>
          <p:nvPr/>
        </p:nvGrpSpPr>
        <p:grpSpPr bwMode="auto">
          <a:xfrm>
            <a:off x="7456488" y="1617663"/>
            <a:ext cx="1047750" cy="392112"/>
            <a:chOff x="4454" y="1017"/>
            <a:chExt cx="660" cy="247"/>
          </a:xfrm>
        </p:grpSpPr>
        <p:grpSp>
          <p:nvGrpSpPr>
            <p:cNvPr id="7210" name="Group 111"/>
            <p:cNvGrpSpPr>
              <a:grpSpLocks/>
            </p:cNvGrpSpPr>
            <p:nvPr/>
          </p:nvGrpSpPr>
          <p:grpSpPr bwMode="auto">
            <a:xfrm>
              <a:off x="4454" y="1017"/>
              <a:ext cx="220" cy="247"/>
              <a:chOff x="946" y="1132"/>
              <a:chExt cx="272" cy="247"/>
            </a:xfrm>
          </p:grpSpPr>
          <p:sp>
            <p:nvSpPr>
              <p:cNvPr id="7214" name="Line 45"/>
              <p:cNvSpPr>
                <a:spLocks noChangeShapeType="1"/>
              </p:cNvSpPr>
              <p:nvPr/>
            </p:nvSpPr>
            <p:spPr bwMode="auto">
              <a:xfrm>
                <a:off x="1218" y="1132"/>
                <a:ext cx="0" cy="247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5" name="Line 47"/>
              <p:cNvSpPr>
                <a:spLocks noChangeShapeType="1"/>
              </p:cNvSpPr>
              <p:nvPr/>
            </p:nvSpPr>
            <p:spPr bwMode="auto">
              <a:xfrm>
                <a:off x="946" y="1132"/>
                <a:ext cx="0" cy="247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11" name="Group 115"/>
            <p:cNvGrpSpPr>
              <a:grpSpLocks/>
            </p:cNvGrpSpPr>
            <p:nvPr/>
          </p:nvGrpSpPr>
          <p:grpSpPr bwMode="auto">
            <a:xfrm>
              <a:off x="4894" y="1017"/>
              <a:ext cx="220" cy="247"/>
              <a:chOff x="946" y="1132"/>
              <a:chExt cx="272" cy="247"/>
            </a:xfrm>
          </p:grpSpPr>
          <p:sp>
            <p:nvSpPr>
              <p:cNvPr id="7212" name="Line 45"/>
              <p:cNvSpPr>
                <a:spLocks noChangeShapeType="1"/>
              </p:cNvSpPr>
              <p:nvPr/>
            </p:nvSpPr>
            <p:spPr bwMode="auto">
              <a:xfrm>
                <a:off x="1218" y="1132"/>
                <a:ext cx="0" cy="247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3" name="Line 47"/>
              <p:cNvSpPr>
                <a:spLocks noChangeShapeType="1"/>
              </p:cNvSpPr>
              <p:nvPr/>
            </p:nvSpPr>
            <p:spPr bwMode="auto">
              <a:xfrm>
                <a:off x="946" y="1132"/>
                <a:ext cx="0" cy="247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881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1138" y="1185863"/>
            <a:ext cx="6772275" cy="4735512"/>
          </a:xfrm>
        </p:spPr>
        <p:txBody>
          <a:bodyPr/>
          <a:lstStyle/>
          <a:p>
            <a:pPr>
              <a:lnSpc>
                <a:spcPct val="105000"/>
              </a:lnSpc>
              <a:spcBef>
                <a:spcPts val="0"/>
              </a:spcBef>
              <a:defRPr/>
            </a:pPr>
            <a:r>
              <a:rPr lang="en-US" sz="2400" dirty="0" smtClean="0"/>
              <a:t>Coolants: air, helium (He), argon (</a:t>
            </a:r>
            <a:r>
              <a:rPr lang="en-US" sz="2400" dirty="0" err="1" smtClean="0"/>
              <a:t>Ar</a:t>
            </a:r>
            <a:r>
              <a:rPr lang="en-US" sz="2400" dirty="0" smtClean="0"/>
              <a:t>)</a:t>
            </a:r>
          </a:p>
          <a:p>
            <a:pPr lvl="1">
              <a:lnSpc>
                <a:spcPct val="105000"/>
              </a:lnSpc>
              <a:spcBef>
                <a:spcPts val="0"/>
              </a:spcBef>
              <a:defRPr/>
            </a:pPr>
            <a:r>
              <a:rPr lang="en-US" sz="2200" i="1" dirty="0" smtClean="0"/>
              <a:t>Re</a:t>
            </a:r>
            <a:r>
              <a:rPr lang="en-US" sz="2200" dirty="0" smtClean="0"/>
              <a:t> range </a:t>
            </a:r>
            <a:r>
              <a:rPr lang="en-US" sz="2200" dirty="0">
                <a:sym typeface="Symbol"/>
              </a:rPr>
              <a:t> </a:t>
            </a:r>
            <a:r>
              <a:rPr lang="en-US" sz="2200" dirty="0" smtClean="0"/>
              <a:t>8</a:t>
            </a:r>
            <a:r>
              <a:rPr lang="en-US" sz="2200" dirty="0" smtClean="0">
                <a:sym typeface="Symbol" pitchFamily="18" charset="2"/>
              </a:rPr>
              <a:t>10</a:t>
            </a:r>
            <a:r>
              <a:rPr lang="en-US" sz="2200" baseline="30000" dirty="0" smtClean="0">
                <a:sym typeface="Symbol" pitchFamily="18" charset="2"/>
              </a:rPr>
              <a:t>3 </a:t>
            </a:r>
            <a:r>
              <a:rPr lang="en-US" sz="2200" dirty="0">
                <a:sym typeface="Symbol" pitchFamily="18" charset="2"/>
              </a:rPr>
              <a:t></a:t>
            </a:r>
            <a:r>
              <a:rPr lang="en-US" sz="2200" dirty="0" smtClean="0"/>
              <a:t>1.5</a:t>
            </a:r>
            <a:r>
              <a:rPr lang="en-US" sz="2200" dirty="0" smtClean="0">
                <a:sym typeface="Symbol" pitchFamily="18" charset="2"/>
              </a:rPr>
              <a:t>10</a:t>
            </a:r>
            <a:r>
              <a:rPr lang="en-US" sz="2200" baseline="30000" dirty="0" smtClean="0">
                <a:sym typeface="Symbol" pitchFamily="18" charset="2"/>
              </a:rPr>
              <a:t>5</a:t>
            </a:r>
            <a:r>
              <a:rPr lang="en-US" sz="2200" dirty="0" smtClean="0">
                <a:sym typeface="Symbol" pitchFamily="18" charset="2"/>
              </a:rPr>
              <a:t>, </a:t>
            </a:r>
            <a:r>
              <a:rPr lang="en-US" sz="2200" i="1" dirty="0" smtClean="0">
                <a:sym typeface="Symbol" pitchFamily="18" charset="2"/>
              </a:rPr>
              <a:t>vs.</a:t>
            </a:r>
            <a:r>
              <a:rPr lang="en-US" sz="2200" dirty="0" smtClean="0">
                <a:sym typeface="Symbol" pitchFamily="18" charset="2"/>
              </a:rPr>
              <a:t> </a:t>
            </a:r>
            <a:r>
              <a:rPr lang="en-US" sz="2200" i="1" dirty="0" smtClean="0">
                <a:sym typeface="Symbol" pitchFamily="18" charset="2"/>
              </a:rPr>
              <a:t>Re</a:t>
            </a:r>
            <a:r>
              <a:rPr lang="en-US" sz="2200" baseline="-25000" dirty="0" smtClean="0">
                <a:sym typeface="Symbol" pitchFamily="18" charset="2"/>
              </a:rPr>
              <a:t>p</a:t>
            </a:r>
            <a:r>
              <a:rPr lang="en-US" sz="2200" dirty="0" smtClean="0">
                <a:sym typeface="Symbol" pitchFamily="18" charset="2"/>
              </a:rPr>
              <a:t> = 7</a:t>
            </a:r>
            <a:r>
              <a:rPr lang="en-US" sz="2200" dirty="0" smtClean="0"/>
              <a:t>.5</a:t>
            </a:r>
            <a:r>
              <a:rPr lang="en-US" sz="2200" dirty="0">
                <a:sym typeface="Symbol" pitchFamily="18" charset="2"/>
              </a:rPr>
              <a:t></a:t>
            </a:r>
            <a:r>
              <a:rPr lang="en-US" sz="2200" dirty="0" smtClean="0">
                <a:sym typeface="Symbol" pitchFamily="18" charset="2"/>
              </a:rPr>
              <a:t>10</a:t>
            </a:r>
            <a:r>
              <a:rPr lang="en-US" sz="2200" baseline="30000" dirty="0" smtClean="0">
                <a:sym typeface="Symbol" pitchFamily="18" charset="2"/>
              </a:rPr>
              <a:t>4</a:t>
            </a:r>
          </a:p>
          <a:p>
            <a:pPr lvl="1">
              <a:lnSpc>
                <a:spcPct val="105000"/>
              </a:lnSpc>
              <a:spcBef>
                <a:spcPts val="0"/>
              </a:spcBef>
              <a:defRPr/>
            </a:pPr>
            <a:r>
              <a:rPr lang="en-US" sz="2200" dirty="0" smtClean="0">
                <a:sym typeface="Symbol" pitchFamily="18" charset="2"/>
              </a:rPr>
              <a:t>He, </a:t>
            </a:r>
            <a:r>
              <a:rPr lang="en-US" sz="2200" dirty="0" err="1" smtClean="0">
                <a:sym typeface="Symbol" pitchFamily="18" charset="2"/>
              </a:rPr>
              <a:t>Ar</a:t>
            </a:r>
            <a:r>
              <a:rPr lang="en-US" sz="2200" dirty="0" smtClean="0">
                <a:sym typeface="Symbol" pitchFamily="18" charset="2"/>
              </a:rPr>
              <a:t> from gas cylinders:  single-pass experiments</a:t>
            </a:r>
          </a:p>
          <a:p>
            <a:pPr>
              <a:lnSpc>
                <a:spcPct val="105000"/>
              </a:lnSpc>
              <a:spcBef>
                <a:spcPts val="0"/>
              </a:spcBef>
              <a:defRPr/>
            </a:pPr>
            <a:r>
              <a:rPr lang="en-US" sz="2400" dirty="0" smtClean="0"/>
              <a:t>Brass test sections without </a:t>
            </a:r>
            <a:r>
              <a:rPr lang="en-US" sz="2400" u="sng" dirty="0" smtClean="0"/>
              <a:t>and</a:t>
            </a:r>
            <a:r>
              <a:rPr lang="en-US" sz="2400" dirty="0" smtClean="0"/>
              <a:t> with pin fins</a:t>
            </a:r>
          </a:p>
          <a:p>
            <a:pPr lvl="1">
              <a:lnSpc>
                <a:spcPct val="105000"/>
              </a:lnSpc>
              <a:spcBef>
                <a:spcPts val="0"/>
              </a:spcBef>
              <a:defRPr/>
            </a:pPr>
            <a:r>
              <a:rPr lang="en-US" sz="2200" i="1" dirty="0" err="1" smtClean="0"/>
              <a:t>k</a:t>
            </a:r>
            <a:r>
              <a:rPr lang="en-US" sz="2200" baseline="-25000" dirty="0" err="1" smtClean="0"/>
              <a:t>s</a:t>
            </a:r>
            <a:r>
              <a:rPr lang="en-US" sz="2200" baseline="-25000" dirty="0" smtClean="0"/>
              <a:t> </a:t>
            </a:r>
            <a:r>
              <a:rPr lang="en-US" sz="2200" dirty="0" smtClean="0"/>
              <a:t>/</a:t>
            </a:r>
            <a:r>
              <a:rPr lang="en-US" sz="2200" baseline="-25000" dirty="0"/>
              <a:t> </a:t>
            </a:r>
            <a:r>
              <a:rPr lang="en-US" sz="2200" i="1" dirty="0" smtClean="0"/>
              <a:t>k</a:t>
            </a:r>
            <a:r>
              <a:rPr lang="en-US" sz="2200" dirty="0" smtClean="0"/>
              <a:t> = 900, 5000, 7000 for He, air, </a:t>
            </a:r>
            <a:r>
              <a:rPr lang="en-US" sz="2200" dirty="0" err="1" smtClean="0"/>
              <a:t>Ar</a:t>
            </a:r>
            <a:r>
              <a:rPr lang="en-US" sz="2200" dirty="0" smtClean="0"/>
              <a:t>, </a:t>
            </a:r>
            <a:r>
              <a:rPr lang="en-US" sz="2200" i="1" dirty="0" smtClean="0"/>
              <a:t>vs.</a:t>
            </a:r>
            <a:r>
              <a:rPr lang="en-US" sz="2200" dirty="0" smtClean="0"/>
              <a:t> (</a:t>
            </a:r>
            <a:r>
              <a:rPr lang="en-US" sz="2200" i="1" dirty="0" err="1" smtClean="0"/>
              <a:t>k</a:t>
            </a:r>
            <a:r>
              <a:rPr lang="en-US" sz="2200" baseline="-25000" dirty="0" err="1" smtClean="0"/>
              <a:t>s</a:t>
            </a:r>
            <a:r>
              <a:rPr lang="en-US" sz="2200" baseline="-25000" dirty="0" smtClean="0"/>
              <a:t> </a:t>
            </a:r>
            <a:r>
              <a:rPr lang="en-US" sz="2200" dirty="0"/>
              <a:t>/</a:t>
            </a:r>
            <a:r>
              <a:rPr lang="en-US" sz="2200" baseline="-25000" dirty="0"/>
              <a:t> </a:t>
            </a:r>
            <a:r>
              <a:rPr lang="en-US" sz="2200" i="1" dirty="0" smtClean="0"/>
              <a:t>k</a:t>
            </a:r>
            <a:r>
              <a:rPr lang="en-US" sz="2200" dirty="0" smtClean="0"/>
              <a:t>)</a:t>
            </a:r>
            <a:r>
              <a:rPr lang="en-US" sz="2200" baseline="-25000" dirty="0" smtClean="0"/>
              <a:t>p</a:t>
            </a:r>
            <a:r>
              <a:rPr lang="en-US" sz="2200" dirty="0" smtClean="0"/>
              <a:t> </a:t>
            </a:r>
          </a:p>
          <a:p>
            <a:pPr marL="457200" lvl="1" indent="0">
              <a:lnSpc>
                <a:spcPct val="105000"/>
              </a:lnSpc>
              <a:spcBef>
                <a:spcPts val="0"/>
              </a:spcBef>
              <a:buFont typeface="Arial" charset="0"/>
              <a:buNone/>
              <a:tabLst>
                <a:tab pos="688975" algn="l"/>
                <a:tab pos="795338" algn="l"/>
              </a:tabLst>
              <a:defRPr/>
            </a:pPr>
            <a:r>
              <a:rPr lang="en-US" sz="2200" dirty="0"/>
              <a:t>	</a:t>
            </a:r>
            <a:r>
              <a:rPr lang="en-US" sz="2200" dirty="0">
                <a:sym typeface="Symbol"/>
              </a:rPr>
              <a:t>  </a:t>
            </a:r>
            <a:r>
              <a:rPr lang="en-US" sz="2200" dirty="0" smtClean="0"/>
              <a:t>340 for W-</a:t>
            </a:r>
            <a:r>
              <a:rPr lang="en-US" sz="2200" dirty="0"/>
              <a:t> 1% </a:t>
            </a:r>
            <a:r>
              <a:rPr lang="en-US" sz="2200" dirty="0" smtClean="0"/>
              <a:t>La</a:t>
            </a:r>
            <a:r>
              <a:rPr lang="en-US" sz="2200" baseline="-25000" dirty="0" smtClean="0"/>
              <a:t>2</a:t>
            </a:r>
            <a:r>
              <a:rPr lang="en-US" sz="2200" dirty="0" smtClean="0"/>
              <a:t>O</a:t>
            </a:r>
            <a:r>
              <a:rPr lang="en-US" sz="2200" baseline="-25000" dirty="0" smtClean="0"/>
              <a:t>3</a:t>
            </a:r>
            <a:r>
              <a:rPr lang="en-US" sz="2200" dirty="0" smtClean="0"/>
              <a:t> at 1200 °C, He at 700 </a:t>
            </a:r>
            <a:r>
              <a:rPr lang="en-US" sz="2200" dirty="0"/>
              <a:t>°C</a:t>
            </a:r>
            <a:endParaRPr lang="en-US" sz="2200" dirty="0" smtClean="0"/>
          </a:p>
          <a:p>
            <a:pPr lvl="1">
              <a:lnSpc>
                <a:spcPct val="105000"/>
              </a:lnSpc>
              <a:spcBef>
                <a:spcPts val="0"/>
              </a:spcBef>
              <a:defRPr/>
            </a:pPr>
            <a:r>
              <a:rPr lang="en-US" sz="2200" dirty="0" smtClean="0"/>
              <a:t>48 fins: 1 mm dia., 1.2 mm pitch, 2 mm long </a:t>
            </a:r>
          </a:p>
          <a:p>
            <a:pPr lvl="1">
              <a:lnSpc>
                <a:spcPct val="105000"/>
              </a:lnSpc>
              <a:spcBef>
                <a:spcPts val="0"/>
              </a:spcBef>
              <a:defRPr/>
            </a:pPr>
            <a:r>
              <a:rPr lang="en-US" sz="2200" dirty="0" smtClean="0"/>
              <a:t>Heated by oxy-acetylene torch:  </a:t>
            </a:r>
            <a:r>
              <a:rPr lang="en-US" sz="2200" i="1" dirty="0" smtClean="0"/>
              <a:t>q</a:t>
            </a:r>
            <a:r>
              <a:rPr lang="en-US" sz="2200" dirty="0" smtClean="0">
                <a:sym typeface="Symbol" pitchFamily="18" charset="2"/>
              </a:rPr>
              <a:t> 2.0 MW/m</a:t>
            </a:r>
            <a:r>
              <a:rPr lang="en-US" sz="2200" baseline="30000" dirty="0" smtClean="0">
                <a:sym typeface="Symbol" pitchFamily="18" charset="2"/>
              </a:rPr>
              <a:t>2</a:t>
            </a:r>
            <a:endParaRPr lang="en-US" sz="2200" dirty="0" smtClean="0">
              <a:sym typeface="Symbol" pitchFamily="18" charset="2"/>
            </a:endParaRPr>
          </a:p>
          <a:p>
            <a:pPr lvl="1">
              <a:lnSpc>
                <a:spcPct val="105000"/>
              </a:lnSpc>
              <a:spcBef>
                <a:spcPts val="0"/>
              </a:spcBef>
              <a:defRPr/>
            </a:pPr>
            <a:r>
              <a:rPr lang="en-US" sz="2200" dirty="0" smtClean="0"/>
              <a:t>One round jet (2 mm exit </a:t>
            </a:r>
            <a:r>
              <a:rPr lang="en-US" sz="2200" dirty="0" err="1" smtClean="0"/>
              <a:t>dia</a:t>
            </a:r>
            <a:r>
              <a:rPr lang="en-US" sz="2200" dirty="0" smtClean="0"/>
              <a:t>)</a:t>
            </a:r>
            <a:r>
              <a:rPr lang="en-US" sz="2200" i="1" dirty="0" smtClean="0"/>
              <a:t> </a:t>
            </a:r>
            <a:r>
              <a:rPr lang="en-US" sz="2200" dirty="0" smtClean="0"/>
              <a:t>impinges on cooled surface</a:t>
            </a:r>
          </a:p>
          <a:p>
            <a:pPr lvl="1">
              <a:lnSpc>
                <a:spcPct val="105000"/>
              </a:lnSpc>
              <a:spcBef>
                <a:spcPts val="0"/>
              </a:spcBef>
              <a:defRPr/>
            </a:pPr>
            <a:r>
              <a:rPr lang="en-US" sz="2200" dirty="0" smtClean="0"/>
              <a:t>Measure coolant mass flow rate     , temperatures at inlet, exit (</a:t>
            </a:r>
            <a:r>
              <a:rPr lang="en-US" sz="2200" i="1" dirty="0" smtClean="0"/>
              <a:t>T</a:t>
            </a:r>
            <a:r>
              <a:rPr lang="en-US" sz="2200" baseline="-25000" dirty="0" smtClean="0"/>
              <a:t>i</a:t>
            </a:r>
            <a:r>
              <a:rPr lang="en-US" sz="2200" dirty="0" smtClean="0"/>
              <a:t>, </a:t>
            </a:r>
            <a:r>
              <a:rPr lang="en-US" sz="2200" i="1" dirty="0" err="1" smtClean="0"/>
              <a:t>T</a:t>
            </a:r>
            <a:r>
              <a:rPr lang="en-US" sz="2200" baseline="-25000" dirty="0" err="1" smtClean="0"/>
              <a:t>e</a:t>
            </a:r>
            <a:r>
              <a:rPr lang="en-US" sz="2200" dirty="0" smtClean="0"/>
              <a:t>);</a:t>
            </a:r>
            <a:r>
              <a:rPr lang="en-US" sz="2200" dirty="0"/>
              <a:t> </a:t>
            </a:r>
            <a:r>
              <a:rPr lang="en-US" sz="2200" dirty="0" smtClean="0"/>
              <a:t>inlet pressure </a:t>
            </a:r>
            <a:r>
              <a:rPr lang="en-US" sz="2200" i="1" dirty="0" smtClean="0"/>
              <a:t>p</a:t>
            </a:r>
            <a:r>
              <a:rPr lang="en-US" sz="2200" baseline="-25000" dirty="0" smtClean="0"/>
              <a:t>i</a:t>
            </a:r>
            <a:r>
              <a:rPr lang="en-US" sz="2200" dirty="0"/>
              <a:t>,</a:t>
            </a:r>
            <a:r>
              <a:rPr lang="en-US" sz="2200" dirty="0" smtClean="0"/>
              <a:t> pressure drop </a:t>
            </a:r>
            <a:r>
              <a:rPr lang="en-US" sz="2200" dirty="0" smtClean="0">
                <a:sym typeface="Symbol"/>
              </a:rPr>
              <a:t></a:t>
            </a:r>
            <a:r>
              <a:rPr lang="en-US" sz="2200" i="1" dirty="0" smtClean="0">
                <a:sym typeface="Symbol"/>
              </a:rPr>
              <a:t>p</a:t>
            </a:r>
            <a:endParaRPr lang="en-US" sz="2200" dirty="0" smtClean="0"/>
          </a:p>
          <a:p>
            <a:pPr lvl="1">
              <a:lnSpc>
                <a:spcPct val="105000"/>
              </a:lnSpc>
              <a:spcBef>
                <a:spcPts val="0"/>
              </a:spcBef>
              <a:defRPr/>
            </a:pPr>
            <a:r>
              <a:rPr lang="en-US" sz="2200" dirty="0" smtClean="0"/>
              <a:t>Thermocouples measure temperatures 1 mm from cooled surface</a:t>
            </a:r>
          </a:p>
          <a:p>
            <a:pPr lvl="1">
              <a:lnSpc>
                <a:spcPct val="105000"/>
              </a:lnSpc>
              <a:spcBef>
                <a:spcPts val="0"/>
              </a:spcBef>
              <a:defRPr/>
            </a:pPr>
            <a:endParaRPr lang="en-US" sz="2200" dirty="0" smtClean="0"/>
          </a:p>
          <a:p>
            <a:pPr>
              <a:lnSpc>
                <a:spcPct val="105000"/>
              </a:lnSpc>
              <a:spcBef>
                <a:spcPts val="0"/>
              </a:spcBef>
              <a:defRPr/>
            </a:pPr>
            <a:endParaRPr lang="en-US" sz="2600" dirty="0" smtClean="0"/>
          </a:p>
        </p:txBody>
      </p:sp>
      <p:sp>
        <p:nvSpPr>
          <p:cNvPr id="7179" name="Line 123"/>
          <p:cNvSpPr>
            <a:spLocks noChangeShapeType="1"/>
          </p:cNvSpPr>
          <p:nvPr/>
        </p:nvSpPr>
        <p:spPr bwMode="auto">
          <a:xfrm>
            <a:off x="7329488" y="5546725"/>
            <a:ext cx="12874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stealth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180" name="Line 124"/>
          <p:cNvSpPr>
            <a:spLocks noChangeShapeType="1"/>
          </p:cNvSpPr>
          <p:nvPr/>
        </p:nvSpPr>
        <p:spPr bwMode="auto">
          <a:xfrm>
            <a:off x="7740650" y="5324475"/>
            <a:ext cx="46831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stealth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181" name="Text Box 125"/>
          <p:cNvSpPr txBox="1">
            <a:spLocks noChangeArrowheads="1"/>
          </p:cNvSpPr>
          <p:nvPr/>
        </p:nvSpPr>
        <p:spPr bwMode="auto">
          <a:xfrm>
            <a:off x="7527925" y="5359400"/>
            <a:ext cx="892175" cy="334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200" b="1">
                <a:latin typeface="Times New Roman" pitchFamily="18" charset="0"/>
              </a:rPr>
              <a:t>10 mm</a:t>
            </a:r>
          </a:p>
        </p:txBody>
      </p:sp>
      <p:sp>
        <p:nvSpPr>
          <p:cNvPr id="7182" name="Text Box 126"/>
          <p:cNvSpPr txBox="1">
            <a:spLocks noChangeArrowheads="1"/>
          </p:cNvSpPr>
          <p:nvPr/>
        </p:nvSpPr>
        <p:spPr bwMode="auto">
          <a:xfrm>
            <a:off x="7720013" y="4894263"/>
            <a:ext cx="5334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200" b="1">
                <a:latin typeface="Times New Roman" pitchFamily="18" charset="0"/>
              </a:rPr>
              <a:t>5.8</a:t>
            </a:r>
          </a:p>
        </p:txBody>
      </p:sp>
      <p:sp>
        <p:nvSpPr>
          <p:cNvPr id="7183" name="Line 65"/>
          <p:cNvSpPr>
            <a:spLocks noChangeShapeType="1"/>
          </p:cNvSpPr>
          <p:nvPr/>
        </p:nvSpPr>
        <p:spPr bwMode="auto">
          <a:xfrm flipV="1">
            <a:off x="7980363" y="2878138"/>
            <a:ext cx="0" cy="328612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7184" name="Group 139"/>
          <p:cNvGrpSpPr>
            <a:grpSpLocks/>
          </p:cNvGrpSpPr>
          <p:nvPr/>
        </p:nvGrpSpPr>
        <p:grpSpPr bwMode="auto">
          <a:xfrm>
            <a:off x="7464425" y="3451225"/>
            <a:ext cx="1019175" cy="1428750"/>
            <a:chOff x="4529" y="2583"/>
            <a:chExt cx="642" cy="900"/>
          </a:xfrm>
        </p:grpSpPr>
        <p:grpSp>
          <p:nvGrpSpPr>
            <p:cNvPr id="7204" name="Group 106"/>
            <p:cNvGrpSpPr>
              <a:grpSpLocks/>
            </p:cNvGrpSpPr>
            <p:nvPr/>
          </p:nvGrpSpPr>
          <p:grpSpPr bwMode="auto">
            <a:xfrm>
              <a:off x="4529" y="2583"/>
              <a:ext cx="642" cy="228"/>
              <a:chOff x="4531" y="2383"/>
              <a:chExt cx="642" cy="228"/>
            </a:xfrm>
          </p:grpSpPr>
          <p:sp>
            <p:nvSpPr>
              <p:cNvPr id="7208" name="Line 49"/>
              <p:cNvSpPr>
                <a:spLocks noChangeShapeType="1"/>
              </p:cNvSpPr>
              <p:nvPr/>
            </p:nvSpPr>
            <p:spPr bwMode="auto">
              <a:xfrm>
                <a:off x="5173" y="2383"/>
                <a:ext cx="0" cy="228"/>
              </a:xfrm>
              <a:prstGeom prst="line">
                <a:avLst/>
              </a:prstGeom>
              <a:noFill/>
              <a:ln w="25400">
                <a:solidFill>
                  <a:srgbClr val="FF33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209" name="Line 50"/>
              <p:cNvSpPr>
                <a:spLocks noChangeShapeType="1"/>
              </p:cNvSpPr>
              <p:nvPr/>
            </p:nvSpPr>
            <p:spPr bwMode="auto">
              <a:xfrm>
                <a:off x="4531" y="2383"/>
                <a:ext cx="0" cy="228"/>
              </a:xfrm>
              <a:prstGeom prst="line">
                <a:avLst/>
              </a:prstGeom>
              <a:noFill/>
              <a:ln w="25400">
                <a:solidFill>
                  <a:srgbClr val="FF33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7205" name="Group 108"/>
            <p:cNvGrpSpPr>
              <a:grpSpLocks/>
            </p:cNvGrpSpPr>
            <p:nvPr/>
          </p:nvGrpSpPr>
          <p:grpSpPr bwMode="auto">
            <a:xfrm>
              <a:off x="4529" y="3255"/>
              <a:ext cx="642" cy="228"/>
              <a:chOff x="4531" y="2383"/>
              <a:chExt cx="642" cy="228"/>
            </a:xfrm>
          </p:grpSpPr>
          <p:sp>
            <p:nvSpPr>
              <p:cNvPr id="7206" name="Line 109"/>
              <p:cNvSpPr>
                <a:spLocks noChangeShapeType="1"/>
              </p:cNvSpPr>
              <p:nvPr/>
            </p:nvSpPr>
            <p:spPr bwMode="auto">
              <a:xfrm>
                <a:off x="5173" y="2383"/>
                <a:ext cx="0" cy="228"/>
              </a:xfrm>
              <a:prstGeom prst="line">
                <a:avLst/>
              </a:prstGeom>
              <a:noFill/>
              <a:ln w="25400">
                <a:solidFill>
                  <a:srgbClr val="FF33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207" name="Line 110"/>
              <p:cNvSpPr>
                <a:spLocks noChangeShapeType="1"/>
              </p:cNvSpPr>
              <p:nvPr/>
            </p:nvSpPr>
            <p:spPr bwMode="auto">
              <a:xfrm>
                <a:off x="4531" y="2383"/>
                <a:ext cx="0" cy="228"/>
              </a:xfrm>
              <a:prstGeom prst="line">
                <a:avLst/>
              </a:prstGeom>
              <a:noFill/>
              <a:ln w="25400">
                <a:solidFill>
                  <a:srgbClr val="FF33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7185" name="Group 107"/>
          <p:cNvGrpSpPr>
            <a:grpSpLocks/>
          </p:cNvGrpSpPr>
          <p:nvPr/>
        </p:nvGrpSpPr>
        <p:grpSpPr bwMode="auto">
          <a:xfrm>
            <a:off x="7432675" y="2863850"/>
            <a:ext cx="1095375" cy="0"/>
            <a:chOff x="4493" y="1887"/>
            <a:chExt cx="690" cy="0"/>
          </a:xfrm>
        </p:grpSpPr>
        <p:sp>
          <p:nvSpPr>
            <p:cNvPr id="7202" name="Line 63"/>
            <p:cNvSpPr>
              <a:spLocks noChangeShapeType="1"/>
            </p:cNvSpPr>
            <p:nvPr/>
          </p:nvSpPr>
          <p:spPr bwMode="auto">
            <a:xfrm rot="-5400000">
              <a:off x="5080" y="1783"/>
              <a:ext cx="0" cy="207"/>
            </a:xfrm>
            <a:prstGeom prst="line">
              <a:avLst/>
            </a:prstGeom>
            <a:noFill/>
            <a:ln w="25400">
              <a:solidFill>
                <a:srgbClr val="FF33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203" name="Line 64"/>
            <p:cNvSpPr>
              <a:spLocks noChangeShapeType="1"/>
            </p:cNvSpPr>
            <p:nvPr/>
          </p:nvSpPr>
          <p:spPr bwMode="auto">
            <a:xfrm rot="5400000" flipH="1">
              <a:off x="4600" y="1780"/>
              <a:ext cx="0" cy="213"/>
            </a:xfrm>
            <a:prstGeom prst="line">
              <a:avLst/>
            </a:prstGeom>
            <a:noFill/>
            <a:ln w="25400">
              <a:solidFill>
                <a:srgbClr val="FF33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7186" name="Footer Placehold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mtClean="0">
                <a:solidFill>
                  <a:srgbClr val="0000FF"/>
                </a:solidFill>
              </a:rPr>
              <a:t>ARIES Meeting (6/12)</a:t>
            </a:r>
          </a:p>
        </p:txBody>
      </p:sp>
      <p:sp>
        <p:nvSpPr>
          <p:cNvPr id="7187" name="Text Box 126"/>
          <p:cNvSpPr txBox="1">
            <a:spLocks noChangeArrowheads="1"/>
          </p:cNvSpPr>
          <p:nvPr/>
        </p:nvSpPr>
        <p:spPr bwMode="auto">
          <a:xfrm>
            <a:off x="7316788" y="4892675"/>
            <a:ext cx="325437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200" b="1">
                <a:latin typeface="Times New Roman" pitchFamily="18" charset="0"/>
              </a:rPr>
              <a:t>1</a:t>
            </a:r>
          </a:p>
        </p:txBody>
      </p:sp>
      <p:sp>
        <p:nvSpPr>
          <p:cNvPr id="7188" name="Line 124"/>
          <p:cNvSpPr>
            <a:spLocks noChangeShapeType="1"/>
          </p:cNvSpPr>
          <p:nvPr/>
        </p:nvSpPr>
        <p:spPr bwMode="auto">
          <a:xfrm>
            <a:off x="7331075" y="5324475"/>
            <a:ext cx="2809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stealth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189" name="Line 124"/>
          <p:cNvSpPr>
            <a:spLocks noChangeShapeType="1"/>
          </p:cNvSpPr>
          <p:nvPr/>
        </p:nvSpPr>
        <p:spPr bwMode="auto">
          <a:xfrm rot="5400000">
            <a:off x="6946900" y="2860675"/>
            <a:ext cx="330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stealth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cxnSp>
        <p:nvCxnSpPr>
          <p:cNvPr id="7190" name="Straight Connector 3"/>
          <p:cNvCxnSpPr>
            <a:cxnSpLocks noChangeShapeType="1"/>
          </p:cNvCxnSpPr>
          <p:nvPr/>
        </p:nvCxnSpPr>
        <p:spPr bwMode="auto">
          <a:xfrm>
            <a:off x="7045325" y="2695575"/>
            <a:ext cx="277813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91" name="Straight Connector 51"/>
          <p:cNvCxnSpPr>
            <a:cxnSpLocks noChangeShapeType="1"/>
          </p:cNvCxnSpPr>
          <p:nvPr/>
        </p:nvCxnSpPr>
        <p:spPr bwMode="auto">
          <a:xfrm>
            <a:off x="7045325" y="3017166"/>
            <a:ext cx="547688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92" name="Text Box 126"/>
          <p:cNvSpPr txBox="1">
            <a:spLocks noChangeArrowheads="1"/>
          </p:cNvSpPr>
          <p:nvPr/>
        </p:nvSpPr>
        <p:spPr bwMode="auto">
          <a:xfrm>
            <a:off x="6811963" y="2644775"/>
            <a:ext cx="3270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200" b="1">
                <a:latin typeface="Times New Roman" pitchFamily="18" charset="0"/>
              </a:rPr>
              <a:t>2</a:t>
            </a:r>
          </a:p>
        </p:txBody>
      </p:sp>
      <p:graphicFrame>
        <p:nvGraphicFramePr>
          <p:cNvPr id="7193" name="Object 8"/>
          <p:cNvGraphicFramePr>
            <a:graphicFrameLocks noChangeAspect="1"/>
          </p:cNvGraphicFramePr>
          <p:nvPr/>
        </p:nvGraphicFramePr>
        <p:xfrm>
          <a:off x="4703763" y="4860925"/>
          <a:ext cx="241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5" name="Equation" r:id="rId4" imgW="241195" imgH="253890" progId="">
                  <p:embed/>
                </p:oleObj>
              </mc:Choice>
              <mc:Fallback>
                <p:oleObj name="Equation" r:id="rId4" imgW="241195" imgH="253890" progId="">
                  <p:embed/>
                  <p:pic>
                    <p:nvPicPr>
                      <p:cNvPr id="0" name="Picture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3763" y="4860925"/>
                        <a:ext cx="2413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4" name="Slide Number Placeholder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903F3F7-8043-46A1-8668-E777BBD4B6ED}" type="slidenum">
              <a:rPr lang="en-US" smtClean="0">
                <a:solidFill>
                  <a:srgbClr val="0000FF"/>
                </a:solidFill>
              </a:rPr>
              <a:pPr/>
              <a:t>5</a:t>
            </a:fld>
            <a:endParaRPr lang="en-US" smtClean="0">
              <a:solidFill>
                <a:srgbClr val="0000FF"/>
              </a:solidFill>
            </a:endParaRP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6956425" y="2041525"/>
            <a:ext cx="1784350" cy="557213"/>
            <a:chOff x="6848940" y="2457684"/>
            <a:chExt cx="1785726" cy="556447"/>
          </a:xfrm>
        </p:grpSpPr>
        <p:sp>
          <p:nvSpPr>
            <p:cNvPr id="65" name="TextBox 66"/>
            <p:cNvSpPr txBox="1">
              <a:spLocks noChangeArrowheads="1"/>
            </p:cNvSpPr>
            <p:nvPr/>
          </p:nvSpPr>
          <p:spPr bwMode="auto">
            <a:xfrm>
              <a:off x="7466954" y="2582925"/>
              <a:ext cx="826137" cy="431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defRPr/>
              </a:pPr>
              <a:r>
                <a:rPr lang="en-US" sz="2200" b="1" dirty="0" smtClean="0">
                  <a:latin typeface="+mn-lt"/>
                  <a:cs typeface="Times New Roman" pitchFamily="18" charset="0"/>
                </a:rPr>
                <a:t>TCs</a:t>
              </a:r>
            </a:p>
          </p:txBody>
        </p:sp>
        <p:sp>
          <p:nvSpPr>
            <p:cNvPr id="66" name="Text Box 177"/>
            <p:cNvSpPr txBox="1">
              <a:spLocks noChangeArrowheads="1"/>
            </p:cNvSpPr>
            <p:nvPr/>
          </p:nvSpPr>
          <p:spPr bwMode="auto">
            <a:xfrm>
              <a:off x="6848940" y="2457684"/>
              <a:ext cx="312979" cy="399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2000" b="1" dirty="0" smtClean="0">
                  <a:latin typeface="+mn-lt"/>
                </a:rPr>
                <a:t>1</a:t>
              </a:r>
            </a:p>
          </p:txBody>
        </p:sp>
        <p:sp>
          <p:nvSpPr>
            <p:cNvPr id="7200" name="Line 176"/>
            <p:cNvSpPr>
              <a:spLocks noChangeShapeType="1"/>
            </p:cNvSpPr>
            <p:nvPr/>
          </p:nvSpPr>
          <p:spPr bwMode="auto">
            <a:xfrm flipH="1">
              <a:off x="7005340" y="2800245"/>
              <a:ext cx="0" cy="1828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1" name="Line 174"/>
            <p:cNvSpPr>
              <a:spLocks noChangeShapeType="1"/>
            </p:cNvSpPr>
            <p:nvPr/>
          </p:nvSpPr>
          <p:spPr bwMode="auto">
            <a:xfrm>
              <a:off x="7134731" y="2982798"/>
              <a:ext cx="1499935" cy="50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96" name="Line 123"/>
          <p:cNvSpPr>
            <a:spLocks noChangeShapeType="1"/>
          </p:cNvSpPr>
          <p:nvPr/>
        </p:nvSpPr>
        <p:spPr bwMode="auto">
          <a:xfrm>
            <a:off x="7208838" y="5849938"/>
            <a:ext cx="154463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stealth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197" name="Text Box 125"/>
          <p:cNvSpPr txBox="1">
            <a:spLocks noChangeArrowheads="1"/>
          </p:cNvSpPr>
          <p:nvPr/>
        </p:nvSpPr>
        <p:spPr bwMode="auto">
          <a:xfrm>
            <a:off x="7535863" y="5662613"/>
            <a:ext cx="892175" cy="3381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200" b="1">
                <a:latin typeface="Times New Roman" pitchFamily="18" charset="0"/>
              </a:rPr>
              <a:t>12 mm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350" y="1354138"/>
            <a:ext cx="5181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4"/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mtClean="0">
                <a:solidFill>
                  <a:srgbClr val="0000FF"/>
                </a:solidFill>
              </a:rPr>
              <a:t>ARIES Meeting (6/12)</a:t>
            </a:r>
          </a:p>
        </p:txBody>
      </p:sp>
      <p:sp>
        <p:nvSpPr>
          <p:cNvPr id="8196" name="Rectangle 5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EBBA235-E6E0-420D-8405-8C21A80CEAE6}" type="slidenum">
              <a:rPr lang="en-US" smtClean="0">
                <a:solidFill>
                  <a:srgbClr val="0000FF"/>
                </a:solidFill>
              </a:rPr>
              <a:pPr/>
              <a:t>6</a:t>
            </a:fld>
            <a:endParaRPr lang="en-US" smtClean="0">
              <a:solidFill>
                <a:srgbClr val="0000FF"/>
              </a:solidFill>
            </a:endParaRPr>
          </a:p>
        </p:txBody>
      </p:sp>
      <p:sp>
        <p:nvSpPr>
          <p:cNvPr id="8197" name="Rectangle 2"/>
          <p:cNvSpPr txBox="1">
            <a:spLocks/>
          </p:cNvSpPr>
          <p:nvPr/>
        </p:nvSpPr>
        <p:spPr bwMode="auto">
          <a:xfrm>
            <a:off x="265113" y="228600"/>
            <a:ext cx="8651875" cy="9906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400" b="1">
                <a:solidFill>
                  <a:schemeClr val="bg1"/>
                </a:solidFill>
                <a:latin typeface="Arial Black" pitchFamily="34" charset="0"/>
                <a:sym typeface="Symbol" pitchFamily="18" charset="2"/>
              </a:rPr>
              <a:t>Conduction </a:t>
            </a:r>
            <a:r>
              <a:rPr lang="en-US" sz="4400" b="1" i="1">
                <a:solidFill>
                  <a:schemeClr val="bg1"/>
                </a:solidFill>
                <a:latin typeface="Arial Black" pitchFamily="34" charset="0"/>
                <a:sym typeface="Symbol" pitchFamily="18" charset="2"/>
              </a:rPr>
              <a:t>vs</a:t>
            </a:r>
            <a:r>
              <a:rPr lang="en-US" sz="4400" b="1">
                <a:solidFill>
                  <a:schemeClr val="bg1"/>
                </a:solidFill>
                <a:latin typeface="Arial Black" pitchFamily="34" charset="0"/>
                <a:sym typeface="Symbol" pitchFamily="18" charset="2"/>
              </a:rPr>
              <a:t>. Convection</a:t>
            </a:r>
            <a:endParaRPr lang="en-US" sz="4400" b="1" i="1">
              <a:solidFill>
                <a:schemeClr val="bg1"/>
              </a:solidFill>
              <a:latin typeface="Arial Black" pitchFamily="34" charset="0"/>
              <a:sym typeface="Symbol" pitchFamily="18" charset="2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815013" y="1350963"/>
            <a:ext cx="3063875" cy="417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 eaLnBrk="1" hangingPunct="1">
              <a:spcBef>
                <a:spcPct val="10000"/>
              </a:spcBef>
              <a:buClr>
                <a:srgbClr val="0000FF"/>
              </a:buClr>
              <a:buFontTx/>
              <a:buChar char="•"/>
              <a:defRPr/>
            </a:pPr>
            <a:r>
              <a:rPr lang="en-US" sz="2400" kern="0" dirty="0">
                <a:latin typeface="+mn-lt"/>
              </a:rPr>
              <a:t>For test section without fins, numerical simulations </a:t>
            </a:r>
            <a:r>
              <a:rPr lang="en-US" sz="2400" kern="0" dirty="0">
                <a:latin typeface="+mn-lt"/>
                <a:sym typeface="Symbol"/>
              </a:rPr>
              <a:t> </a:t>
            </a:r>
            <a:r>
              <a:rPr lang="en-US" sz="2400" kern="0" dirty="0">
                <a:latin typeface="+mn-lt"/>
              </a:rPr>
              <a:t>fraction of heat removed by coolant at cooled surface </a:t>
            </a:r>
            <a:r>
              <a:rPr lang="en-US" sz="2400" kern="0" dirty="0">
                <a:solidFill>
                  <a:srgbClr val="000000"/>
                </a:solidFill>
                <a:latin typeface="Times New Roman"/>
              </a:rPr>
              <a:t>(via convection) </a:t>
            </a:r>
            <a:r>
              <a:rPr lang="en-US" sz="2400" kern="0" dirty="0">
                <a:latin typeface="+mn-lt"/>
              </a:rPr>
              <a:t>varies with coolant</a:t>
            </a:r>
          </a:p>
          <a:p>
            <a:pPr lvl="1" indent="-228600" eaLnBrk="1" hangingPunct="1">
              <a:spcBef>
                <a:spcPct val="10000"/>
              </a:spcBef>
              <a:buClr>
                <a:srgbClr val="FF0000"/>
              </a:buClr>
              <a:buFont typeface="Arial Black" pitchFamily="34" charset="0"/>
              <a:buChar char="–"/>
              <a:defRPr/>
            </a:pPr>
            <a:r>
              <a:rPr lang="en-US" sz="2200" kern="0" dirty="0">
                <a:solidFill>
                  <a:srgbClr val="000000"/>
                </a:solidFill>
                <a:latin typeface="Times New Roman"/>
              </a:rPr>
              <a:t>Remainder of heat conducted through </a:t>
            </a:r>
            <a:r>
              <a:rPr lang="en-US" sz="2200" kern="0" dirty="0" err="1">
                <a:solidFill>
                  <a:srgbClr val="000000"/>
                </a:solidFill>
                <a:latin typeface="Times New Roman"/>
              </a:rPr>
              <a:t>divertor</a:t>
            </a:r>
            <a:r>
              <a:rPr lang="en-US" sz="2200" kern="0" dirty="0">
                <a:solidFill>
                  <a:srgbClr val="000000"/>
                </a:solidFill>
                <a:latin typeface="Times New Roman"/>
              </a:rPr>
              <a:t> walls</a:t>
            </a:r>
          </a:p>
          <a:p>
            <a:pPr eaLnBrk="1" hangingPunct="1">
              <a:spcBef>
                <a:spcPct val="10000"/>
              </a:spcBef>
              <a:buClr>
                <a:srgbClr val="0000FF"/>
              </a:buClr>
              <a:defRPr/>
            </a:pPr>
            <a:endParaRPr lang="en-US" sz="2400" kern="0" dirty="0">
              <a:solidFill>
                <a:srgbClr val="000000"/>
              </a:solidFill>
              <a:latin typeface="Times New Roman"/>
            </a:endParaRPr>
          </a:p>
          <a:p>
            <a:pPr indent="-228600" eaLnBrk="1" hangingPunct="1">
              <a:spcBef>
                <a:spcPct val="10000"/>
              </a:spcBef>
              <a:buClr>
                <a:srgbClr val="FF0000"/>
              </a:buClr>
              <a:buFont typeface="Arial Black" pitchFamily="34" charset="0"/>
              <a:buChar char="–"/>
              <a:defRPr/>
            </a:pPr>
            <a:endParaRPr lang="en-US" sz="2000" kern="0" dirty="0">
              <a:solidFill>
                <a:srgbClr val="000000"/>
              </a:solidFill>
              <a:latin typeface="Times New Roman"/>
            </a:endParaRPr>
          </a:p>
          <a:p>
            <a:pPr marL="228600" lvl="1" eaLnBrk="1" hangingPunct="1">
              <a:spcBef>
                <a:spcPct val="10000"/>
              </a:spcBef>
              <a:buClr>
                <a:srgbClr val="FF0000"/>
              </a:buClr>
              <a:defRPr/>
            </a:pPr>
            <a:endParaRPr lang="en-US" sz="2000" kern="0" dirty="0">
              <a:latin typeface="+mn-lt"/>
            </a:endParaRPr>
          </a:p>
        </p:txBody>
      </p:sp>
      <p:sp>
        <p:nvSpPr>
          <p:cNvPr id="8199" name="Text Box 12"/>
          <p:cNvSpPr txBox="1">
            <a:spLocks noChangeArrowheads="1"/>
          </p:cNvSpPr>
          <p:nvPr/>
        </p:nvSpPr>
        <p:spPr bwMode="auto">
          <a:xfrm>
            <a:off x="1187450" y="1701800"/>
            <a:ext cx="1160463" cy="12731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10000"/>
              </a:spcBef>
            </a:pPr>
            <a:r>
              <a:rPr lang="en-US" sz="2400" b="1">
                <a:latin typeface="Times New Roman" pitchFamily="18" charset="0"/>
              </a:rPr>
              <a:t>Air</a:t>
            </a:r>
          </a:p>
          <a:p>
            <a:pPr eaLnBrk="1" hangingPunct="1">
              <a:spcBef>
                <a:spcPct val="1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Helium</a:t>
            </a:r>
          </a:p>
          <a:p>
            <a:pPr eaLnBrk="1" hangingPunct="1">
              <a:spcBef>
                <a:spcPct val="1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Argon</a:t>
            </a:r>
            <a:endParaRPr lang="en-US" sz="24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43200" y="5943600"/>
            <a:ext cx="1195388" cy="369888"/>
          </a:xfrm>
          <a:prstGeom prst="rect">
            <a:avLst/>
          </a:prstGeom>
          <a:noFill/>
        </p:spPr>
        <p:txBody>
          <a:bodyPr wrap="none" lIns="0" tIns="0" rIns="0" bIns="0" anchor="ctr" anchorCtr="1">
            <a:spAutoFit/>
          </a:bodyPr>
          <a:lstStyle/>
          <a:p>
            <a:pPr>
              <a:defRPr/>
            </a:pPr>
            <a:r>
              <a:rPr lang="en-US" sz="2400" b="1" i="1" dirty="0">
                <a:latin typeface="+mn-lt"/>
              </a:rPr>
              <a:t>Re  </a:t>
            </a:r>
            <a:r>
              <a:rPr lang="en-US" sz="2400" b="1" dirty="0">
                <a:latin typeface="+mn-lt"/>
              </a:rPr>
              <a:t>[/10</a:t>
            </a:r>
            <a:r>
              <a:rPr lang="en-US" sz="2400" b="1" baseline="30000" dirty="0">
                <a:latin typeface="+mn-lt"/>
              </a:rPr>
              <a:t>4</a:t>
            </a:r>
            <a:r>
              <a:rPr lang="en-US" sz="2400" b="1" dirty="0">
                <a:latin typeface="+mn-lt"/>
              </a:rPr>
              <a:t>]</a:t>
            </a:r>
            <a:endParaRPr lang="en-US" sz="2400" b="1" i="1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0995" y="1242694"/>
            <a:ext cx="369332" cy="4718471"/>
          </a:xfrm>
          <a:prstGeom prst="rect">
            <a:avLst/>
          </a:prstGeom>
          <a:solidFill>
            <a:schemeClr val="bg1"/>
          </a:solidFill>
        </p:spPr>
        <p:txBody>
          <a:bodyPr vert="vert270" wrap="none" lIns="0" tIns="0" rIns="0" bIns="0" anchor="ctr" anchorCtr="1">
            <a:spAutoFit/>
          </a:bodyPr>
          <a:lstStyle/>
          <a:p>
            <a:pPr>
              <a:defRPr/>
            </a:pPr>
            <a:r>
              <a:rPr lang="en-US" sz="2400" b="1" dirty="0">
                <a:latin typeface="+mn-lt"/>
              </a:rPr>
              <a:t>Heat removed at cooled surface [%]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34"/>
          <a:stretch>
            <a:fillRect/>
          </a:stretch>
        </p:blipFill>
        <p:spPr bwMode="auto">
          <a:xfrm>
            <a:off x="514350" y="1346200"/>
            <a:ext cx="5372100" cy="456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4"/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mtClean="0">
                <a:solidFill>
                  <a:srgbClr val="0000FF"/>
                </a:solidFill>
              </a:rPr>
              <a:t>ARIES Meeting (6/12)</a:t>
            </a:r>
          </a:p>
        </p:txBody>
      </p:sp>
      <p:sp>
        <p:nvSpPr>
          <p:cNvPr id="9220" name="Rectangle 5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0F9125B-41C1-40AE-9AB6-E62AC2AD8A45}" type="slidenum">
              <a:rPr lang="en-US" smtClean="0">
                <a:solidFill>
                  <a:srgbClr val="0000FF"/>
                </a:solidFill>
              </a:rPr>
              <a:pPr/>
              <a:t>7</a:t>
            </a:fld>
            <a:endParaRPr lang="en-US" smtClean="0">
              <a:solidFill>
                <a:srgbClr val="0000FF"/>
              </a:solidFill>
            </a:endParaRPr>
          </a:p>
        </p:txBody>
      </p:sp>
      <p:sp>
        <p:nvSpPr>
          <p:cNvPr id="922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930275"/>
          </a:xfrm>
        </p:spPr>
        <p:txBody>
          <a:bodyPr/>
          <a:lstStyle/>
          <a:p>
            <a:pPr eaLnBrk="1" hangingPunct="1"/>
            <a:r>
              <a:rPr lang="en-US" sz="4800" i="0" smtClean="0">
                <a:latin typeface="Arial Black" pitchFamily="34" charset="0"/>
                <a:sym typeface="Symbol" pitchFamily="18" charset="2"/>
              </a:rPr>
              <a:t>Heat Transfer:  No Fins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70588" y="1311275"/>
            <a:ext cx="3005137" cy="4179888"/>
          </a:xfrm>
          <a:noFill/>
        </p:spPr>
        <p:txBody>
          <a:bodyPr/>
          <a:lstStyle/>
          <a:p>
            <a:pPr eaLnBrk="1" hangingPunct="1">
              <a:spcBef>
                <a:spcPct val="10000"/>
              </a:spcBef>
            </a:pPr>
            <a:r>
              <a:rPr lang="en-US" sz="2400" smtClean="0"/>
              <a:t>For test section without fins, </a:t>
            </a:r>
            <a:r>
              <a:rPr lang="en-US" sz="2400" i="1" smtClean="0"/>
              <a:t>Nu</a:t>
            </a:r>
            <a:r>
              <a:rPr lang="en-US" sz="2400" i="1" baseline="-25000" smtClean="0"/>
              <a:t> </a:t>
            </a:r>
            <a:r>
              <a:rPr lang="en-US" sz="2400" smtClean="0"/>
              <a:t>(</a:t>
            </a:r>
            <a:r>
              <a:rPr lang="en-US" sz="2400" i="1" smtClean="0"/>
              <a:t>Re</a:t>
            </a:r>
            <a:r>
              <a:rPr lang="en-US" sz="2400" smtClean="0"/>
              <a:t>,</a:t>
            </a:r>
            <a:r>
              <a:rPr lang="en-US" sz="2400" i="1" smtClean="0"/>
              <a:t> k</a:t>
            </a:r>
            <a:r>
              <a:rPr lang="en-US" sz="2400" baseline="-25000" smtClean="0"/>
              <a:t>s </a:t>
            </a:r>
            <a:r>
              <a:rPr lang="en-US" sz="2400" smtClean="0"/>
              <a:t>/</a:t>
            </a:r>
            <a:r>
              <a:rPr lang="en-US" sz="2400" i="1" baseline="-25000" smtClean="0"/>
              <a:t> </a:t>
            </a:r>
            <a:r>
              <a:rPr lang="en-US" sz="2400" i="1" smtClean="0"/>
              <a:t>k</a:t>
            </a:r>
            <a:r>
              <a:rPr lang="en-US" sz="2400" smtClean="0"/>
              <a:t>)  results for air, He and Ar described by a single power-law correlation (</a:t>
            </a:r>
            <a:r>
              <a:rPr lang="en-US" sz="2200" i="1" smtClean="0"/>
              <a:t>R</a:t>
            </a:r>
            <a:r>
              <a:rPr lang="en-US" sz="2200" baseline="30000" smtClean="0"/>
              <a:t>2</a:t>
            </a:r>
            <a:r>
              <a:rPr lang="en-US" sz="2200" smtClean="0"/>
              <a:t> &gt; 0.99)</a:t>
            </a:r>
          </a:p>
          <a:p>
            <a:pPr marL="457200" lvl="1" indent="-228600" eaLnBrk="1" hangingPunct="1">
              <a:spcBef>
                <a:spcPct val="10000"/>
              </a:spcBef>
            </a:pPr>
            <a:r>
              <a:rPr lang="en-US" sz="2200" smtClean="0"/>
              <a:t>Experimental data validated by numerical simulations at different </a:t>
            </a:r>
            <a:r>
              <a:rPr lang="en-US" sz="2200" i="1" smtClean="0"/>
              <a:t>k</a:t>
            </a:r>
            <a:r>
              <a:rPr lang="en-US" sz="2200" baseline="-25000" smtClean="0"/>
              <a:t>s</a:t>
            </a:r>
            <a:r>
              <a:rPr lang="en-US" sz="2200" smtClean="0"/>
              <a:t>/</a:t>
            </a:r>
            <a:r>
              <a:rPr lang="en-US" sz="2200" i="1" smtClean="0"/>
              <a:t>k</a:t>
            </a:r>
            <a:endParaRPr lang="en-US" sz="2200" smtClean="0"/>
          </a:p>
        </p:txBody>
      </p:sp>
      <p:sp>
        <p:nvSpPr>
          <p:cNvPr id="9223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224" name="Rectangle 12"/>
          <p:cNvSpPr>
            <a:spLocks noChangeArrowheads="1"/>
          </p:cNvSpPr>
          <p:nvPr/>
        </p:nvSpPr>
        <p:spPr bwMode="auto">
          <a:xfrm>
            <a:off x="0" y="9715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225" name="Text Box 12"/>
          <p:cNvSpPr txBox="1">
            <a:spLocks noChangeArrowheads="1"/>
          </p:cNvSpPr>
          <p:nvPr/>
        </p:nvSpPr>
        <p:spPr bwMode="auto">
          <a:xfrm>
            <a:off x="1109663" y="1392238"/>
            <a:ext cx="4281487" cy="80327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10000"/>
              </a:spcBef>
            </a:pPr>
            <a:r>
              <a:rPr lang="en-US" sz="2200" b="1">
                <a:latin typeface="Times New Roman" pitchFamily="18" charset="0"/>
              </a:rPr>
              <a:t>Experiments:  Air, </a:t>
            </a:r>
            <a:r>
              <a:rPr lang="en-US" sz="2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He</a:t>
            </a:r>
            <a:r>
              <a:rPr lang="en-US" sz="2200" b="1">
                <a:latin typeface="Times New Roman" pitchFamily="18" charset="0"/>
              </a:rPr>
              <a:t>,</a:t>
            </a:r>
            <a:r>
              <a:rPr lang="en-US" sz="2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</a:t>
            </a:r>
            <a:r>
              <a:rPr lang="en-US" sz="2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Ar</a:t>
            </a:r>
          </a:p>
          <a:p>
            <a:pPr eaLnBrk="1" hangingPunct="1">
              <a:spcBef>
                <a:spcPct val="10000"/>
              </a:spcBef>
            </a:pPr>
            <a:r>
              <a:rPr lang="en-US" sz="22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Simulations:  </a:t>
            </a:r>
            <a:r>
              <a:rPr lang="en-US" sz="2200" b="1" i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k</a:t>
            </a:r>
            <a:r>
              <a:rPr lang="en-US" sz="2200" b="1" baseline="-2500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s</a:t>
            </a:r>
            <a:r>
              <a:rPr lang="en-US" sz="22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/</a:t>
            </a:r>
            <a:r>
              <a:rPr lang="en-US" sz="2200" b="1" i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k</a:t>
            </a:r>
            <a:r>
              <a:rPr lang="en-US" sz="22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= 340, 900, 7000</a:t>
            </a:r>
            <a:endParaRPr lang="en-US" sz="2200" b="1">
              <a:solidFill>
                <a:srgbClr val="FF6600"/>
              </a:solidFill>
              <a:latin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08288" y="5837238"/>
            <a:ext cx="1195387" cy="36988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anchor="ctr" anchorCtr="1">
            <a:spAutoFit/>
          </a:bodyPr>
          <a:lstStyle/>
          <a:p>
            <a:pPr>
              <a:defRPr/>
            </a:pPr>
            <a:r>
              <a:rPr lang="en-US" sz="2400" b="1" i="1" dirty="0">
                <a:latin typeface="+mn-lt"/>
              </a:rPr>
              <a:t>Re  </a:t>
            </a:r>
            <a:r>
              <a:rPr lang="en-US" sz="2400" b="1" dirty="0">
                <a:latin typeface="+mn-lt"/>
              </a:rPr>
              <a:t>[/10</a:t>
            </a:r>
            <a:r>
              <a:rPr lang="en-US" sz="2400" b="1" baseline="30000" dirty="0">
                <a:latin typeface="+mn-lt"/>
              </a:rPr>
              <a:t>4</a:t>
            </a:r>
            <a:r>
              <a:rPr lang="en-US" sz="2400" b="1" dirty="0">
                <a:latin typeface="+mn-lt"/>
              </a:rPr>
              <a:t>]</a:t>
            </a:r>
            <a:endParaRPr lang="en-US" sz="2400" b="1" i="1" dirty="0"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4706" y="2482908"/>
            <a:ext cx="369332" cy="2005491"/>
          </a:xfrm>
          <a:prstGeom prst="rect">
            <a:avLst/>
          </a:prstGeom>
          <a:solidFill>
            <a:schemeClr val="bg1"/>
          </a:solidFill>
        </p:spPr>
        <p:txBody>
          <a:bodyPr vert="vert270" lIns="0" tIns="0" rIns="0" bIns="0" anchor="ctr" anchorCtr="1">
            <a:spAutoFit/>
          </a:bodyPr>
          <a:lstStyle/>
          <a:p>
            <a:pPr>
              <a:defRPr/>
            </a:pPr>
            <a:r>
              <a:rPr lang="en-US" sz="2400" b="1" i="1" dirty="0">
                <a:latin typeface="+mn-lt"/>
              </a:rPr>
              <a:t>Nu</a:t>
            </a:r>
            <a:r>
              <a:rPr lang="en-US" sz="2400" b="1" baseline="-25000" dirty="0">
                <a:latin typeface="+mn-lt"/>
              </a:rPr>
              <a:t> </a:t>
            </a:r>
            <a:r>
              <a:rPr lang="en-US" sz="2400" b="1" dirty="0">
                <a:latin typeface="+mn-lt"/>
              </a:rPr>
              <a:t>(</a:t>
            </a:r>
            <a:r>
              <a:rPr lang="en-US" sz="2400" b="1" i="1" dirty="0" err="1">
                <a:latin typeface="+mn-lt"/>
              </a:rPr>
              <a:t>k</a:t>
            </a:r>
            <a:r>
              <a:rPr lang="en-US" sz="2400" b="1" baseline="-25000" dirty="0" err="1">
                <a:latin typeface="+mn-lt"/>
              </a:rPr>
              <a:t>s</a:t>
            </a:r>
            <a:r>
              <a:rPr lang="en-US" sz="2400" b="1" dirty="0">
                <a:latin typeface="+mn-lt"/>
              </a:rPr>
              <a:t>/</a:t>
            </a:r>
            <a:r>
              <a:rPr lang="en-US" sz="2400" b="1" i="1" dirty="0">
                <a:latin typeface="+mn-lt"/>
              </a:rPr>
              <a:t>k</a:t>
            </a:r>
            <a:r>
              <a:rPr lang="en-US" sz="2400" b="1" dirty="0">
                <a:latin typeface="+mn-lt"/>
              </a:rPr>
              <a:t>)</a:t>
            </a:r>
            <a:r>
              <a:rPr lang="en-US" sz="2400" b="1" baseline="30000" dirty="0">
                <a:latin typeface="+mn-lt"/>
                <a:sym typeface="Symbol"/>
              </a:rPr>
              <a:t>0.124</a:t>
            </a:r>
            <a:endParaRPr lang="en-US" sz="2400" b="1" baseline="30000" dirty="0">
              <a:latin typeface="+mn-lt"/>
            </a:endParaRPr>
          </a:p>
        </p:txBody>
      </p:sp>
      <p:graphicFrame>
        <p:nvGraphicFramePr>
          <p:cNvPr id="9228" name="Object 1"/>
          <p:cNvGraphicFramePr>
            <a:graphicFrameLocks noChangeAspect="1"/>
          </p:cNvGraphicFramePr>
          <p:nvPr/>
        </p:nvGraphicFramePr>
        <p:xfrm>
          <a:off x="2339975" y="4500563"/>
          <a:ext cx="3217863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2" name="Equation" r:id="rId5" imgW="3225800" imgH="876300" progId="">
                  <p:embed/>
                </p:oleObj>
              </mc:Choice>
              <mc:Fallback>
                <p:oleObj name="Equation" r:id="rId5" imgW="3225800" imgH="876300" progId="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4500563"/>
                        <a:ext cx="3217863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84"/>
          <a:stretch/>
        </p:blipFill>
        <p:spPr>
          <a:xfrm>
            <a:off x="578577" y="1371600"/>
            <a:ext cx="5295900" cy="4556941"/>
          </a:xfrm>
          <a:prstGeom prst="rect">
            <a:avLst/>
          </a:prstGeom>
        </p:spPr>
      </p:pic>
      <p:sp>
        <p:nvSpPr>
          <p:cNvPr id="10243" name="Rectangle 4"/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mtClean="0">
                <a:solidFill>
                  <a:srgbClr val="0000FF"/>
                </a:solidFill>
              </a:rPr>
              <a:t>ARIES Meeting (6/12)</a:t>
            </a:r>
          </a:p>
        </p:txBody>
      </p:sp>
      <p:sp>
        <p:nvSpPr>
          <p:cNvPr id="10244" name="Rectangle 5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D03A2F5-A9CD-43F5-ADD7-6F10C305913D}" type="slidenum">
              <a:rPr lang="en-US" smtClean="0">
                <a:solidFill>
                  <a:srgbClr val="0000FF"/>
                </a:solidFill>
              </a:rPr>
              <a:pPr/>
              <a:t>8</a:t>
            </a:fld>
            <a:endParaRPr lang="en-US" smtClean="0">
              <a:solidFill>
                <a:srgbClr val="0000FF"/>
              </a:solidFill>
            </a:endParaRPr>
          </a:p>
        </p:txBody>
      </p:sp>
      <p:sp>
        <p:nvSpPr>
          <p:cNvPr id="10245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930275"/>
          </a:xfrm>
        </p:spPr>
        <p:txBody>
          <a:bodyPr/>
          <a:lstStyle/>
          <a:p>
            <a:pPr eaLnBrk="1" hangingPunct="1"/>
            <a:r>
              <a:rPr lang="en-US" sz="4800" i="0" smtClean="0">
                <a:latin typeface="Arial Black" pitchFamily="34" charset="0"/>
                <a:sym typeface="Symbol" pitchFamily="18" charset="2"/>
              </a:rPr>
              <a:t>Heat Transfer:  Fins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843812" y="1439500"/>
            <a:ext cx="3060700" cy="4438784"/>
          </a:xfrm>
          <a:noFill/>
        </p:spPr>
        <p:txBody>
          <a:bodyPr/>
          <a:lstStyle/>
          <a:p>
            <a:pPr eaLnBrk="1" hangingPunct="1">
              <a:spcBef>
                <a:spcPct val="10000"/>
              </a:spcBef>
            </a:pPr>
            <a:r>
              <a:rPr lang="en-US" sz="2400" dirty="0" smtClean="0"/>
              <a:t>For test section with fins, experimental results with air, He and </a:t>
            </a:r>
            <a:r>
              <a:rPr lang="en-US" sz="2400" dirty="0" err="1" smtClean="0"/>
              <a:t>Ar</a:t>
            </a:r>
            <a:r>
              <a:rPr lang="en-US" sz="2400" dirty="0" smtClean="0"/>
              <a:t> suggest that </a:t>
            </a:r>
            <a:r>
              <a:rPr lang="en-US" sz="2400" i="1" dirty="0" smtClean="0"/>
              <a:t>Nu</a:t>
            </a:r>
            <a:r>
              <a:rPr lang="en-US" sz="2400" dirty="0" smtClean="0"/>
              <a:t> essentially independent of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k</a:t>
            </a:r>
            <a:r>
              <a:rPr lang="en-US" sz="2400" baseline="-25000" dirty="0" err="1" smtClean="0"/>
              <a:t>s</a:t>
            </a:r>
            <a:r>
              <a:rPr lang="en-US" sz="2400" baseline="-25000" dirty="0" smtClean="0"/>
              <a:t> </a:t>
            </a:r>
            <a:r>
              <a:rPr lang="en-US" sz="2400" dirty="0" smtClean="0"/>
              <a:t>/</a:t>
            </a:r>
            <a:r>
              <a:rPr lang="en-US" sz="2400" i="1" baseline="-25000" dirty="0" smtClean="0"/>
              <a:t> </a:t>
            </a:r>
            <a:r>
              <a:rPr lang="en-US" sz="2400" i="1" dirty="0" smtClean="0"/>
              <a:t>k </a:t>
            </a:r>
            <a:r>
              <a:rPr lang="en-US" sz="2400" dirty="0" smtClean="0">
                <a:sym typeface="Symbol"/>
              </a:rPr>
              <a:t> </a:t>
            </a:r>
            <a:r>
              <a:rPr lang="en-US" sz="2400" i="1" dirty="0" smtClean="0"/>
              <a:t>most of the heat removed by  convection </a:t>
            </a:r>
          </a:p>
          <a:p>
            <a:pPr eaLnBrk="1" hangingPunct="1">
              <a:spcBef>
                <a:spcPct val="10000"/>
              </a:spcBef>
            </a:pPr>
            <a:r>
              <a:rPr lang="en-US" sz="2400" dirty="0" smtClean="0"/>
              <a:t>Results described by a single power-law correlation (</a:t>
            </a:r>
            <a:r>
              <a:rPr lang="en-US" sz="2200" i="1" dirty="0" smtClean="0"/>
              <a:t>R</a:t>
            </a:r>
            <a:r>
              <a:rPr lang="en-US" sz="2200" baseline="30000" dirty="0" smtClean="0"/>
              <a:t>2</a:t>
            </a:r>
            <a:r>
              <a:rPr lang="en-US" sz="2200" dirty="0" smtClean="0"/>
              <a:t> &gt; 0.99)</a:t>
            </a:r>
          </a:p>
        </p:txBody>
      </p:sp>
      <p:sp>
        <p:nvSpPr>
          <p:cNvPr id="1024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48" name="Rectangle 12"/>
          <p:cNvSpPr>
            <a:spLocks noChangeArrowheads="1"/>
          </p:cNvSpPr>
          <p:nvPr/>
        </p:nvSpPr>
        <p:spPr bwMode="auto">
          <a:xfrm>
            <a:off x="0" y="9715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49" name="Text Box 12"/>
          <p:cNvSpPr txBox="1">
            <a:spLocks noChangeArrowheads="1"/>
          </p:cNvSpPr>
          <p:nvPr/>
        </p:nvSpPr>
        <p:spPr bwMode="auto">
          <a:xfrm>
            <a:off x="1109663" y="1408113"/>
            <a:ext cx="3313112" cy="43656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10000"/>
              </a:spcBef>
            </a:pPr>
            <a:r>
              <a:rPr lang="en-US" sz="2200" b="1">
                <a:latin typeface="Times New Roman" pitchFamily="18" charset="0"/>
              </a:rPr>
              <a:t>Experiments:  Air, </a:t>
            </a:r>
            <a:r>
              <a:rPr lang="en-US" sz="2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He</a:t>
            </a:r>
            <a:r>
              <a:rPr lang="en-US" sz="2200" b="1">
                <a:latin typeface="Times New Roman" pitchFamily="18" charset="0"/>
              </a:rPr>
              <a:t>,</a:t>
            </a:r>
            <a:r>
              <a:rPr lang="en-US" sz="2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</a:t>
            </a:r>
            <a:r>
              <a:rPr lang="en-US" sz="2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Ar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808288" y="5889625"/>
            <a:ext cx="1195387" cy="369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anchor="ctr" anchorCtr="1">
            <a:spAutoFit/>
          </a:bodyPr>
          <a:lstStyle/>
          <a:p>
            <a:pPr>
              <a:defRPr/>
            </a:pPr>
            <a:r>
              <a:rPr lang="en-US" sz="2400" b="1" i="1" dirty="0">
                <a:latin typeface="+mn-lt"/>
              </a:rPr>
              <a:t>Re  </a:t>
            </a:r>
            <a:r>
              <a:rPr lang="en-US" sz="2400" b="1" dirty="0">
                <a:latin typeface="+mn-lt"/>
              </a:rPr>
              <a:t>[/10</a:t>
            </a:r>
            <a:r>
              <a:rPr lang="en-US" sz="2400" b="1" baseline="30000" dirty="0">
                <a:latin typeface="+mn-lt"/>
              </a:rPr>
              <a:t>4</a:t>
            </a:r>
            <a:r>
              <a:rPr lang="en-US" sz="2400" b="1" dirty="0">
                <a:latin typeface="+mn-lt"/>
              </a:rPr>
              <a:t>]</a:t>
            </a:r>
            <a:endParaRPr lang="en-US" sz="2400" b="1" i="1" dirty="0"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3084" y="2469845"/>
            <a:ext cx="369332" cy="2005491"/>
          </a:xfrm>
          <a:prstGeom prst="rect">
            <a:avLst/>
          </a:prstGeom>
          <a:noFill/>
        </p:spPr>
        <p:txBody>
          <a:bodyPr vert="vert270" lIns="0" tIns="0" rIns="0" bIns="0" anchor="ctr" anchorCtr="1">
            <a:spAutoFit/>
          </a:bodyPr>
          <a:lstStyle/>
          <a:p>
            <a:pPr>
              <a:defRPr/>
            </a:pPr>
            <a:r>
              <a:rPr lang="en-US" sz="2400" b="1" i="1" dirty="0">
                <a:latin typeface="+mn-lt"/>
              </a:rPr>
              <a:t>Nu</a:t>
            </a:r>
            <a:endParaRPr lang="en-US" sz="2400" b="1" baseline="30000" dirty="0">
              <a:latin typeface="+mn-lt"/>
            </a:endParaRPr>
          </a:p>
        </p:txBody>
      </p:sp>
      <p:graphicFrame>
        <p:nvGraphicFramePr>
          <p:cNvPr id="10252" name="Object 1"/>
          <p:cNvGraphicFramePr>
            <a:graphicFrameLocks noChangeAspect="1"/>
          </p:cNvGraphicFramePr>
          <p:nvPr/>
        </p:nvGraphicFramePr>
        <p:xfrm>
          <a:off x="2703513" y="4100513"/>
          <a:ext cx="2306637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6" name="Equation" r:id="rId5" imgW="2311400" imgH="342900" progId="">
                  <p:embed/>
                </p:oleObj>
              </mc:Choice>
              <mc:Fallback>
                <p:oleObj name="Equation" r:id="rId5" imgW="2311400" imgH="342900" progId="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3513" y="4100513"/>
                        <a:ext cx="2306637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4" t="1743"/>
          <a:stretch>
            <a:fillRect/>
          </a:stretch>
        </p:blipFill>
        <p:spPr bwMode="auto">
          <a:xfrm>
            <a:off x="792163" y="1279525"/>
            <a:ext cx="5159375" cy="465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Rectangle 4"/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mtClean="0">
                <a:solidFill>
                  <a:srgbClr val="0000FF"/>
                </a:solidFill>
              </a:rPr>
              <a:t>ARIES Meeting (6/12)</a:t>
            </a:r>
          </a:p>
        </p:txBody>
      </p:sp>
      <p:sp>
        <p:nvSpPr>
          <p:cNvPr id="11268" name="Rectangle 5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57FB5EA-CA83-4ECD-957B-26C60A9F4DD1}" type="slidenum">
              <a:rPr lang="en-US" smtClean="0">
                <a:solidFill>
                  <a:srgbClr val="0000FF"/>
                </a:solidFill>
              </a:rPr>
              <a:pPr/>
              <a:t>9</a:t>
            </a:fld>
            <a:endParaRPr lang="en-US" smtClean="0">
              <a:solidFill>
                <a:srgbClr val="0000FF"/>
              </a:solidFill>
            </a:endParaRPr>
          </a:p>
        </p:txBody>
      </p:sp>
      <p:sp>
        <p:nvSpPr>
          <p:cNvPr id="11269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930275"/>
          </a:xfrm>
        </p:spPr>
        <p:txBody>
          <a:bodyPr/>
          <a:lstStyle/>
          <a:p>
            <a:pPr eaLnBrk="1" hangingPunct="1"/>
            <a:r>
              <a:rPr lang="en-US" sz="4800" i="0" smtClean="0">
                <a:latin typeface="Arial Black" pitchFamily="34" charset="0"/>
                <a:sym typeface="Symbol" pitchFamily="18" charset="2"/>
              </a:rPr>
              <a:t>Pumping Power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859463" y="1544638"/>
            <a:ext cx="3130550" cy="4179887"/>
          </a:xfrm>
        </p:spPr>
        <p:txBody>
          <a:bodyPr/>
          <a:lstStyle/>
          <a:p>
            <a:pPr marL="228600" indent="-228600" eaLnBrk="1" hangingPunct="1">
              <a:spcBef>
                <a:spcPct val="10000"/>
              </a:spcBef>
            </a:pPr>
            <a:r>
              <a:rPr lang="en-US" sz="2400" smtClean="0"/>
              <a:t>Loss coefficient </a:t>
            </a:r>
            <a:r>
              <a:rPr lang="en-US" sz="2400" i="1" smtClean="0"/>
              <a:t>K</a:t>
            </a:r>
            <a:r>
              <a:rPr lang="en-US" sz="2400" baseline="-25000" smtClean="0"/>
              <a:t>L</a:t>
            </a:r>
            <a:r>
              <a:rPr lang="en-US" sz="2400" smtClean="0"/>
              <a:t> for air, He, Ar (</a:t>
            </a:r>
            <a:r>
              <a:rPr lang="en-US" sz="2400" i="1" smtClean="0"/>
              <a:t>i.e.</a:t>
            </a:r>
            <a:r>
              <a:rPr lang="en-US" sz="2400" smtClean="0"/>
              <a:t>,  different </a:t>
            </a:r>
            <a:r>
              <a:rPr lang="en-US" sz="2400" i="1" smtClean="0"/>
              <a:t>k</a:t>
            </a:r>
            <a:r>
              <a:rPr lang="en-US" sz="2400" baseline="-25000" smtClean="0"/>
              <a:t>s </a:t>
            </a:r>
            <a:r>
              <a:rPr lang="en-US" sz="2400" smtClean="0"/>
              <a:t>/</a:t>
            </a:r>
            <a:r>
              <a:rPr lang="en-US" sz="2400" baseline="-25000" smtClean="0"/>
              <a:t> </a:t>
            </a:r>
            <a:r>
              <a:rPr lang="en-US" sz="2400" i="1" smtClean="0"/>
              <a:t>k</a:t>
            </a:r>
            <a:r>
              <a:rPr lang="en-US" sz="2400" smtClean="0"/>
              <a:t>) </a:t>
            </a:r>
          </a:p>
          <a:p>
            <a:pPr marL="228600" indent="-228600" eaLnBrk="1" hangingPunct="1">
              <a:spcBef>
                <a:spcPct val="10000"/>
              </a:spcBef>
            </a:pPr>
            <a:endParaRPr lang="en-US" sz="2400" smtClean="0"/>
          </a:p>
          <a:p>
            <a:pPr marL="228600" indent="-228600" eaLnBrk="1" hangingPunct="1">
              <a:spcBef>
                <a:spcPct val="10000"/>
              </a:spcBef>
            </a:pPr>
            <a:endParaRPr lang="en-US" sz="2400" smtClean="0"/>
          </a:p>
          <a:p>
            <a:pPr marL="633413" lvl="1" indent="-233363" eaLnBrk="1" hangingPunct="1">
              <a:spcBef>
                <a:spcPct val="10000"/>
              </a:spcBef>
            </a:pPr>
            <a:r>
              <a:rPr lang="en-US" sz="2200" smtClean="0">
                <a:sym typeface="Symbol" pitchFamily="18" charset="2"/>
              </a:rPr>
              <a:t>Fins increase </a:t>
            </a:r>
            <a:r>
              <a:rPr lang="en-US" sz="2200" i="1" smtClean="0">
                <a:sym typeface="Symbol" pitchFamily="18" charset="2"/>
              </a:rPr>
              <a:t>K</a:t>
            </a:r>
            <a:r>
              <a:rPr lang="en-US" sz="2200" baseline="-25000" smtClean="0">
                <a:sym typeface="Symbol" pitchFamily="18" charset="2"/>
              </a:rPr>
              <a:t>L</a:t>
            </a:r>
            <a:r>
              <a:rPr lang="en-US" sz="2200" smtClean="0">
                <a:sym typeface="Symbol" pitchFamily="18" charset="2"/>
              </a:rPr>
              <a:t> (and     ) by ~18% at </a:t>
            </a:r>
            <a:r>
              <a:rPr lang="en-US" sz="2200" i="1" smtClean="0">
                <a:sym typeface="Symbol" pitchFamily="18" charset="2"/>
              </a:rPr>
              <a:t>Re</a:t>
            </a:r>
            <a:r>
              <a:rPr lang="en-US" sz="2200" baseline="-25000" smtClean="0">
                <a:sym typeface="Symbol" pitchFamily="18" charset="2"/>
              </a:rPr>
              <a:t>P</a:t>
            </a:r>
            <a:endParaRPr lang="en-US" sz="2200" smtClean="0">
              <a:sym typeface="Symbol" pitchFamily="18" charset="2"/>
            </a:endParaRPr>
          </a:p>
          <a:p>
            <a:pPr marL="633413" lvl="1" indent="-233363" eaLnBrk="1" hangingPunct="1">
              <a:spcBef>
                <a:spcPct val="10000"/>
              </a:spcBef>
            </a:pPr>
            <a:r>
              <a:rPr lang="en-US" sz="2200" smtClean="0">
                <a:sym typeface="Symbol" pitchFamily="18" charset="2"/>
              </a:rPr>
              <a:t>Curve-fit data to power-law correlations</a:t>
            </a:r>
          </a:p>
          <a:p>
            <a:pPr marL="633413" lvl="1" indent="-233363" eaLnBrk="1" hangingPunct="1">
              <a:spcBef>
                <a:spcPct val="10000"/>
              </a:spcBef>
            </a:pPr>
            <a:endParaRPr lang="en-US" sz="2200" smtClean="0">
              <a:sym typeface="Symbol" pitchFamily="18" charset="2"/>
            </a:endParaRPr>
          </a:p>
        </p:txBody>
      </p:sp>
      <p:sp>
        <p:nvSpPr>
          <p:cNvPr id="1127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72" name="Rectangle 12"/>
          <p:cNvSpPr>
            <a:spLocks noChangeArrowheads="1"/>
          </p:cNvSpPr>
          <p:nvPr/>
        </p:nvSpPr>
        <p:spPr bwMode="auto">
          <a:xfrm>
            <a:off x="0" y="9715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867025" y="5868988"/>
            <a:ext cx="1195388" cy="36988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anchor="ctr" anchorCtr="1">
            <a:spAutoFit/>
          </a:bodyPr>
          <a:lstStyle/>
          <a:p>
            <a:pPr>
              <a:defRPr/>
            </a:pPr>
            <a:r>
              <a:rPr lang="en-US" sz="2400" b="1" i="1" dirty="0">
                <a:latin typeface="+mn-lt"/>
              </a:rPr>
              <a:t>Re  </a:t>
            </a:r>
            <a:r>
              <a:rPr lang="en-US" sz="2400" b="1" dirty="0">
                <a:latin typeface="+mn-lt"/>
              </a:rPr>
              <a:t>[/10</a:t>
            </a:r>
            <a:r>
              <a:rPr lang="en-US" sz="2400" b="1" baseline="30000" dirty="0">
                <a:latin typeface="+mn-lt"/>
              </a:rPr>
              <a:t>4</a:t>
            </a:r>
            <a:r>
              <a:rPr lang="en-US" sz="2400" b="1" dirty="0">
                <a:latin typeface="+mn-lt"/>
              </a:rPr>
              <a:t>]</a:t>
            </a:r>
            <a:endParaRPr lang="en-US" sz="2400" b="1" i="1" dirty="0"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2473" y="2023365"/>
            <a:ext cx="369332" cy="2924502"/>
          </a:xfrm>
          <a:prstGeom prst="rect">
            <a:avLst/>
          </a:prstGeom>
          <a:solidFill>
            <a:schemeClr val="bg1"/>
          </a:solidFill>
        </p:spPr>
        <p:txBody>
          <a:bodyPr vert="vert270" lIns="0" tIns="0" rIns="0" bIns="0" anchor="ctr" anchorCtr="1">
            <a:spAutoFit/>
          </a:bodyPr>
          <a:lstStyle/>
          <a:p>
            <a:pPr>
              <a:defRPr/>
            </a:pPr>
            <a:r>
              <a:rPr lang="en-US" sz="2400" b="1" dirty="0">
                <a:latin typeface="+mn-lt"/>
              </a:rPr>
              <a:t>Loss Coefficient </a:t>
            </a:r>
            <a:r>
              <a:rPr lang="en-US" sz="2400" b="1" i="1" dirty="0">
                <a:latin typeface="+mn-lt"/>
              </a:rPr>
              <a:t>K</a:t>
            </a:r>
            <a:r>
              <a:rPr lang="en-US" sz="2400" b="1" baseline="-25000" dirty="0">
                <a:latin typeface="+mn-lt"/>
              </a:rPr>
              <a:t>L</a:t>
            </a:r>
            <a:endParaRPr lang="en-US" sz="2400" b="1" baseline="30000" dirty="0">
              <a:latin typeface="+mn-lt"/>
            </a:endParaRPr>
          </a:p>
        </p:txBody>
      </p:sp>
      <p:graphicFrame>
        <p:nvGraphicFramePr>
          <p:cNvPr id="11275" name="Object 1"/>
          <p:cNvGraphicFramePr>
            <a:graphicFrameLocks noChangeAspect="1"/>
          </p:cNvGraphicFramePr>
          <p:nvPr/>
        </p:nvGraphicFramePr>
        <p:xfrm>
          <a:off x="6615113" y="2698750"/>
          <a:ext cx="1620837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5" name="Equation" r:id="rId5" imgW="1638300" imgH="787400" progId="">
                  <p:embed/>
                </p:oleObj>
              </mc:Choice>
              <mc:Fallback>
                <p:oleObj name="Equation" r:id="rId5" imgW="1638300" imgH="787400" progId="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5113" y="2698750"/>
                        <a:ext cx="1620837" cy="779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2"/>
          <p:cNvGraphicFramePr>
            <a:graphicFrameLocks noChangeAspect="1"/>
          </p:cNvGraphicFramePr>
          <p:nvPr/>
        </p:nvGraphicFramePr>
        <p:xfrm>
          <a:off x="7172325" y="3848100"/>
          <a:ext cx="292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6" name="Equation" r:id="rId7" imgW="291847" imgH="317225" progId="">
                  <p:embed/>
                </p:oleObj>
              </mc:Choice>
              <mc:Fallback>
                <p:oleObj name="Equation" r:id="rId7" imgW="291847" imgH="317225" progId="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2325" y="3848100"/>
                        <a:ext cx="2921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6"/>
          <p:cNvGraphicFramePr>
            <a:graphicFrameLocks noChangeAspect="1"/>
          </p:cNvGraphicFramePr>
          <p:nvPr/>
        </p:nvGraphicFramePr>
        <p:xfrm>
          <a:off x="1568450" y="4708525"/>
          <a:ext cx="2689225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7" name="Equation" r:id="rId9" imgW="2717800" imgH="711200" progId="">
                  <p:embed/>
                </p:oleObj>
              </mc:Choice>
              <mc:Fallback>
                <p:oleObj name="Equation" r:id="rId9" imgW="2717800" imgH="711200" progId="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8450" y="4708525"/>
                        <a:ext cx="2689225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8" name="Freeform 6"/>
          <p:cNvSpPr>
            <a:spLocks/>
          </p:cNvSpPr>
          <p:nvPr/>
        </p:nvSpPr>
        <p:spPr bwMode="auto">
          <a:xfrm>
            <a:off x="4889500" y="2765425"/>
            <a:ext cx="438150" cy="1190625"/>
          </a:xfrm>
          <a:custGeom>
            <a:avLst/>
            <a:gdLst>
              <a:gd name="T0" fmla="*/ 15174 w 460513"/>
              <a:gd name="T1" fmla="*/ 0 h 1086678"/>
              <a:gd name="T2" fmla="*/ 376655 w 460513"/>
              <a:gd name="T3" fmla="*/ 0 h 1086678"/>
              <a:gd name="T4" fmla="*/ 0 w 460513"/>
              <a:gd name="T5" fmla="*/ 1566128 h 108667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60513" h="1086678">
                <a:moveTo>
                  <a:pt x="18553" y="0"/>
                </a:moveTo>
                <a:lnTo>
                  <a:pt x="460513" y="0"/>
                </a:lnTo>
                <a:lnTo>
                  <a:pt x="0" y="1086678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279" name="Freeform 19"/>
          <p:cNvSpPr>
            <a:spLocks/>
          </p:cNvSpPr>
          <p:nvPr/>
        </p:nvSpPr>
        <p:spPr bwMode="auto">
          <a:xfrm flipH="1" flipV="1">
            <a:off x="4278834" y="4592334"/>
            <a:ext cx="331779" cy="482236"/>
          </a:xfrm>
          <a:custGeom>
            <a:avLst/>
            <a:gdLst>
              <a:gd name="T0" fmla="*/ 20719 w 490754"/>
              <a:gd name="T1" fmla="*/ 0 h 1341309"/>
              <a:gd name="T2" fmla="*/ 0 w 490754"/>
              <a:gd name="T3" fmla="*/ 7 h 1341309"/>
              <a:gd name="T4" fmla="*/ 15040 w 490754"/>
              <a:gd name="T5" fmla="*/ 19959 h 134130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90754" h="1341309">
                <a:moveTo>
                  <a:pt x="490754" y="0"/>
                </a:moveTo>
                <a:lnTo>
                  <a:pt x="0" y="501"/>
                </a:lnTo>
                <a:lnTo>
                  <a:pt x="356235" y="1341309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cxnSp>
        <p:nvCxnSpPr>
          <p:cNvPr id="11280" name="Straight Connector 8"/>
          <p:cNvCxnSpPr>
            <a:cxnSpLocks noChangeShapeType="1"/>
          </p:cNvCxnSpPr>
          <p:nvPr/>
        </p:nvCxnSpPr>
        <p:spPr bwMode="auto">
          <a:xfrm flipV="1">
            <a:off x="4316413" y="3382963"/>
            <a:ext cx="0" cy="2152650"/>
          </a:xfrm>
          <a:prstGeom prst="line">
            <a:avLst/>
          </a:prstGeom>
          <a:noFill/>
          <a:ln w="25400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81" name="Text Box 12"/>
          <p:cNvSpPr txBox="1">
            <a:spLocks noChangeArrowheads="1"/>
          </p:cNvSpPr>
          <p:nvPr/>
        </p:nvSpPr>
        <p:spPr bwMode="auto">
          <a:xfrm>
            <a:off x="4146550" y="1528763"/>
            <a:ext cx="1506538" cy="80327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10000"/>
              </a:spcBef>
            </a:pPr>
            <a:r>
              <a:rPr lang="en-US" sz="2200" b="1">
                <a:latin typeface="Times New Roman" pitchFamily="18" charset="0"/>
                <a:sym typeface="Wingdings 3" pitchFamily="18" charset="2"/>
              </a:rPr>
              <a:t>	No fins</a:t>
            </a:r>
          </a:p>
          <a:p>
            <a:pPr eaLnBrk="1" hangingPunct="1">
              <a:spcBef>
                <a:spcPct val="10000"/>
              </a:spcBef>
            </a:pPr>
            <a:r>
              <a:rPr lang="en-US" sz="2200" b="1">
                <a:solidFill>
                  <a:srgbClr val="0000FF"/>
                </a:solidFill>
                <a:latin typeface="Times New Roman" pitchFamily="18" charset="0"/>
                <a:sym typeface="Wingdings 3" pitchFamily="18" charset="2"/>
              </a:rPr>
              <a:t>	Fins</a:t>
            </a:r>
            <a:endParaRPr lang="en-US" sz="2200" b="1">
              <a:solidFill>
                <a:srgbClr val="0000FF"/>
              </a:solidFill>
              <a:latin typeface="Times New Roman" pitchFamily="18" charset="0"/>
            </a:endParaRPr>
          </a:p>
        </p:txBody>
      </p:sp>
      <p:graphicFrame>
        <p:nvGraphicFramePr>
          <p:cNvPr id="11282" name="Object 15"/>
          <p:cNvGraphicFramePr>
            <a:graphicFrameLocks noChangeAspect="1"/>
          </p:cNvGraphicFramePr>
          <p:nvPr/>
        </p:nvGraphicFramePr>
        <p:xfrm>
          <a:off x="2178050" y="2422525"/>
          <a:ext cx="2689225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8" name="Equation" r:id="rId11" imgW="2717800" imgH="711200" progId="">
                  <p:embed/>
                </p:oleObj>
              </mc:Choice>
              <mc:Fallback>
                <p:oleObj name="Equation" r:id="rId11" imgW="2717800" imgH="711200" progId="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050" y="2422525"/>
                        <a:ext cx="2689225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GRESS DOTS TITLE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GRESS DOTS TITLE" val="Intro/Literatur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GRESS DOTS TITLE" val="Intro/Literatur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GRESS DOTS TITLE" val="HEMJ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28711</TotalTime>
  <Words>1013</Words>
  <Application>Microsoft Office PowerPoint</Application>
  <PresentationFormat>On-screen Show (4:3)</PresentationFormat>
  <Paragraphs>184</Paragraphs>
  <Slides>14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Default Design</vt:lpstr>
      <vt:lpstr>Equation</vt:lpstr>
      <vt:lpstr>Updated Thermal Performance of Finger-Type Divertors</vt:lpstr>
      <vt:lpstr>Objectives / Motivation</vt:lpstr>
      <vt:lpstr>Approach</vt:lpstr>
      <vt:lpstr>Finger-Type Divertors </vt:lpstr>
      <vt:lpstr>GT Test Module</vt:lpstr>
      <vt:lpstr>PowerPoint Presentation</vt:lpstr>
      <vt:lpstr>Heat Transfer:  No Fins</vt:lpstr>
      <vt:lpstr>Heat Transfer:  Fins</vt:lpstr>
      <vt:lpstr>Pumping Power</vt:lpstr>
      <vt:lpstr>Max. Heat Flux:  No Fins</vt:lpstr>
      <vt:lpstr>Max. Heat Flux: Fins</vt:lpstr>
      <vt:lpstr>Conclusions</vt:lpstr>
      <vt:lpstr>Tasks through Dec. 13</vt:lpstr>
      <vt:lpstr>Tasks through June 13</vt:lpstr>
    </vt:vector>
  </TitlesOfParts>
  <Company>GT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Extrapolating Model Divertor Studies to Prototypical Conditions</dc:title>
  <dc:creator>Brantley</dc:creator>
  <cp:lastModifiedBy>Minami Yoda</cp:lastModifiedBy>
  <cp:revision>1252</cp:revision>
  <dcterms:created xsi:type="dcterms:W3CDTF">2006-10-20T22:26:05Z</dcterms:created>
  <dcterms:modified xsi:type="dcterms:W3CDTF">2012-06-01T13:42:19Z</dcterms:modified>
</cp:coreProperties>
</file>