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emf" ContentType="image/x-emf"/>
  <Default Extension="wmf" ContentType="image/x-wmf"/>
  <Override PartName="/ppt/notesSlides/notesSlide1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4"/>
  </p:notesMasterIdLst>
  <p:sldIdLst>
    <p:sldId id="257" r:id="rId2"/>
    <p:sldId id="281" r:id="rId3"/>
    <p:sldId id="262" r:id="rId4"/>
    <p:sldId id="263" r:id="rId5"/>
    <p:sldId id="264" r:id="rId6"/>
    <p:sldId id="265" r:id="rId7"/>
    <p:sldId id="266" r:id="rId8"/>
    <p:sldId id="273" r:id="rId9"/>
    <p:sldId id="282" r:id="rId10"/>
    <p:sldId id="269" r:id="rId11"/>
    <p:sldId id="270" r:id="rId12"/>
    <p:sldId id="271" r:id="rId13"/>
    <p:sldId id="274" r:id="rId14"/>
    <p:sldId id="275" r:id="rId15"/>
    <p:sldId id="276" r:id="rId16"/>
    <p:sldId id="283" r:id="rId17"/>
    <p:sldId id="285" r:id="rId18"/>
    <p:sldId id="284" r:id="rId19"/>
    <p:sldId id="287" r:id="rId20"/>
    <p:sldId id="278" r:id="rId21"/>
    <p:sldId id="288" r:id="rId22"/>
    <p:sldId id="279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4" autoAdjust="0"/>
    <p:restoredTop sz="96314" autoAdjust="0"/>
  </p:normalViewPr>
  <p:slideViewPr>
    <p:cSldViewPr snapToGrid="0">
      <p:cViewPr>
        <p:scale>
          <a:sx n="100" d="100"/>
          <a:sy n="100" d="100"/>
        </p:scale>
        <p:origin x="-90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10" Type="http://schemas.openxmlformats.org/officeDocument/2006/relationships/image" Target="../media/image17.wmf"/><Relationship Id="rId4" Type="http://schemas.openxmlformats.org/officeDocument/2006/relationships/image" Target="../media/image11.wmf"/><Relationship Id="rId9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B73CF86-4295-4A3E-B758-62E1865CC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7A54E4-58B9-4B44-966F-4DC14BF75771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1AB59-EA7B-4100-84FA-94B7B1B8527F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9728C1-E40A-42C6-AAC4-FD5A512255CF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A34080-0B3A-4C4D-98A7-D5EA7C8E2A90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842BD8-3F00-4EB9-8DE8-5028D6EECB22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CCE1DA-3374-4B10-8684-063E411C9662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27324B-FC0C-4A25-BC8D-2AE518B9AE48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9E4E92-3930-4FAD-80B7-4C4114C5FD51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D7DE3D-12FA-4CB8-90BD-0A47157FCB44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3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576620-ABFE-422E-A20A-59C852757E34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E16AEE-5E40-4D9D-B564-B630449EF793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CD8C7D-828F-40A8-B7E7-106FE9B76848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1237D-D467-48D3-83DC-D7B5FCC6A2FE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104F09-3B76-4B48-A642-BFFAAB2C8B9D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E2378F-0279-4EF2-AD6F-25CBAC170BB4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639DB-B3AA-40A9-93D0-016946184AC0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EO&amp;T_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55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14338" y="6565900"/>
            <a:ext cx="2065337" cy="203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hangingPunct="0">
              <a:defRPr/>
            </a:pPr>
            <a:r>
              <a:rPr lang="en-US" sz="600" dirty="0"/>
              <a:t>BOEING is a trademark of Boeing Management Company.</a:t>
            </a:r>
          </a:p>
          <a:p>
            <a:pPr defTabSz="820738" eaLnBrk="0" hangingPunct="0">
              <a:defRPr/>
            </a:pPr>
            <a:r>
              <a:rPr lang="en-US" sz="600" dirty="0"/>
              <a:t>Copyright © 2011 Boeing. All rights reserved.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438912" y="2286000"/>
            <a:ext cx="8247888" cy="1495794"/>
          </a:xfrm>
        </p:spPr>
        <p:txBody>
          <a:bodyPr anchor="t"/>
          <a:lstStyle>
            <a:lvl1pPr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438912" y="4572000"/>
            <a:ext cx="8247888" cy="304699"/>
          </a:xfrm>
        </p:spPr>
        <p:txBody>
          <a:bodyPr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EOT_RT_Template.ppt | 8/1/2011 </a:t>
            </a:r>
            <a:fld id="{9F972E2A-B68A-4B80-9905-FAF960F8E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EOT_RT_Template.ppt | </a:t>
            </a:r>
            <a:fld id="{9FFA5BA4-9ED9-4B93-8435-205293739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14338" y="354013"/>
            <a:ext cx="8301037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174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4338" y="1295400"/>
            <a:ext cx="8301037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865188"/>
            <a:ext cx="9144000" cy="284162"/>
          </a:xfrm>
          <a:prstGeom prst="rect">
            <a:avLst/>
          </a:prstGeom>
          <a:solidFill>
            <a:srgbClr val="A5ACB0"/>
          </a:soli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432000" tIns="0" rIns="0" bIns="0" anchor="ctr"/>
          <a:lstStyle/>
          <a:p>
            <a:pPr defTabSz="820738" eaLnBrk="0" hangingPunct="0">
              <a:defRPr/>
            </a:pPr>
            <a:r>
              <a:rPr lang="en-US" sz="1200" dirty="0">
                <a:solidFill>
                  <a:srgbClr val="FFFFFF"/>
                </a:solidFill>
              </a:rPr>
              <a:t>Engineering, Operations &amp; Technology | Boeing Research &amp; Technology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414338" y="6657975"/>
            <a:ext cx="2065337" cy="111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hangingPunct="0">
              <a:defRPr/>
            </a:pPr>
            <a:r>
              <a:rPr lang="en-US" sz="600" dirty="0"/>
              <a:t>Copyright © 2011 Boeing. All rights reserved.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5313" y="6532563"/>
            <a:ext cx="178276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600"/>
            </a:lvl1pPr>
          </a:lstStyle>
          <a:p>
            <a:pPr>
              <a:defRPr/>
            </a:pPr>
            <a:r>
              <a:rPr lang="en-US"/>
              <a:t>EOT_RT_Template.ppt | </a:t>
            </a:r>
            <a:fld id="{0B176298-A134-4114-A283-05DD74ED4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572000" y="850900"/>
            <a:ext cx="4572000" cy="2746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457200" rIns="457200"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1200" dirty="0" err="1">
                <a:solidFill>
                  <a:schemeClr val="bg1"/>
                </a:solidFill>
              </a:rPr>
              <a:t>FaST</a:t>
            </a:r>
            <a:r>
              <a:rPr lang="en-US" sz="1200" dirty="0">
                <a:solidFill>
                  <a:schemeClr val="bg1"/>
                </a:solidFill>
              </a:rPr>
              <a:t> |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Flight Sciences Technology 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1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0207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10207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defTabSz="10207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defTabSz="10207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defTabSz="10207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169863" indent="-169863" algn="l" defTabSz="820738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200" b="1">
          <a:solidFill>
            <a:schemeClr val="tx1"/>
          </a:solidFill>
          <a:latin typeface="+mn-lt"/>
          <a:ea typeface="+mn-ea"/>
          <a:cs typeface="+mn-cs"/>
        </a:defRPr>
      </a:lvl1pPr>
      <a:lvl2pPr marL="376238" indent="-204788" algn="l" defTabSz="820738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627063" indent="-185738" algn="l" defTabSz="820738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>
          <a:solidFill>
            <a:schemeClr val="tx1"/>
          </a:solidFill>
          <a:latin typeface="+mn-lt"/>
        </a:defRPr>
      </a:lvl3pPr>
      <a:lvl4pPr marL="792163" indent="-163513" algn="l" defTabSz="820738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>
          <a:solidFill>
            <a:schemeClr val="tx1"/>
          </a:solidFill>
          <a:latin typeface="+mn-lt"/>
        </a:defRPr>
      </a:lvl4pPr>
      <a:lvl5pPr marL="957263" indent="-163513" algn="l" defTabSz="820738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5pPr>
      <a:lvl6pPr marL="1414463" indent="-163513" algn="l" defTabSz="82073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6pPr>
      <a:lvl7pPr marL="1871663" indent="-163513" algn="l" defTabSz="82073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7pPr>
      <a:lvl8pPr marL="2328863" indent="-163513" algn="l" defTabSz="82073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8pPr>
      <a:lvl9pPr marL="2786063" indent="-163513" algn="l" defTabSz="82073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oleObject" Target="../embeddings/oleObject12.bin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6.bin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4.bin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8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13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7"/>
          <p:cNvSpPr>
            <a:spLocks noGrp="1"/>
          </p:cNvSpPr>
          <p:nvPr>
            <p:ph type="ctrTitle"/>
          </p:nvPr>
        </p:nvSpPr>
        <p:spPr>
          <a:xfrm>
            <a:off x="438150" y="2573338"/>
            <a:ext cx="8223250" cy="17526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200" smtClean="0"/>
              <a:t>The Planning of Reliability Centered Maintenance Programs for Nuclear Fusion Power Plant</a:t>
            </a:r>
          </a:p>
        </p:txBody>
      </p:sp>
      <p:sp>
        <p:nvSpPr>
          <p:cNvPr id="5122" name="Subtitle 8"/>
          <p:cNvSpPr>
            <a:spLocks noGrp="1"/>
          </p:cNvSpPr>
          <p:nvPr>
            <p:ph type="subTitle" idx="1"/>
          </p:nvPr>
        </p:nvSpPr>
        <p:spPr>
          <a:xfrm>
            <a:off x="438150" y="4572000"/>
            <a:ext cx="8248650" cy="1819275"/>
          </a:xfrm>
        </p:spPr>
        <p:txBody>
          <a:bodyPr/>
          <a:lstStyle/>
          <a:p>
            <a:pPr algn="ctr" defTabSz="914400">
              <a:lnSpc>
                <a:spcPct val="100000"/>
              </a:lnSpc>
              <a:spcBef>
                <a:spcPts val="600"/>
              </a:spcBef>
              <a:buClrTx/>
            </a:pPr>
            <a:r>
              <a:rPr lang="en-US" sz="2000" smtClean="0"/>
              <a:t>I-Li Lu, Ph.D.</a:t>
            </a:r>
          </a:p>
          <a:p>
            <a:pPr algn="ctr" defTabSz="914400">
              <a:lnSpc>
                <a:spcPct val="100000"/>
              </a:lnSpc>
              <a:spcBef>
                <a:spcPts val="600"/>
              </a:spcBef>
              <a:buClrTx/>
            </a:pPr>
            <a:r>
              <a:rPr lang="en-US" sz="2000" smtClean="0"/>
              <a:t>Applied Statistics,</a:t>
            </a:r>
          </a:p>
          <a:p>
            <a:pPr algn="ctr" defTabSz="914400">
              <a:lnSpc>
                <a:spcPct val="100000"/>
              </a:lnSpc>
              <a:spcBef>
                <a:spcPts val="600"/>
              </a:spcBef>
              <a:buClrTx/>
            </a:pPr>
            <a:r>
              <a:rPr lang="en-US" sz="2000" smtClean="0"/>
              <a:t>Applied Mathematics</a:t>
            </a:r>
          </a:p>
          <a:p>
            <a:pPr algn="ctr" defTabSz="914400">
              <a:lnSpc>
                <a:spcPct val="100000"/>
              </a:lnSpc>
              <a:spcBef>
                <a:spcPts val="600"/>
              </a:spcBef>
              <a:buClrTx/>
            </a:pPr>
            <a:r>
              <a:rPr lang="en-US" sz="2000" smtClean="0"/>
              <a:t>Platform Performance Technology</a:t>
            </a:r>
          </a:p>
          <a:p>
            <a:pPr defTabSz="914400" eaLnBrk="1" hangingPunct="1">
              <a:spcBef>
                <a:spcPts val="600"/>
              </a:spcBef>
            </a:pPr>
            <a:endParaRPr lang="en-US" sz="2000" smtClean="0"/>
          </a:p>
        </p:txBody>
      </p:sp>
      <p:sp>
        <p:nvSpPr>
          <p:cNvPr id="5123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EOT_RT_Template.ppt | 8/1/2011 </a:t>
            </a:r>
            <a:fld id="{09DD3121-B315-4C33-9171-A063F2396336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EOT_RT_Template.ppt | </a:t>
            </a:r>
            <a:fld id="{4F22D98A-84D7-4EF7-9B2E-1D72804D6CE0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577850" y="265113"/>
            <a:ext cx="8137525" cy="438150"/>
          </a:xfrm>
        </p:spPr>
        <p:txBody>
          <a:bodyPr/>
          <a:lstStyle/>
          <a:p>
            <a:pPr eaLnBrk="1" hangingPunct="1"/>
            <a:r>
              <a:rPr lang="en-US" smtClean="0"/>
              <a:t>Flat Plate Divertor</a:t>
            </a:r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7300" y="2808288"/>
            <a:ext cx="4972050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413" y="2898775"/>
            <a:ext cx="3225800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TextBox 8"/>
          <p:cNvSpPr txBox="1">
            <a:spLocks noChangeArrowheads="1"/>
          </p:cNvSpPr>
          <p:nvPr/>
        </p:nvSpPr>
        <p:spPr bwMode="auto">
          <a:xfrm>
            <a:off x="515938" y="1624013"/>
            <a:ext cx="83804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400" b="1"/>
          </a:p>
          <a:p>
            <a:r>
              <a:rPr lang="en-US" sz="2400" b="1"/>
              <a:t>Tungsten HCFP (Helium-cooled Flat Plate) divertor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EOT_RT_Template.ppt | </a:t>
            </a:r>
            <a:fld id="{29B08BD4-CB96-49AA-A5C2-7C632EF6FBC9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47663"/>
            <a:ext cx="8229600" cy="387350"/>
          </a:xfrm>
        </p:spPr>
        <p:txBody>
          <a:bodyPr/>
          <a:lstStyle/>
          <a:p>
            <a:pPr eaLnBrk="1" hangingPunct="1"/>
            <a:r>
              <a:rPr lang="en-US" sz="2800" smtClean="0"/>
              <a:t>Lower Bound : Edge-Localized Mode</a:t>
            </a:r>
          </a:p>
        </p:txBody>
      </p:sp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838" y="1173163"/>
            <a:ext cx="5830887" cy="551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Line 5"/>
          <p:cNvSpPr>
            <a:spLocks noChangeShapeType="1"/>
          </p:cNvSpPr>
          <p:nvPr/>
        </p:nvSpPr>
        <p:spPr bwMode="auto">
          <a:xfrm>
            <a:off x="5991225" y="5537200"/>
            <a:ext cx="1438275" cy="4619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3" name="Line 6"/>
          <p:cNvSpPr>
            <a:spLocks noChangeShapeType="1"/>
          </p:cNvSpPr>
          <p:nvPr/>
        </p:nvSpPr>
        <p:spPr bwMode="auto">
          <a:xfrm>
            <a:off x="5576888" y="5895975"/>
            <a:ext cx="266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4" name="Line 7"/>
          <p:cNvSpPr>
            <a:spLocks noChangeShapeType="1"/>
          </p:cNvSpPr>
          <p:nvPr/>
        </p:nvSpPr>
        <p:spPr bwMode="auto">
          <a:xfrm flipH="1">
            <a:off x="7015163" y="5819775"/>
            <a:ext cx="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5" name="Text Box 8"/>
          <p:cNvSpPr txBox="1">
            <a:spLocks noChangeArrowheads="1"/>
          </p:cNvSpPr>
          <p:nvPr/>
        </p:nvSpPr>
        <p:spPr bwMode="auto">
          <a:xfrm>
            <a:off x="6684963" y="5862638"/>
            <a:ext cx="6508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/>
              <a:t>120</a:t>
            </a:r>
          </a:p>
        </p:txBody>
      </p:sp>
      <p:grpSp>
        <p:nvGrpSpPr>
          <p:cNvPr id="48136" name="Group 9"/>
          <p:cNvGrpSpPr>
            <a:grpSpLocks/>
          </p:cNvGrpSpPr>
          <p:nvPr/>
        </p:nvGrpSpPr>
        <p:grpSpPr bwMode="auto">
          <a:xfrm>
            <a:off x="7015163" y="5848350"/>
            <a:ext cx="733425" cy="90488"/>
            <a:chOff x="4419" y="3684"/>
            <a:chExt cx="462" cy="57"/>
          </a:xfrm>
        </p:grpSpPr>
        <p:sp>
          <p:nvSpPr>
            <p:cNvPr id="48156" name="Line 10"/>
            <p:cNvSpPr>
              <a:spLocks noChangeShapeType="1"/>
            </p:cNvSpPr>
            <p:nvPr/>
          </p:nvSpPr>
          <p:spPr bwMode="auto">
            <a:xfrm>
              <a:off x="4419" y="3684"/>
              <a:ext cx="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7" name="Line 11"/>
            <p:cNvSpPr>
              <a:spLocks noChangeShapeType="1"/>
            </p:cNvSpPr>
            <p:nvPr/>
          </p:nvSpPr>
          <p:spPr bwMode="auto">
            <a:xfrm>
              <a:off x="4511" y="3684"/>
              <a:ext cx="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8" name="Line 12"/>
            <p:cNvSpPr>
              <a:spLocks noChangeShapeType="1"/>
            </p:cNvSpPr>
            <p:nvPr/>
          </p:nvSpPr>
          <p:spPr bwMode="auto">
            <a:xfrm>
              <a:off x="4604" y="3684"/>
              <a:ext cx="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9" name="Line 13"/>
            <p:cNvSpPr>
              <a:spLocks noChangeShapeType="1"/>
            </p:cNvSpPr>
            <p:nvPr/>
          </p:nvSpPr>
          <p:spPr bwMode="auto">
            <a:xfrm>
              <a:off x="4696" y="3684"/>
              <a:ext cx="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60" name="Line 14"/>
            <p:cNvSpPr>
              <a:spLocks noChangeShapeType="1"/>
            </p:cNvSpPr>
            <p:nvPr/>
          </p:nvSpPr>
          <p:spPr bwMode="auto">
            <a:xfrm>
              <a:off x="4789" y="3684"/>
              <a:ext cx="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61" name="Line 15"/>
            <p:cNvSpPr>
              <a:spLocks noChangeShapeType="1"/>
            </p:cNvSpPr>
            <p:nvPr/>
          </p:nvSpPr>
          <p:spPr bwMode="auto">
            <a:xfrm>
              <a:off x="4881" y="3684"/>
              <a:ext cx="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8137" name="Group 16"/>
          <p:cNvGrpSpPr>
            <a:grpSpLocks/>
          </p:cNvGrpSpPr>
          <p:nvPr/>
        </p:nvGrpSpPr>
        <p:grpSpPr bwMode="auto">
          <a:xfrm>
            <a:off x="1168400" y="5857875"/>
            <a:ext cx="733425" cy="90488"/>
            <a:chOff x="4419" y="3684"/>
            <a:chExt cx="462" cy="57"/>
          </a:xfrm>
        </p:grpSpPr>
        <p:sp>
          <p:nvSpPr>
            <p:cNvPr id="48150" name="Line 17"/>
            <p:cNvSpPr>
              <a:spLocks noChangeShapeType="1"/>
            </p:cNvSpPr>
            <p:nvPr/>
          </p:nvSpPr>
          <p:spPr bwMode="auto">
            <a:xfrm>
              <a:off x="4419" y="3684"/>
              <a:ext cx="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1" name="Line 18"/>
            <p:cNvSpPr>
              <a:spLocks noChangeShapeType="1"/>
            </p:cNvSpPr>
            <p:nvPr/>
          </p:nvSpPr>
          <p:spPr bwMode="auto">
            <a:xfrm>
              <a:off x="4511" y="3684"/>
              <a:ext cx="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2" name="Line 19"/>
            <p:cNvSpPr>
              <a:spLocks noChangeShapeType="1"/>
            </p:cNvSpPr>
            <p:nvPr/>
          </p:nvSpPr>
          <p:spPr bwMode="auto">
            <a:xfrm>
              <a:off x="4604" y="3684"/>
              <a:ext cx="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3" name="Line 20"/>
            <p:cNvSpPr>
              <a:spLocks noChangeShapeType="1"/>
            </p:cNvSpPr>
            <p:nvPr/>
          </p:nvSpPr>
          <p:spPr bwMode="auto">
            <a:xfrm>
              <a:off x="4696" y="3684"/>
              <a:ext cx="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4" name="Line 21"/>
            <p:cNvSpPr>
              <a:spLocks noChangeShapeType="1"/>
            </p:cNvSpPr>
            <p:nvPr/>
          </p:nvSpPr>
          <p:spPr bwMode="auto">
            <a:xfrm>
              <a:off x="4789" y="3684"/>
              <a:ext cx="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5" name="Line 22"/>
            <p:cNvSpPr>
              <a:spLocks noChangeShapeType="1"/>
            </p:cNvSpPr>
            <p:nvPr/>
          </p:nvSpPr>
          <p:spPr bwMode="auto">
            <a:xfrm>
              <a:off x="4881" y="3684"/>
              <a:ext cx="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138" name="Text Box 23"/>
          <p:cNvSpPr txBox="1">
            <a:spLocks noChangeArrowheads="1"/>
          </p:cNvSpPr>
          <p:nvPr/>
        </p:nvSpPr>
        <p:spPr bwMode="auto">
          <a:xfrm>
            <a:off x="6797675" y="2328863"/>
            <a:ext cx="2058988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Non-zero flux from -6.0 cm</a:t>
            </a:r>
          </a:p>
          <a:p>
            <a:r>
              <a:rPr lang="en-US" sz="1200"/>
              <a:t>to 30.5 cm: = 36.5 cm </a:t>
            </a:r>
          </a:p>
          <a:p>
            <a:endParaRPr lang="en-US" sz="1200"/>
          </a:p>
          <a:p>
            <a:r>
              <a:rPr lang="en-US" sz="1200"/>
              <a:t>4 x 37.5 cm = 150 cm</a:t>
            </a:r>
          </a:p>
          <a:p>
            <a:endParaRPr lang="en-US" sz="1200"/>
          </a:p>
          <a:p>
            <a:r>
              <a:rPr lang="en-US" sz="1200"/>
              <a:t>Call original length 37.5 cm</a:t>
            </a:r>
          </a:p>
          <a:p>
            <a:r>
              <a:rPr lang="en-US" sz="1200"/>
              <a:t>Expand all dimensions by 4</a:t>
            </a:r>
          </a:p>
          <a:p>
            <a:endParaRPr lang="en-US" sz="1200"/>
          </a:p>
          <a:p>
            <a:r>
              <a:rPr lang="en-US" sz="1200"/>
              <a:t>Plate is 150 cm long, from</a:t>
            </a:r>
          </a:p>
          <a:p>
            <a:r>
              <a:rPr lang="en-US" sz="1200"/>
              <a:t>-25 cm to 125 cm</a:t>
            </a:r>
          </a:p>
          <a:p>
            <a:endParaRPr lang="en-US" sz="1200"/>
          </a:p>
          <a:p>
            <a:r>
              <a:rPr lang="en-US" sz="1200"/>
              <a:t>Reduce all energies by 4 to keep total energy constant</a:t>
            </a:r>
          </a:p>
        </p:txBody>
      </p:sp>
      <p:sp>
        <p:nvSpPr>
          <p:cNvPr id="48139" name="Rectangle 24"/>
          <p:cNvSpPr>
            <a:spLocks noChangeArrowheads="1"/>
          </p:cNvSpPr>
          <p:nvPr/>
        </p:nvSpPr>
        <p:spPr bwMode="auto">
          <a:xfrm>
            <a:off x="1550988" y="5934075"/>
            <a:ext cx="5048250" cy="3667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0" name="Text Box 25"/>
          <p:cNvSpPr txBox="1">
            <a:spLocks noChangeArrowheads="1"/>
          </p:cNvSpPr>
          <p:nvPr/>
        </p:nvSpPr>
        <p:spPr bwMode="auto">
          <a:xfrm>
            <a:off x="2463800" y="5862638"/>
            <a:ext cx="33972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/>
              <a:t>0</a:t>
            </a:r>
          </a:p>
        </p:txBody>
      </p:sp>
      <p:sp>
        <p:nvSpPr>
          <p:cNvPr id="48141" name="Text Box 26"/>
          <p:cNvSpPr txBox="1">
            <a:spLocks noChangeArrowheads="1"/>
          </p:cNvSpPr>
          <p:nvPr/>
        </p:nvSpPr>
        <p:spPr bwMode="auto">
          <a:xfrm>
            <a:off x="3114675" y="5862638"/>
            <a:ext cx="4953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/>
              <a:t>20</a:t>
            </a:r>
          </a:p>
        </p:txBody>
      </p:sp>
      <p:sp>
        <p:nvSpPr>
          <p:cNvPr id="48142" name="Text Box 27"/>
          <p:cNvSpPr txBox="1">
            <a:spLocks noChangeArrowheads="1"/>
          </p:cNvSpPr>
          <p:nvPr/>
        </p:nvSpPr>
        <p:spPr bwMode="auto">
          <a:xfrm>
            <a:off x="3851275" y="5864225"/>
            <a:ext cx="4953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/>
              <a:t>40</a:t>
            </a:r>
          </a:p>
        </p:txBody>
      </p:sp>
      <p:sp>
        <p:nvSpPr>
          <p:cNvPr id="48143" name="Text Box 28"/>
          <p:cNvSpPr txBox="1">
            <a:spLocks noChangeArrowheads="1"/>
          </p:cNvSpPr>
          <p:nvPr/>
        </p:nvSpPr>
        <p:spPr bwMode="auto">
          <a:xfrm>
            <a:off x="4576763" y="5864225"/>
            <a:ext cx="4953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/>
              <a:t>60</a:t>
            </a:r>
          </a:p>
        </p:txBody>
      </p:sp>
      <p:sp>
        <p:nvSpPr>
          <p:cNvPr id="48144" name="Text Box 29"/>
          <p:cNvSpPr txBox="1">
            <a:spLocks noChangeArrowheads="1"/>
          </p:cNvSpPr>
          <p:nvPr/>
        </p:nvSpPr>
        <p:spPr bwMode="auto">
          <a:xfrm>
            <a:off x="5308600" y="5864225"/>
            <a:ext cx="4953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/>
              <a:t>80</a:t>
            </a:r>
          </a:p>
        </p:txBody>
      </p:sp>
      <p:sp>
        <p:nvSpPr>
          <p:cNvPr id="48145" name="Text Box 30"/>
          <p:cNvSpPr txBox="1">
            <a:spLocks noChangeArrowheads="1"/>
          </p:cNvSpPr>
          <p:nvPr/>
        </p:nvSpPr>
        <p:spPr bwMode="auto">
          <a:xfrm>
            <a:off x="5959475" y="5864225"/>
            <a:ext cx="6508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/>
              <a:t>100</a:t>
            </a:r>
          </a:p>
        </p:txBody>
      </p:sp>
      <p:sp>
        <p:nvSpPr>
          <p:cNvPr id="48146" name="Text Box 31"/>
          <p:cNvSpPr txBox="1">
            <a:spLocks noChangeArrowheads="1"/>
          </p:cNvSpPr>
          <p:nvPr/>
        </p:nvSpPr>
        <p:spPr bwMode="auto">
          <a:xfrm>
            <a:off x="1608138" y="5862638"/>
            <a:ext cx="588962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/>
              <a:t>-20</a:t>
            </a:r>
          </a:p>
        </p:txBody>
      </p:sp>
      <p:sp>
        <p:nvSpPr>
          <p:cNvPr id="48147" name="Rectangle 32"/>
          <p:cNvSpPr>
            <a:spLocks noChangeArrowheads="1"/>
          </p:cNvSpPr>
          <p:nvPr/>
        </p:nvSpPr>
        <p:spPr bwMode="auto">
          <a:xfrm>
            <a:off x="1036638" y="1465263"/>
            <a:ext cx="333375" cy="26003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8" name="Text Box 33"/>
          <p:cNvSpPr txBox="1">
            <a:spLocks noChangeArrowheads="1"/>
          </p:cNvSpPr>
          <p:nvPr/>
        </p:nvSpPr>
        <p:spPr bwMode="auto">
          <a:xfrm>
            <a:off x="1471613" y="1768475"/>
            <a:ext cx="72866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/>
              <a:t>2.50</a:t>
            </a:r>
          </a:p>
        </p:txBody>
      </p:sp>
      <p:sp>
        <p:nvSpPr>
          <p:cNvPr id="48149" name="Text Box 34"/>
          <p:cNvSpPr txBox="1">
            <a:spLocks noChangeArrowheads="1"/>
          </p:cNvSpPr>
          <p:nvPr/>
        </p:nvSpPr>
        <p:spPr bwMode="auto">
          <a:xfrm>
            <a:off x="1470025" y="3770313"/>
            <a:ext cx="72866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/>
              <a:t>1.25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EOT_RT_Template.ppt | </a:t>
            </a:r>
            <a:fld id="{63DE2E85-A93F-4859-8B08-C83189DA6D62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7500"/>
            <a:ext cx="8229600" cy="388938"/>
          </a:xfrm>
        </p:spPr>
        <p:txBody>
          <a:bodyPr/>
          <a:lstStyle/>
          <a:p>
            <a:pPr eaLnBrk="1" hangingPunct="1"/>
            <a:r>
              <a:rPr lang="en-US" sz="2800" smtClean="0"/>
              <a:t>Upper Bound : Edge-Localized Mode</a:t>
            </a:r>
          </a:p>
        </p:txBody>
      </p:sp>
      <p:pic>
        <p:nvPicPr>
          <p:cNvPr id="5017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838" y="1331913"/>
            <a:ext cx="5830887" cy="535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Line 5"/>
          <p:cNvSpPr>
            <a:spLocks noChangeShapeType="1"/>
          </p:cNvSpPr>
          <p:nvPr/>
        </p:nvSpPr>
        <p:spPr bwMode="auto">
          <a:xfrm>
            <a:off x="5991225" y="5537200"/>
            <a:ext cx="1438275" cy="4619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81" name="Line 6"/>
          <p:cNvSpPr>
            <a:spLocks noChangeShapeType="1"/>
          </p:cNvSpPr>
          <p:nvPr/>
        </p:nvSpPr>
        <p:spPr bwMode="auto">
          <a:xfrm>
            <a:off x="5576888" y="5895975"/>
            <a:ext cx="266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82" name="Line 8"/>
          <p:cNvSpPr>
            <a:spLocks noChangeShapeType="1"/>
          </p:cNvSpPr>
          <p:nvPr/>
        </p:nvSpPr>
        <p:spPr bwMode="auto">
          <a:xfrm flipH="1">
            <a:off x="7015163" y="5819775"/>
            <a:ext cx="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83" name="Text Box 9"/>
          <p:cNvSpPr txBox="1">
            <a:spLocks noChangeArrowheads="1"/>
          </p:cNvSpPr>
          <p:nvPr/>
        </p:nvSpPr>
        <p:spPr bwMode="auto">
          <a:xfrm>
            <a:off x="6684963" y="5862638"/>
            <a:ext cx="6508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/>
              <a:t>120</a:t>
            </a:r>
          </a:p>
        </p:txBody>
      </p:sp>
      <p:grpSp>
        <p:nvGrpSpPr>
          <p:cNvPr id="50184" name="Group 36"/>
          <p:cNvGrpSpPr>
            <a:grpSpLocks/>
          </p:cNvGrpSpPr>
          <p:nvPr/>
        </p:nvGrpSpPr>
        <p:grpSpPr bwMode="auto">
          <a:xfrm>
            <a:off x="7015163" y="5848350"/>
            <a:ext cx="733425" cy="90488"/>
            <a:chOff x="4419" y="3684"/>
            <a:chExt cx="462" cy="57"/>
          </a:xfrm>
        </p:grpSpPr>
        <p:sp>
          <p:nvSpPr>
            <p:cNvPr id="50201" name="Line 37"/>
            <p:cNvSpPr>
              <a:spLocks noChangeShapeType="1"/>
            </p:cNvSpPr>
            <p:nvPr/>
          </p:nvSpPr>
          <p:spPr bwMode="auto">
            <a:xfrm>
              <a:off x="4419" y="3684"/>
              <a:ext cx="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2" name="Line 38"/>
            <p:cNvSpPr>
              <a:spLocks noChangeShapeType="1"/>
            </p:cNvSpPr>
            <p:nvPr/>
          </p:nvSpPr>
          <p:spPr bwMode="auto">
            <a:xfrm>
              <a:off x="4511" y="3684"/>
              <a:ext cx="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3" name="Line 39"/>
            <p:cNvSpPr>
              <a:spLocks noChangeShapeType="1"/>
            </p:cNvSpPr>
            <p:nvPr/>
          </p:nvSpPr>
          <p:spPr bwMode="auto">
            <a:xfrm>
              <a:off x="4604" y="3684"/>
              <a:ext cx="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4" name="Line 40"/>
            <p:cNvSpPr>
              <a:spLocks noChangeShapeType="1"/>
            </p:cNvSpPr>
            <p:nvPr/>
          </p:nvSpPr>
          <p:spPr bwMode="auto">
            <a:xfrm>
              <a:off x="4696" y="3684"/>
              <a:ext cx="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5" name="Line 41"/>
            <p:cNvSpPr>
              <a:spLocks noChangeShapeType="1"/>
            </p:cNvSpPr>
            <p:nvPr/>
          </p:nvSpPr>
          <p:spPr bwMode="auto">
            <a:xfrm>
              <a:off x="4789" y="3684"/>
              <a:ext cx="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6" name="Line 42"/>
            <p:cNvSpPr>
              <a:spLocks noChangeShapeType="1"/>
            </p:cNvSpPr>
            <p:nvPr/>
          </p:nvSpPr>
          <p:spPr bwMode="auto">
            <a:xfrm>
              <a:off x="4881" y="3684"/>
              <a:ext cx="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185" name="Group 43"/>
          <p:cNvGrpSpPr>
            <a:grpSpLocks/>
          </p:cNvGrpSpPr>
          <p:nvPr/>
        </p:nvGrpSpPr>
        <p:grpSpPr bwMode="auto">
          <a:xfrm>
            <a:off x="1168400" y="5857875"/>
            <a:ext cx="733425" cy="90488"/>
            <a:chOff x="4419" y="3684"/>
            <a:chExt cx="462" cy="57"/>
          </a:xfrm>
        </p:grpSpPr>
        <p:sp>
          <p:nvSpPr>
            <p:cNvPr id="50195" name="Line 44"/>
            <p:cNvSpPr>
              <a:spLocks noChangeShapeType="1"/>
            </p:cNvSpPr>
            <p:nvPr/>
          </p:nvSpPr>
          <p:spPr bwMode="auto">
            <a:xfrm>
              <a:off x="4419" y="3684"/>
              <a:ext cx="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6" name="Line 45"/>
            <p:cNvSpPr>
              <a:spLocks noChangeShapeType="1"/>
            </p:cNvSpPr>
            <p:nvPr/>
          </p:nvSpPr>
          <p:spPr bwMode="auto">
            <a:xfrm>
              <a:off x="4511" y="3684"/>
              <a:ext cx="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7" name="Line 46"/>
            <p:cNvSpPr>
              <a:spLocks noChangeShapeType="1"/>
            </p:cNvSpPr>
            <p:nvPr/>
          </p:nvSpPr>
          <p:spPr bwMode="auto">
            <a:xfrm>
              <a:off x="4604" y="3684"/>
              <a:ext cx="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8" name="Line 47"/>
            <p:cNvSpPr>
              <a:spLocks noChangeShapeType="1"/>
            </p:cNvSpPr>
            <p:nvPr/>
          </p:nvSpPr>
          <p:spPr bwMode="auto">
            <a:xfrm>
              <a:off x="4696" y="3684"/>
              <a:ext cx="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9" name="Line 48"/>
            <p:cNvSpPr>
              <a:spLocks noChangeShapeType="1"/>
            </p:cNvSpPr>
            <p:nvPr/>
          </p:nvSpPr>
          <p:spPr bwMode="auto">
            <a:xfrm>
              <a:off x="4789" y="3684"/>
              <a:ext cx="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0" name="Line 49"/>
            <p:cNvSpPr>
              <a:spLocks noChangeShapeType="1"/>
            </p:cNvSpPr>
            <p:nvPr/>
          </p:nvSpPr>
          <p:spPr bwMode="auto">
            <a:xfrm>
              <a:off x="4881" y="3684"/>
              <a:ext cx="0" cy="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186" name="Text Box 50"/>
          <p:cNvSpPr txBox="1">
            <a:spLocks noChangeArrowheads="1"/>
          </p:cNvSpPr>
          <p:nvPr/>
        </p:nvSpPr>
        <p:spPr bwMode="auto">
          <a:xfrm>
            <a:off x="6845300" y="3224213"/>
            <a:ext cx="20320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Non-zero flux from -6.0 cm</a:t>
            </a:r>
          </a:p>
          <a:p>
            <a:r>
              <a:rPr lang="en-US" sz="1200"/>
              <a:t>to 30.5 cm: = 36.5 cm </a:t>
            </a:r>
          </a:p>
          <a:p>
            <a:endParaRPr lang="en-US" sz="1200"/>
          </a:p>
          <a:p>
            <a:r>
              <a:rPr lang="en-US" sz="1200"/>
              <a:t>4 x 37.5 cm = 150 cm</a:t>
            </a:r>
          </a:p>
          <a:p>
            <a:endParaRPr lang="en-US" sz="1200"/>
          </a:p>
          <a:p>
            <a:r>
              <a:rPr lang="en-US" sz="1200"/>
              <a:t>Call original length 37.5 cm</a:t>
            </a:r>
          </a:p>
          <a:p>
            <a:r>
              <a:rPr lang="en-US" sz="1200"/>
              <a:t>Expand all dimensions by 4</a:t>
            </a:r>
          </a:p>
          <a:p>
            <a:endParaRPr lang="en-US" sz="1200"/>
          </a:p>
          <a:p>
            <a:r>
              <a:rPr lang="en-US" sz="1200"/>
              <a:t>Plate is 150 cm long, from</a:t>
            </a:r>
          </a:p>
          <a:p>
            <a:r>
              <a:rPr lang="en-US" sz="1200"/>
              <a:t>-25 cm to 125 cm</a:t>
            </a:r>
          </a:p>
        </p:txBody>
      </p:sp>
      <p:sp>
        <p:nvSpPr>
          <p:cNvPr id="50187" name="Rectangle 51"/>
          <p:cNvSpPr>
            <a:spLocks noChangeArrowheads="1"/>
          </p:cNvSpPr>
          <p:nvPr/>
        </p:nvSpPr>
        <p:spPr bwMode="auto">
          <a:xfrm>
            <a:off x="1550988" y="5934075"/>
            <a:ext cx="5048250" cy="3667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8" name="Text Box 52"/>
          <p:cNvSpPr txBox="1">
            <a:spLocks noChangeArrowheads="1"/>
          </p:cNvSpPr>
          <p:nvPr/>
        </p:nvSpPr>
        <p:spPr bwMode="auto">
          <a:xfrm>
            <a:off x="2463800" y="5862638"/>
            <a:ext cx="33972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/>
              <a:t>0</a:t>
            </a:r>
          </a:p>
        </p:txBody>
      </p:sp>
      <p:sp>
        <p:nvSpPr>
          <p:cNvPr id="50189" name="Text Box 53"/>
          <p:cNvSpPr txBox="1">
            <a:spLocks noChangeArrowheads="1"/>
          </p:cNvSpPr>
          <p:nvPr/>
        </p:nvSpPr>
        <p:spPr bwMode="auto">
          <a:xfrm>
            <a:off x="3114675" y="5862638"/>
            <a:ext cx="4953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/>
              <a:t>20</a:t>
            </a:r>
          </a:p>
        </p:txBody>
      </p:sp>
      <p:sp>
        <p:nvSpPr>
          <p:cNvPr id="50190" name="Text Box 54"/>
          <p:cNvSpPr txBox="1">
            <a:spLocks noChangeArrowheads="1"/>
          </p:cNvSpPr>
          <p:nvPr/>
        </p:nvSpPr>
        <p:spPr bwMode="auto">
          <a:xfrm>
            <a:off x="3851275" y="5864225"/>
            <a:ext cx="4953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/>
              <a:t>40</a:t>
            </a:r>
          </a:p>
        </p:txBody>
      </p:sp>
      <p:sp>
        <p:nvSpPr>
          <p:cNvPr id="50191" name="Text Box 55"/>
          <p:cNvSpPr txBox="1">
            <a:spLocks noChangeArrowheads="1"/>
          </p:cNvSpPr>
          <p:nvPr/>
        </p:nvSpPr>
        <p:spPr bwMode="auto">
          <a:xfrm>
            <a:off x="4576763" y="5864225"/>
            <a:ext cx="4953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/>
              <a:t>60</a:t>
            </a:r>
          </a:p>
        </p:txBody>
      </p:sp>
      <p:sp>
        <p:nvSpPr>
          <p:cNvPr id="50192" name="Text Box 56"/>
          <p:cNvSpPr txBox="1">
            <a:spLocks noChangeArrowheads="1"/>
          </p:cNvSpPr>
          <p:nvPr/>
        </p:nvSpPr>
        <p:spPr bwMode="auto">
          <a:xfrm>
            <a:off x="5308600" y="5864225"/>
            <a:ext cx="4953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/>
              <a:t>80</a:t>
            </a:r>
          </a:p>
        </p:txBody>
      </p:sp>
      <p:sp>
        <p:nvSpPr>
          <p:cNvPr id="50193" name="Text Box 57"/>
          <p:cNvSpPr txBox="1">
            <a:spLocks noChangeArrowheads="1"/>
          </p:cNvSpPr>
          <p:nvPr/>
        </p:nvSpPr>
        <p:spPr bwMode="auto">
          <a:xfrm>
            <a:off x="5959475" y="5864225"/>
            <a:ext cx="6508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/>
              <a:t>100</a:t>
            </a:r>
          </a:p>
        </p:txBody>
      </p:sp>
      <p:sp>
        <p:nvSpPr>
          <p:cNvPr id="50194" name="Text Box 59"/>
          <p:cNvSpPr txBox="1">
            <a:spLocks noChangeArrowheads="1"/>
          </p:cNvSpPr>
          <p:nvPr/>
        </p:nvSpPr>
        <p:spPr bwMode="auto">
          <a:xfrm>
            <a:off x="1608138" y="5862638"/>
            <a:ext cx="588962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/>
              <a:t>-20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EOT_RT_Template.ppt | </a:t>
            </a:r>
            <a:fld id="{98D29017-6409-4D54-866C-5B506A4C08FE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71475"/>
            <a:ext cx="9144000" cy="328613"/>
          </a:xfrm>
        </p:spPr>
        <p:txBody>
          <a:bodyPr/>
          <a:lstStyle/>
          <a:p>
            <a:pPr eaLnBrk="1" hangingPunct="1"/>
            <a:r>
              <a:rPr lang="en-US" sz="2400" smtClean="0"/>
              <a:t>	  Optimization Concepts – Flat Plate Divertor</a:t>
            </a:r>
          </a:p>
        </p:txBody>
      </p:sp>
      <p:grpSp>
        <p:nvGrpSpPr>
          <p:cNvPr id="52227" name="Group 49"/>
          <p:cNvGrpSpPr>
            <a:grpSpLocks/>
          </p:cNvGrpSpPr>
          <p:nvPr/>
        </p:nvGrpSpPr>
        <p:grpSpPr bwMode="auto">
          <a:xfrm>
            <a:off x="449263" y="1309688"/>
            <a:ext cx="7942262" cy="5040312"/>
            <a:chOff x="37" y="668"/>
            <a:chExt cx="5003" cy="3175"/>
          </a:xfrm>
        </p:grpSpPr>
        <p:sp>
          <p:nvSpPr>
            <p:cNvPr id="52228" name="AutoShape 45"/>
            <p:cNvSpPr>
              <a:spLocks noChangeArrowheads="1"/>
            </p:cNvSpPr>
            <p:nvPr/>
          </p:nvSpPr>
          <p:spPr bwMode="auto">
            <a:xfrm>
              <a:off x="1486" y="2085"/>
              <a:ext cx="469" cy="267"/>
            </a:xfrm>
            <a:prstGeom prst="wedgeRoundRectCallout">
              <a:avLst>
                <a:gd name="adj1" fmla="val 33157"/>
                <a:gd name="adj2" fmla="val 142509"/>
                <a:gd name="adj3" fmla="val 16667"/>
              </a:avLst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n-US" sz="1000" b="1"/>
            </a:p>
          </p:txBody>
        </p:sp>
        <p:grpSp>
          <p:nvGrpSpPr>
            <p:cNvPr id="52229" name="Group 48"/>
            <p:cNvGrpSpPr>
              <a:grpSpLocks/>
            </p:cNvGrpSpPr>
            <p:nvPr/>
          </p:nvGrpSpPr>
          <p:grpSpPr bwMode="auto">
            <a:xfrm>
              <a:off x="37" y="668"/>
              <a:ext cx="5003" cy="3175"/>
              <a:chOff x="37" y="668"/>
              <a:chExt cx="5003" cy="3175"/>
            </a:xfrm>
          </p:grpSpPr>
          <p:sp>
            <p:nvSpPr>
              <p:cNvPr id="52230" name="Line 3"/>
              <p:cNvSpPr>
                <a:spLocks noChangeShapeType="1"/>
              </p:cNvSpPr>
              <p:nvPr/>
            </p:nvSpPr>
            <p:spPr bwMode="auto">
              <a:xfrm flipV="1">
                <a:off x="569" y="2970"/>
                <a:ext cx="4097" cy="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31" name="Arc 4"/>
              <p:cNvSpPr>
                <a:spLocks/>
              </p:cNvSpPr>
              <p:nvPr/>
            </p:nvSpPr>
            <p:spPr bwMode="auto">
              <a:xfrm flipV="1">
                <a:off x="1196" y="1551"/>
                <a:ext cx="1995" cy="1127"/>
              </a:xfrm>
              <a:custGeom>
                <a:avLst/>
                <a:gdLst>
                  <a:gd name="T0" fmla="*/ 0 w 21467"/>
                  <a:gd name="T1" fmla="*/ 0 h 21600"/>
                  <a:gd name="T2" fmla="*/ 185 w 21467"/>
                  <a:gd name="T3" fmla="*/ 52 h 21600"/>
                  <a:gd name="T4" fmla="*/ 0 w 21467"/>
                  <a:gd name="T5" fmla="*/ 59 h 21600"/>
                  <a:gd name="T6" fmla="*/ 0 60000 65536"/>
                  <a:gd name="T7" fmla="*/ 0 60000 65536"/>
                  <a:gd name="T8" fmla="*/ 0 60000 65536"/>
                  <a:gd name="T9" fmla="*/ 0 w 21467"/>
                  <a:gd name="T10" fmla="*/ 0 h 21600"/>
                  <a:gd name="T11" fmla="*/ 21467 w 2146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67" h="21600" fill="none" extrusionOk="0">
                    <a:moveTo>
                      <a:pt x="0" y="0"/>
                    </a:moveTo>
                    <a:cubicBezTo>
                      <a:pt x="3" y="0"/>
                      <a:pt x="6" y="-1"/>
                      <a:pt x="9" y="0"/>
                    </a:cubicBezTo>
                    <a:cubicBezTo>
                      <a:pt x="10983" y="0"/>
                      <a:pt x="20212" y="8228"/>
                      <a:pt x="21467" y="19130"/>
                    </a:cubicBezTo>
                  </a:path>
                  <a:path w="21467" h="21600" stroke="0" extrusionOk="0">
                    <a:moveTo>
                      <a:pt x="0" y="0"/>
                    </a:moveTo>
                    <a:cubicBezTo>
                      <a:pt x="3" y="0"/>
                      <a:pt x="6" y="-1"/>
                      <a:pt x="9" y="0"/>
                    </a:cubicBezTo>
                    <a:cubicBezTo>
                      <a:pt x="10983" y="0"/>
                      <a:pt x="20212" y="8228"/>
                      <a:pt x="21467" y="19130"/>
                    </a:cubicBezTo>
                    <a:lnTo>
                      <a:pt x="9" y="21600"/>
                    </a:lnTo>
                    <a:close/>
                  </a:path>
                </a:pathLst>
              </a:custGeom>
              <a:noFill/>
              <a:ln w="15875">
                <a:solidFill>
                  <a:srgbClr val="3333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32" name="Line 5"/>
              <p:cNvSpPr>
                <a:spLocks noChangeShapeType="1"/>
              </p:cNvSpPr>
              <p:nvPr/>
            </p:nvSpPr>
            <p:spPr bwMode="auto">
              <a:xfrm>
                <a:off x="776" y="1197"/>
                <a:ext cx="7" cy="204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33" name="Line 6"/>
              <p:cNvSpPr>
                <a:spLocks noChangeShapeType="1"/>
              </p:cNvSpPr>
              <p:nvPr/>
            </p:nvSpPr>
            <p:spPr bwMode="auto">
              <a:xfrm flipV="1">
                <a:off x="776" y="2508"/>
                <a:ext cx="3356" cy="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34" name="Line 7"/>
              <p:cNvSpPr>
                <a:spLocks noChangeShapeType="1"/>
              </p:cNvSpPr>
              <p:nvPr/>
            </p:nvSpPr>
            <p:spPr bwMode="auto">
              <a:xfrm>
                <a:off x="785" y="2056"/>
                <a:ext cx="360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35" name="Line 8"/>
              <p:cNvSpPr>
                <a:spLocks noChangeShapeType="1"/>
              </p:cNvSpPr>
              <p:nvPr/>
            </p:nvSpPr>
            <p:spPr bwMode="auto">
              <a:xfrm flipH="1">
                <a:off x="2231" y="1899"/>
                <a:ext cx="7" cy="10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36" name="Line 9"/>
              <p:cNvSpPr>
                <a:spLocks noChangeShapeType="1"/>
              </p:cNvSpPr>
              <p:nvPr/>
            </p:nvSpPr>
            <p:spPr bwMode="auto">
              <a:xfrm flipH="1">
                <a:off x="2986" y="1904"/>
                <a:ext cx="7" cy="10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37" name="AutoShape 10"/>
              <p:cNvSpPr>
                <a:spLocks noChangeArrowheads="1"/>
              </p:cNvSpPr>
              <p:nvPr/>
            </p:nvSpPr>
            <p:spPr bwMode="auto">
              <a:xfrm>
                <a:off x="4025" y="3046"/>
                <a:ext cx="1015" cy="309"/>
              </a:xfrm>
              <a:prstGeom prst="rightArrow">
                <a:avLst>
                  <a:gd name="adj1" fmla="val 50000"/>
                  <a:gd name="adj2" fmla="val 8212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200"/>
                  <a:t>Operating Time</a:t>
                </a:r>
              </a:p>
            </p:txBody>
          </p:sp>
          <p:sp>
            <p:nvSpPr>
              <p:cNvPr id="52238" name="AutoShape 11"/>
              <p:cNvSpPr>
                <a:spLocks noChangeArrowheads="1"/>
              </p:cNvSpPr>
              <p:nvPr/>
            </p:nvSpPr>
            <p:spPr bwMode="auto">
              <a:xfrm rot="-5400000">
                <a:off x="-35" y="1098"/>
                <a:ext cx="1093" cy="248"/>
              </a:xfrm>
              <a:prstGeom prst="rightArrow">
                <a:avLst>
                  <a:gd name="adj1" fmla="val 50000"/>
                  <a:gd name="adj2" fmla="val 110181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200"/>
                  <a:t>Degradation</a:t>
                </a:r>
              </a:p>
            </p:txBody>
          </p:sp>
          <p:sp>
            <p:nvSpPr>
              <p:cNvPr id="52239" name="Text Box 12"/>
              <p:cNvSpPr txBox="1">
                <a:spLocks noChangeArrowheads="1"/>
              </p:cNvSpPr>
              <p:nvPr/>
            </p:nvSpPr>
            <p:spPr bwMode="auto">
              <a:xfrm>
                <a:off x="2102" y="3038"/>
                <a:ext cx="26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>
                    <a:solidFill>
                      <a:srgbClr val="0033CC"/>
                    </a:solidFill>
                  </a:rPr>
                  <a:t>T</a:t>
                </a:r>
                <a:r>
                  <a:rPr lang="en-US" sz="1200" baseline="-25000">
                    <a:solidFill>
                      <a:srgbClr val="0033CC"/>
                    </a:solidFill>
                  </a:rPr>
                  <a:t>MF</a:t>
                </a:r>
                <a:endParaRPr lang="en-US" sz="1200">
                  <a:solidFill>
                    <a:srgbClr val="0033CC"/>
                  </a:solidFill>
                </a:endParaRPr>
              </a:p>
            </p:txBody>
          </p:sp>
          <p:sp>
            <p:nvSpPr>
              <p:cNvPr id="52240" name="Text Box 13"/>
              <p:cNvSpPr txBox="1">
                <a:spLocks noChangeArrowheads="1"/>
              </p:cNvSpPr>
              <p:nvPr/>
            </p:nvSpPr>
            <p:spPr bwMode="auto">
              <a:xfrm>
                <a:off x="2869" y="3040"/>
                <a:ext cx="276" cy="1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>
                    <a:solidFill>
                      <a:srgbClr val="A50021"/>
                    </a:solidFill>
                  </a:rPr>
                  <a:t>T</a:t>
                </a:r>
                <a:r>
                  <a:rPr lang="en-US" sz="1200" baseline="-25000">
                    <a:solidFill>
                      <a:srgbClr val="A50021"/>
                    </a:solidFill>
                  </a:rPr>
                  <a:t>SF</a:t>
                </a:r>
                <a:endParaRPr lang="en-US" sz="1200">
                  <a:solidFill>
                    <a:srgbClr val="A50021"/>
                  </a:solidFill>
                </a:endParaRPr>
              </a:p>
            </p:txBody>
          </p:sp>
          <p:sp>
            <p:nvSpPr>
              <p:cNvPr id="52241" name="Text Box 14"/>
              <p:cNvSpPr txBox="1">
                <a:spLocks noChangeArrowheads="1"/>
              </p:cNvSpPr>
              <p:nvPr/>
            </p:nvSpPr>
            <p:spPr bwMode="auto">
              <a:xfrm>
                <a:off x="37" y="1927"/>
                <a:ext cx="78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000"/>
                  <a:t>Significant damage (Evident)</a:t>
                </a:r>
              </a:p>
            </p:txBody>
          </p:sp>
          <p:sp>
            <p:nvSpPr>
              <p:cNvPr id="52242" name="AutoShape 15"/>
              <p:cNvSpPr>
                <a:spLocks noChangeArrowheads="1"/>
              </p:cNvSpPr>
              <p:nvPr/>
            </p:nvSpPr>
            <p:spPr bwMode="auto">
              <a:xfrm>
                <a:off x="865" y="1632"/>
                <a:ext cx="1181" cy="299"/>
              </a:xfrm>
              <a:prstGeom prst="wedgeRoundRectCallout">
                <a:avLst>
                  <a:gd name="adj1" fmla="val 64819"/>
                  <a:gd name="adj2" fmla="val 34282"/>
                  <a:gd name="adj3" fmla="val 16667"/>
                </a:avLst>
              </a:prstGeom>
              <a:solidFill>
                <a:srgbClr val="90AFE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200" b="1"/>
                  <a:t>On-set point. </a:t>
                </a:r>
              </a:p>
              <a:p>
                <a:pPr algn="ctr"/>
                <a:r>
                  <a:rPr lang="en-US" sz="1200" b="1"/>
                  <a:t>(Opportunity for PM)</a:t>
                </a:r>
              </a:p>
            </p:txBody>
          </p:sp>
          <p:sp>
            <p:nvSpPr>
              <p:cNvPr id="52243" name="AutoShape 17"/>
              <p:cNvSpPr>
                <a:spLocks noChangeArrowheads="1"/>
              </p:cNvSpPr>
              <p:nvPr/>
            </p:nvSpPr>
            <p:spPr bwMode="auto">
              <a:xfrm>
                <a:off x="1996" y="3388"/>
                <a:ext cx="1119" cy="455"/>
              </a:xfrm>
              <a:prstGeom prst="wedgeRoundRectCallout">
                <a:avLst>
                  <a:gd name="adj1" fmla="val 1208"/>
                  <a:gd name="adj2" fmla="val -133958"/>
                  <a:gd name="adj3" fmla="val 16667"/>
                </a:avLst>
              </a:prstGeom>
              <a:solidFill>
                <a:srgbClr val="A9DF4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200" b="1"/>
                  <a:t>Effective Maint. Interval</a:t>
                </a:r>
              </a:p>
              <a:p>
                <a:pPr algn="ctr"/>
                <a:r>
                  <a:rPr lang="en-US" sz="1100" b="1"/>
                  <a:t>(Latent Defect Zone)</a:t>
                </a:r>
              </a:p>
            </p:txBody>
          </p:sp>
          <p:sp>
            <p:nvSpPr>
              <p:cNvPr id="52244" name="Oval 18"/>
              <p:cNvSpPr>
                <a:spLocks noChangeArrowheads="1"/>
              </p:cNvSpPr>
              <p:nvPr/>
            </p:nvSpPr>
            <p:spPr bwMode="auto">
              <a:xfrm>
                <a:off x="1255" y="2886"/>
                <a:ext cx="864" cy="186"/>
              </a:xfrm>
              <a:prstGeom prst="ellipse">
                <a:avLst/>
              </a:prstGeom>
              <a:noFill/>
              <a:ln w="9525">
                <a:solidFill>
                  <a:srgbClr val="FF505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45" name="AutoShape 19"/>
              <p:cNvSpPr>
                <a:spLocks noChangeArrowheads="1"/>
              </p:cNvSpPr>
              <p:nvPr/>
            </p:nvSpPr>
            <p:spPr bwMode="auto">
              <a:xfrm>
                <a:off x="882" y="3359"/>
                <a:ext cx="965" cy="406"/>
              </a:xfrm>
              <a:prstGeom prst="wedgeRoundRectCallout">
                <a:avLst>
                  <a:gd name="adj1" fmla="val 29380"/>
                  <a:gd name="adj2" fmla="val -116255"/>
                  <a:gd name="adj3" fmla="val 16667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400" b="1"/>
              </a:p>
              <a:p>
                <a:pPr algn="ctr"/>
                <a:r>
                  <a:rPr lang="en-US" sz="1100" b="1"/>
                  <a:t>Too Early</a:t>
                </a:r>
              </a:p>
              <a:p>
                <a:pPr algn="ctr"/>
                <a:r>
                  <a:rPr lang="en-US" sz="1100" b="1"/>
                  <a:t>(No Finding zone)</a:t>
                </a:r>
              </a:p>
            </p:txBody>
          </p:sp>
          <p:sp>
            <p:nvSpPr>
              <p:cNvPr id="52246" name="Oval 20"/>
              <p:cNvSpPr>
                <a:spLocks noChangeArrowheads="1"/>
              </p:cNvSpPr>
              <p:nvPr/>
            </p:nvSpPr>
            <p:spPr bwMode="auto">
              <a:xfrm>
                <a:off x="3153" y="2875"/>
                <a:ext cx="552" cy="193"/>
              </a:xfrm>
              <a:prstGeom prst="ellipse">
                <a:avLst/>
              </a:prstGeom>
              <a:noFill/>
              <a:ln w="9525">
                <a:solidFill>
                  <a:srgbClr val="FF505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47" name="AutoShape 21"/>
              <p:cNvSpPr>
                <a:spLocks noChangeArrowheads="1"/>
              </p:cNvSpPr>
              <p:nvPr/>
            </p:nvSpPr>
            <p:spPr bwMode="auto">
              <a:xfrm>
                <a:off x="3291" y="3427"/>
                <a:ext cx="826" cy="315"/>
              </a:xfrm>
              <a:prstGeom prst="wedgeRoundRectCallout">
                <a:avLst>
                  <a:gd name="adj1" fmla="val -33537"/>
                  <a:gd name="adj2" fmla="val -163014"/>
                  <a:gd name="adj3" fmla="val 1666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200" b="1"/>
                  <a:t>Too Late</a:t>
                </a:r>
                <a:r>
                  <a:rPr lang="en-US" sz="1200"/>
                  <a:t> </a:t>
                </a:r>
              </a:p>
              <a:p>
                <a:pPr algn="ctr"/>
                <a:r>
                  <a:rPr lang="en-US" sz="1200" b="1"/>
                  <a:t>(Failure Zone)</a:t>
                </a:r>
              </a:p>
            </p:txBody>
          </p:sp>
          <p:sp>
            <p:nvSpPr>
              <p:cNvPr id="52248" name="Text Box 22"/>
              <p:cNvSpPr txBox="1">
                <a:spLocks noChangeArrowheads="1"/>
              </p:cNvSpPr>
              <p:nvPr/>
            </p:nvSpPr>
            <p:spPr bwMode="auto">
              <a:xfrm>
                <a:off x="125" y="2414"/>
                <a:ext cx="656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000"/>
                  <a:t>Minor Damage (Potential)  </a:t>
                </a:r>
              </a:p>
            </p:txBody>
          </p:sp>
          <p:sp>
            <p:nvSpPr>
              <p:cNvPr id="52249" name="Text Box 23"/>
              <p:cNvSpPr txBox="1">
                <a:spLocks noChangeArrowheads="1"/>
              </p:cNvSpPr>
              <p:nvPr/>
            </p:nvSpPr>
            <p:spPr bwMode="auto">
              <a:xfrm>
                <a:off x="3401" y="668"/>
                <a:ext cx="1635" cy="6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115888" indent="-115888">
                  <a:spcBef>
                    <a:spcPct val="20000"/>
                  </a:spcBef>
                  <a:buFontTx/>
                  <a:buChar char="•"/>
                </a:pPr>
                <a:r>
                  <a:rPr lang="en-US" sz="1000"/>
                  <a:t>Evident or Hidden Failures – that would lead to unacceptable operational penalties or cost.</a:t>
                </a:r>
              </a:p>
              <a:p>
                <a:pPr marL="115888" indent="-115888">
                  <a:spcBef>
                    <a:spcPct val="20000"/>
                  </a:spcBef>
                  <a:buFontTx/>
                  <a:buChar char="•"/>
                </a:pPr>
                <a:r>
                  <a:rPr lang="en-US" sz="1000"/>
                  <a:t>Potential Failures – that do not have operational impact but would potentially cause failure if left un-attended.</a:t>
                </a:r>
              </a:p>
            </p:txBody>
          </p:sp>
          <p:sp>
            <p:nvSpPr>
              <p:cNvPr id="52250" name="AutoShape 24"/>
              <p:cNvSpPr>
                <a:spLocks noChangeArrowheads="1"/>
              </p:cNvSpPr>
              <p:nvPr/>
            </p:nvSpPr>
            <p:spPr bwMode="auto">
              <a:xfrm>
                <a:off x="1670" y="1226"/>
                <a:ext cx="728" cy="283"/>
              </a:xfrm>
              <a:prstGeom prst="wedgeRoundRectCallout">
                <a:avLst>
                  <a:gd name="adj1" fmla="val 73491"/>
                  <a:gd name="adj2" fmla="val 117843"/>
                  <a:gd name="adj3" fmla="val 16667"/>
                </a:avLst>
              </a:prstGeom>
              <a:solidFill>
                <a:srgbClr val="90AFE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000" b="1"/>
                  <a:t>Opportunity for CBM</a:t>
                </a:r>
              </a:p>
            </p:txBody>
          </p:sp>
          <p:sp>
            <p:nvSpPr>
              <p:cNvPr id="52251" name="AutoShape 25"/>
              <p:cNvSpPr>
                <a:spLocks/>
              </p:cNvSpPr>
              <p:nvPr/>
            </p:nvSpPr>
            <p:spPr bwMode="auto">
              <a:xfrm rot="5400000">
                <a:off x="2537" y="1419"/>
                <a:ext cx="154" cy="748"/>
              </a:xfrm>
              <a:prstGeom prst="leftBrace">
                <a:avLst>
                  <a:gd name="adj1" fmla="val 48054"/>
                  <a:gd name="adj2" fmla="val 51579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52" name="AutoShape 28"/>
              <p:cNvSpPr>
                <a:spLocks/>
              </p:cNvSpPr>
              <p:nvPr/>
            </p:nvSpPr>
            <p:spPr bwMode="auto">
              <a:xfrm flipH="1">
                <a:off x="2569" y="2389"/>
                <a:ext cx="96" cy="279"/>
              </a:xfrm>
              <a:prstGeom prst="leftBrace">
                <a:avLst>
                  <a:gd name="adj1" fmla="val 24219"/>
                  <a:gd name="adj2" fmla="val 55000"/>
                </a:avLst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53" name="Arc 30"/>
              <p:cNvSpPr>
                <a:spLocks/>
              </p:cNvSpPr>
              <p:nvPr/>
            </p:nvSpPr>
            <p:spPr bwMode="auto">
              <a:xfrm flipV="1">
                <a:off x="2588" y="1551"/>
                <a:ext cx="1995" cy="1127"/>
              </a:xfrm>
              <a:custGeom>
                <a:avLst/>
                <a:gdLst>
                  <a:gd name="T0" fmla="*/ 0 w 21467"/>
                  <a:gd name="T1" fmla="*/ 0 h 21600"/>
                  <a:gd name="T2" fmla="*/ 185 w 21467"/>
                  <a:gd name="T3" fmla="*/ 52 h 21600"/>
                  <a:gd name="T4" fmla="*/ 0 w 21467"/>
                  <a:gd name="T5" fmla="*/ 59 h 21600"/>
                  <a:gd name="T6" fmla="*/ 0 60000 65536"/>
                  <a:gd name="T7" fmla="*/ 0 60000 65536"/>
                  <a:gd name="T8" fmla="*/ 0 60000 65536"/>
                  <a:gd name="T9" fmla="*/ 0 w 21467"/>
                  <a:gd name="T10" fmla="*/ 0 h 21600"/>
                  <a:gd name="T11" fmla="*/ 21467 w 2146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67" h="21600" fill="none" extrusionOk="0">
                    <a:moveTo>
                      <a:pt x="0" y="0"/>
                    </a:moveTo>
                    <a:cubicBezTo>
                      <a:pt x="3" y="0"/>
                      <a:pt x="6" y="-1"/>
                      <a:pt x="9" y="0"/>
                    </a:cubicBezTo>
                    <a:cubicBezTo>
                      <a:pt x="10983" y="0"/>
                      <a:pt x="20212" y="8228"/>
                      <a:pt x="21467" y="19130"/>
                    </a:cubicBezTo>
                  </a:path>
                  <a:path w="21467" h="21600" stroke="0" extrusionOk="0">
                    <a:moveTo>
                      <a:pt x="0" y="0"/>
                    </a:moveTo>
                    <a:cubicBezTo>
                      <a:pt x="3" y="0"/>
                      <a:pt x="6" y="-1"/>
                      <a:pt x="9" y="0"/>
                    </a:cubicBezTo>
                    <a:cubicBezTo>
                      <a:pt x="10983" y="0"/>
                      <a:pt x="20212" y="8228"/>
                      <a:pt x="21467" y="19130"/>
                    </a:cubicBezTo>
                    <a:lnTo>
                      <a:pt x="9" y="21600"/>
                    </a:lnTo>
                    <a:close/>
                  </a:path>
                </a:pathLst>
              </a:cu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54" name="AutoShape 31"/>
              <p:cNvSpPr>
                <a:spLocks noChangeArrowheads="1"/>
              </p:cNvSpPr>
              <p:nvPr/>
            </p:nvSpPr>
            <p:spPr bwMode="auto">
              <a:xfrm>
                <a:off x="3445" y="1491"/>
                <a:ext cx="786" cy="218"/>
              </a:xfrm>
              <a:prstGeom prst="wedgeRoundRectCallout">
                <a:avLst>
                  <a:gd name="adj1" fmla="val -22394"/>
                  <a:gd name="adj2" fmla="val 144037"/>
                  <a:gd name="adj3" fmla="val 16667"/>
                </a:avLst>
              </a:prstGeom>
              <a:solidFill>
                <a:srgbClr val="90AFE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200" b="1"/>
                  <a:t>Extended life</a:t>
                </a:r>
              </a:p>
            </p:txBody>
          </p:sp>
          <p:sp>
            <p:nvSpPr>
              <p:cNvPr id="52255" name="AutoShape 32"/>
              <p:cNvSpPr>
                <a:spLocks/>
              </p:cNvSpPr>
              <p:nvPr/>
            </p:nvSpPr>
            <p:spPr bwMode="auto">
              <a:xfrm rot="5400000" flipV="1">
                <a:off x="3612" y="1339"/>
                <a:ext cx="120" cy="1316"/>
              </a:xfrm>
              <a:prstGeom prst="leftBrace">
                <a:avLst>
                  <a:gd name="adj1" fmla="val 91389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56" name="AutoShape 33"/>
              <p:cNvSpPr>
                <a:spLocks noChangeArrowheads="1"/>
              </p:cNvSpPr>
              <p:nvPr/>
            </p:nvSpPr>
            <p:spPr bwMode="auto">
              <a:xfrm>
                <a:off x="3010" y="2123"/>
                <a:ext cx="780" cy="335"/>
              </a:xfrm>
              <a:prstGeom prst="wedgeRoundRectCallout">
                <a:avLst>
                  <a:gd name="adj1" fmla="val -91921"/>
                  <a:gd name="adj2" fmla="val 72986"/>
                  <a:gd name="adj3" fmla="val 16667"/>
                </a:avLst>
              </a:prstGeom>
              <a:solidFill>
                <a:srgbClr val="90AFE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900" b="1"/>
                  <a:t>Results of Corrective or Preventive action</a:t>
                </a:r>
              </a:p>
            </p:txBody>
          </p:sp>
          <p:sp>
            <p:nvSpPr>
              <p:cNvPr id="52257" name="Line 34"/>
              <p:cNvSpPr>
                <a:spLocks noChangeShapeType="1"/>
              </p:cNvSpPr>
              <p:nvPr/>
            </p:nvSpPr>
            <p:spPr bwMode="auto">
              <a:xfrm flipH="1">
                <a:off x="2579" y="1917"/>
                <a:ext cx="7" cy="10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58" name="Line 35"/>
              <p:cNvSpPr>
                <a:spLocks noChangeShapeType="1"/>
              </p:cNvSpPr>
              <p:nvPr/>
            </p:nvSpPr>
            <p:spPr bwMode="auto">
              <a:xfrm flipV="1">
                <a:off x="794" y="2733"/>
                <a:ext cx="1424" cy="11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59" name="Line 36"/>
              <p:cNvSpPr>
                <a:spLocks noChangeShapeType="1"/>
              </p:cNvSpPr>
              <p:nvPr/>
            </p:nvSpPr>
            <p:spPr bwMode="auto">
              <a:xfrm flipV="1">
                <a:off x="794" y="2844"/>
                <a:ext cx="2192" cy="7"/>
              </a:xfrm>
              <a:prstGeom prst="line">
                <a:avLst/>
              </a:prstGeom>
              <a:noFill/>
              <a:ln w="9525">
                <a:solidFill>
                  <a:srgbClr val="A5002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60" name="Arc 37"/>
              <p:cNvSpPr>
                <a:spLocks/>
              </p:cNvSpPr>
              <p:nvPr/>
            </p:nvSpPr>
            <p:spPr bwMode="auto">
              <a:xfrm flipV="1">
                <a:off x="1376" y="1504"/>
                <a:ext cx="1548" cy="1103"/>
              </a:xfrm>
              <a:custGeom>
                <a:avLst/>
                <a:gdLst>
                  <a:gd name="T0" fmla="*/ 37 w 21359"/>
                  <a:gd name="T1" fmla="*/ 0 h 20429"/>
                  <a:gd name="T2" fmla="*/ 112 w 21359"/>
                  <a:gd name="T3" fmla="*/ 50 h 20429"/>
                  <a:gd name="T4" fmla="*/ 0 w 21359"/>
                  <a:gd name="T5" fmla="*/ 60 h 20429"/>
                  <a:gd name="T6" fmla="*/ 0 60000 65536"/>
                  <a:gd name="T7" fmla="*/ 0 60000 65536"/>
                  <a:gd name="T8" fmla="*/ 0 60000 65536"/>
                  <a:gd name="T9" fmla="*/ 0 w 21359"/>
                  <a:gd name="T10" fmla="*/ 0 h 20429"/>
                  <a:gd name="T11" fmla="*/ 21359 w 21359"/>
                  <a:gd name="T12" fmla="*/ 20429 h 204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359" h="20429" fill="none" extrusionOk="0">
                    <a:moveTo>
                      <a:pt x="7016" y="0"/>
                    </a:moveTo>
                    <a:cubicBezTo>
                      <a:pt x="14631" y="2615"/>
                      <a:pt x="20158" y="9248"/>
                      <a:pt x="21358" y="17210"/>
                    </a:cubicBezTo>
                  </a:path>
                  <a:path w="21359" h="20429" stroke="0" extrusionOk="0">
                    <a:moveTo>
                      <a:pt x="7016" y="0"/>
                    </a:moveTo>
                    <a:cubicBezTo>
                      <a:pt x="14631" y="2615"/>
                      <a:pt x="20158" y="9248"/>
                      <a:pt x="21358" y="17210"/>
                    </a:cubicBezTo>
                    <a:lnTo>
                      <a:pt x="0" y="20429"/>
                    </a:lnTo>
                    <a:close/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61" name="AutoShape 39"/>
              <p:cNvSpPr>
                <a:spLocks noChangeArrowheads="1"/>
              </p:cNvSpPr>
              <p:nvPr/>
            </p:nvSpPr>
            <p:spPr bwMode="auto">
              <a:xfrm>
                <a:off x="2558" y="1165"/>
                <a:ext cx="728" cy="283"/>
              </a:xfrm>
              <a:prstGeom prst="wedgeRoundRectCallout">
                <a:avLst>
                  <a:gd name="adj1" fmla="val 1921"/>
                  <a:gd name="adj2" fmla="val 121731"/>
                  <a:gd name="adj3" fmla="val 16667"/>
                </a:avLst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000" b="1"/>
                  <a:t>Accelerated Degradation</a:t>
                </a:r>
              </a:p>
            </p:txBody>
          </p:sp>
          <p:sp>
            <p:nvSpPr>
              <p:cNvPr id="52262" name="Line 42"/>
              <p:cNvSpPr>
                <a:spLocks noChangeShapeType="1"/>
              </p:cNvSpPr>
              <p:nvPr/>
            </p:nvSpPr>
            <p:spPr bwMode="auto">
              <a:xfrm flipH="1">
                <a:off x="1877" y="1968"/>
                <a:ext cx="2" cy="1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63" name="AutoShape 40"/>
              <p:cNvSpPr>
                <a:spLocks noChangeArrowheads="1"/>
              </p:cNvSpPr>
              <p:nvPr/>
            </p:nvSpPr>
            <p:spPr bwMode="auto">
              <a:xfrm>
                <a:off x="1430" y="2085"/>
                <a:ext cx="728" cy="357"/>
              </a:xfrm>
              <a:prstGeom prst="wedgeRoundRectCallout">
                <a:avLst>
                  <a:gd name="adj1" fmla="val 126787"/>
                  <a:gd name="adj2" fmla="val -53361"/>
                  <a:gd name="adj3" fmla="val 16667"/>
                </a:avLst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000" b="1"/>
                  <a:t>Early Failure Induced by Premature PM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EOT_RT_Template.ppt | </a:t>
            </a:r>
            <a:fld id="{ED854148-1795-4D98-8C15-4AEC06C5ADF4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9525"/>
            <a:ext cx="8667750" cy="615950"/>
          </a:xfrm>
        </p:spPr>
        <p:txBody>
          <a:bodyPr lIns="90487" tIns="44450" rIns="90487" bIns="44450">
            <a:normAutofit fontScale="90000"/>
          </a:bodyPr>
          <a:lstStyle/>
          <a:p>
            <a:pPr eaLnBrk="1" hangingPunct="1">
              <a:defRPr/>
            </a:pPr>
            <a:r>
              <a:rPr lang="en-US" sz="2000" dirty="0" smtClean="0"/>
              <a:t>A Random Degradation Model – Cumulative Damage Assessment for FPD</a:t>
            </a:r>
            <a:endParaRPr lang="en-US" sz="2000" dirty="0"/>
          </a:p>
        </p:txBody>
      </p:sp>
      <p:grpSp>
        <p:nvGrpSpPr>
          <p:cNvPr id="2062" name="Group 73"/>
          <p:cNvGrpSpPr>
            <a:grpSpLocks/>
          </p:cNvGrpSpPr>
          <p:nvPr/>
        </p:nvGrpSpPr>
        <p:grpSpPr bwMode="auto">
          <a:xfrm>
            <a:off x="115888" y="1408113"/>
            <a:ext cx="8869362" cy="5057775"/>
            <a:chOff x="48" y="870"/>
            <a:chExt cx="5587" cy="3186"/>
          </a:xfrm>
        </p:grpSpPr>
        <p:grpSp>
          <p:nvGrpSpPr>
            <p:cNvPr id="2063" name="Group 32"/>
            <p:cNvGrpSpPr>
              <a:grpSpLocks/>
            </p:cNvGrpSpPr>
            <p:nvPr/>
          </p:nvGrpSpPr>
          <p:grpSpPr bwMode="auto">
            <a:xfrm>
              <a:off x="2844" y="1648"/>
              <a:ext cx="1020" cy="312"/>
              <a:chOff x="2226" y="1486"/>
              <a:chExt cx="1296" cy="384"/>
            </a:xfrm>
          </p:grpSpPr>
          <p:sp>
            <p:nvSpPr>
              <p:cNvPr id="2097" name="Oval 26"/>
              <p:cNvSpPr>
                <a:spLocks noChangeArrowheads="1"/>
              </p:cNvSpPr>
              <p:nvPr/>
            </p:nvSpPr>
            <p:spPr bwMode="auto">
              <a:xfrm>
                <a:off x="2226" y="1486"/>
                <a:ext cx="1296" cy="384"/>
              </a:xfrm>
              <a:prstGeom prst="ellipse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2050" name="Object 2"/>
              <p:cNvGraphicFramePr>
                <a:graphicFrameLocks noChangeAspect="1"/>
              </p:cNvGraphicFramePr>
              <p:nvPr/>
            </p:nvGraphicFramePr>
            <p:xfrm>
              <a:off x="2371" y="1572"/>
              <a:ext cx="1003" cy="227"/>
            </p:xfrm>
            <a:graphic>
              <a:graphicData uri="http://schemas.openxmlformats.org/presentationml/2006/ole">
                <p:oleObj spid="_x0000_s2050" name="Equation" r:id="rId4" imgW="1104840" imgH="228600" progId="Equation.3">
                  <p:embed/>
                </p:oleObj>
              </a:graphicData>
            </a:graphic>
          </p:graphicFrame>
        </p:grpSp>
        <p:sp>
          <p:nvSpPr>
            <p:cNvPr id="2064" name="Oval 4"/>
            <p:cNvSpPr>
              <a:spLocks noChangeArrowheads="1"/>
            </p:cNvSpPr>
            <p:nvPr/>
          </p:nvSpPr>
          <p:spPr bwMode="auto">
            <a:xfrm>
              <a:off x="2676" y="870"/>
              <a:ext cx="1332" cy="450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5000"/>
                </a:lnSpc>
              </a:pPr>
              <a:r>
                <a:rPr lang="en-US"/>
                <a:t>System </a:t>
              </a:r>
            </a:p>
            <a:p>
              <a:pPr algn="ctr">
                <a:lnSpc>
                  <a:spcPct val="95000"/>
                </a:lnSpc>
              </a:pPr>
              <a:r>
                <a:rPr lang="en-US"/>
                <a:t>Survivability</a:t>
              </a:r>
            </a:p>
          </p:txBody>
        </p:sp>
        <p:cxnSp>
          <p:nvCxnSpPr>
            <p:cNvPr id="2065" name="AutoShape 6"/>
            <p:cNvCxnSpPr>
              <a:cxnSpLocks noChangeShapeType="1"/>
              <a:stCxn id="2076" idx="4"/>
              <a:endCxn id="2077" idx="2"/>
            </p:cNvCxnSpPr>
            <p:nvPr/>
          </p:nvCxnSpPr>
          <p:spPr bwMode="auto">
            <a:xfrm rot="16200000" flipH="1">
              <a:off x="2116" y="2439"/>
              <a:ext cx="440" cy="873"/>
            </a:xfrm>
            <a:prstGeom prst="curvedConnector2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66" name="AutoShape 7"/>
            <p:cNvCxnSpPr>
              <a:cxnSpLocks noChangeShapeType="1"/>
              <a:stCxn id="2077" idx="6"/>
              <a:endCxn id="2067" idx="4"/>
            </p:cNvCxnSpPr>
            <p:nvPr/>
          </p:nvCxnSpPr>
          <p:spPr bwMode="auto">
            <a:xfrm flipV="1">
              <a:off x="3924" y="2638"/>
              <a:ext cx="1020" cy="458"/>
            </a:xfrm>
            <a:prstGeom prst="curvedConnector2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067" name="Oval 8"/>
            <p:cNvSpPr>
              <a:spLocks noChangeArrowheads="1"/>
            </p:cNvSpPr>
            <p:nvPr/>
          </p:nvSpPr>
          <p:spPr bwMode="auto">
            <a:xfrm>
              <a:off x="4272" y="1726"/>
              <a:ext cx="1344" cy="912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cxnSp>
          <p:nvCxnSpPr>
            <p:cNvPr id="2068" name="AutoShape 9"/>
            <p:cNvCxnSpPr>
              <a:cxnSpLocks noChangeShapeType="1"/>
              <a:stCxn id="2067" idx="0"/>
              <a:endCxn id="2064" idx="6"/>
            </p:cNvCxnSpPr>
            <p:nvPr/>
          </p:nvCxnSpPr>
          <p:spPr bwMode="auto">
            <a:xfrm rot="5400000" flipH="1">
              <a:off x="4160" y="943"/>
              <a:ext cx="631" cy="936"/>
            </a:xfrm>
            <a:prstGeom prst="curvedConnector2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69" name="AutoShape 10"/>
            <p:cNvCxnSpPr>
              <a:cxnSpLocks noChangeShapeType="1"/>
              <a:stCxn id="2064" idx="2"/>
              <a:endCxn id="2076" idx="0"/>
            </p:cNvCxnSpPr>
            <p:nvPr/>
          </p:nvCxnSpPr>
          <p:spPr bwMode="auto">
            <a:xfrm rot="10800000" flipV="1">
              <a:off x="1899" y="1095"/>
              <a:ext cx="777" cy="589"/>
            </a:xfrm>
            <a:prstGeom prst="curvedConnector2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70" name="AutoShape 12"/>
            <p:cNvCxnSpPr>
              <a:cxnSpLocks noChangeShapeType="1"/>
              <a:stCxn id="2075" idx="2"/>
              <a:endCxn id="2077" idx="0"/>
            </p:cNvCxnSpPr>
            <p:nvPr/>
          </p:nvCxnSpPr>
          <p:spPr bwMode="auto">
            <a:xfrm rot="5400000">
              <a:off x="3266" y="2659"/>
              <a:ext cx="165" cy="2"/>
            </a:xfrm>
            <a:prstGeom prst="curvedConnector3">
              <a:avLst>
                <a:gd name="adj1" fmla="val 49699"/>
              </a:avLst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071" name="Text Box 16"/>
            <p:cNvSpPr txBox="1">
              <a:spLocks noChangeArrowheads="1"/>
            </p:cNvSpPr>
            <p:nvPr/>
          </p:nvSpPr>
          <p:spPr bwMode="auto">
            <a:xfrm>
              <a:off x="48" y="2022"/>
              <a:ext cx="84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>
                  <a:solidFill>
                    <a:schemeClr val="accent2"/>
                  </a:solidFill>
                </a:rPr>
                <a:t>Link between field data and system survival</a:t>
              </a:r>
            </a:p>
          </p:txBody>
        </p:sp>
        <p:cxnSp>
          <p:nvCxnSpPr>
            <p:cNvPr id="2072" name="AutoShape 17"/>
            <p:cNvCxnSpPr>
              <a:cxnSpLocks noChangeShapeType="1"/>
              <a:stCxn id="2077" idx="6"/>
              <a:endCxn id="2097" idx="6"/>
            </p:cNvCxnSpPr>
            <p:nvPr/>
          </p:nvCxnSpPr>
          <p:spPr bwMode="auto">
            <a:xfrm flipH="1" flipV="1">
              <a:off x="3864" y="1804"/>
              <a:ext cx="60" cy="1292"/>
            </a:xfrm>
            <a:prstGeom prst="curvedConnector3">
              <a:avLst>
                <a:gd name="adj1" fmla="val -481667"/>
              </a:avLst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073" name="Text Box 19"/>
            <p:cNvSpPr txBox="1">
              <a:spLocks noChangeArrowheads="1"/>
            </p:cNvSpPr>
            <p:nvPr/>
          </p:nvSpPr>
          <p:spPr bwMode="auto">
            <a:xfrm>
              <a:off x="4486" y="1038"/>
              <a:ext cx="672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400">
                  <a:solidFill>
                    <a:schemeClr val="accent2"/>
                  </a:solidFill>
                </a:rPr>
                <a:t>Probability interval</a:t>
              </a:r>
            </a:p>
          </p:txBody>
        </p:sp>
        <p:cxnSp>
          <p:nvCxnSpPr>
            <p:cNvPr id="2074" name="AutoShape 21"/>
            <p:cNvCxnSpPr>
              <a:cxnSpLocks noChangeShapeType="1"/>
              <a:stCxn id="2097" idx="4"/>
              <a:endCxn id="2075" idx="0"/>
            </p:cNvCxnSpPr>
            <p:nvPr/>
          </p:nvCxnSpPr>
          <p:spPr bwMode="auto">
            <a:xfrm rot="5400000">
              <a:off x="3251" y="2059"/>
              <a:ext cx="201" cy="4"/>
            </a:xfrm>
            <a:prstGeom prst="curvedConnector3">
              <a:avLst>
                <a:gd name="adj1" fmla="val 49750"/>
              </a:avLst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075" name="Rectangle 11"/>
            <p:cNvSpPr>
              <a:spLocks noChangeArrowheads="1"/>
            </p:cNvSpPr>
            <p:nvPr/>
          </p:nvSpPr>
          <p:spPr bwMode="auto">
            <a:xfrm>
              <a:off x="3035" y="2161"/>
              <a:ext cx="630" cy="416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80000"/>
                </a:lnSpc>
              </a:pPr>
              <a:r>
                <a:rPr lang="en-US" sz="1200" b="1"/>
                <a:t>Stochastic</a:t>
              </a:r>
            </a:p>
            <a:p>
              <a:pPr algn="ctr">
                <a:lnSpc>
                  <a:spcPct val="80000"/>
                </a:lnSpc>
              </a:pPr>
              <a:r>
                <a:rPr lang="en-US" sz="1200" b="1"/>
                <a:t>Process</a:t>
              </a:r>
            </a:p>
            <a:p>
              <a:pPr algn="ctr">
                <a:lnSpc>
                  <a:spcPct val="80000"/>
                </a:lnSpc>
              </a:pPr>
              <a:endParaRPr lang="en-US" sz="800" b="1"/>
            </a:p>
            <a:p>
              <a:pPr algn="ctr">
                <a:lnSpc>
                  <a:spcPct val="80000"/>
                </a:lnSpc>
              </a:pPr>
              <a:endParaRPr lang="en-US" sz="1200" b="1"/>
            </a:p>
          </p:txBody>
        </p:sp>
        <p:graphicFrame>
          <p:nvGraphicFramePr>
            <p:cNvPr id="2051" name="Object 3"/>
            <p:cNvGraphicFramePr>
              <a:graphicFrameLocks noChangeAspect="1"/>
            </p:cNvGraphicFramePr>
            <p:nvPr/>
          </p:nvGraphicFramePr>
          <p:xfrm>
            <a:off x="3187" y="2371"/>
            <a:ext cx="324" cy="224"/>
          </p:xfrm>
          <a:graphic>
            <a:graphicData uri="http://schemas.openxmlformats.org/presentationml/2006/ole">
              <p:oleObj spid="_x0000_s2051" name="Equation" r:id="rId5" imgW="342720" imgH="203040" progId="Equation.3">
                <p:embed/>
              </p:oleObj>
            </a:graphicData>
          </a:graphic>
        </p:graphicFrame>
        <p:sp>
          <p:nvSpPr>
            <p:cNvPr id="2076" name="Oval 15"/>
            <p:cNvSpPr>
              <a:spLocks noChangeArrowheads="1"/>
            </p:cNvSpPr>
            <p:nvPr/>
          </p:nvSpPr>
          <p:spPr bwMode="auto">
            <a:xfrm>
              <a:off x="1230" y="1684"/>
              <a:ext cx="1338" cy="972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graphicFrame>
          <p:nvGraphicFramePr>
            <p:cNvPr id="2052" name="Object 4"/>
            <p:cNvGraphicFramePr>
              <a:graphicFrameLocks noChangeAspect="1"/>
            </p:cNvGraphicFramePr>
            <p:nvPr/>
          </p:nvGraphicFramePr>
          <p:xfrm>
            <a:off x="1432" y="1832"/>
            <a:ext cx="921" cy="401"/>
          </p:xfrm>
          <a:graphic>
            <a:graphicData uri="http://schemas.openxmlformats.org/presentationml/2006/ole">
              <p:oleObj spid="_x0000_s2052" name="Equation" r:id="rId6" imgW="1346040" imgH="533160" progId="Equation.3">
                <p:embed/>
              </p:oleObj>
            </a:graphicData>
          </a:graphic>
        </p:graphicFrame>
        <p:sp>
          <p:nvSpPr>
            <p:cNvPr id="2077" name="Oval 13"/>
            <p:cNvSpPr>
              <a:spLocks noChangeArrowheads="1"/>
            </p:cNvSpPr>
            <p:nvPr/>
          </p:nvSpPr>
          <p:spPr bwMode="auto">
            <a:xfrm>
              <a:off x="2772" y="2742"/>
              <a:ext cx="1152" cy="708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graphicFrame>
          <p:nvGraphicFramePr>
            <p:cNvPr id="2053" name="Object 5"/>
            <p:cNvGraphicFramePr>
              <a:graphicFrameLocks noChangeAspect="1"/>
            </p:cNvGraphicFramePr>
            <p:nvPr/>
          </p:nvGraphicFramePr>
          <p:xfrm>
            <a:off x="4393" y="1878"/>
            <a:ext cx="1093" cy="606"/>
          </p:xfrm>
          <a:graphic>
            <a:graphicData uri="http://schemas.openxmlformats.org/presentationml/2006/ole">
              <p:oleObj spid="_x0000_s2053" name="Equation" r:id="rId7" imgW="1422360" imgH="723600" progId="Equation.3">
                <p:embed/>
              </p:oleObj>
            </a:graphicData>
          </a:graphic>
        </p:graphicFrame>
        <p:graphicFrame>
          <p:nvGraphicFramePr>
            <p:cNvPr id="2054" name="Object 6"/>
            <p:cNvGraphicFramePr>
              <a:graphicFrameLocks noChangeAspect="1"/>
            </p:cNvGraphicFramePr>
            <p:nvPr/>
          </p:nvGraphicFramePr>
          <p:xfrm>
            <a:off x="3050" y="2824"/>
            <a:ext cx="618" cy="218"/>
          </p:xfrm>
          <a:graphic>
            <a:graphicData uri="http://schemas.openxmlformats.org/presentationml/2006/ole">
              <p:oleObj spid="_x0000_s2054" name="Equation" r:id="rId8" imgW="622080" imgH="215640" progId="Equation.3">
                <p:embed/>
              </p:oleObj>
            </a:graphicData>
          </a:graphic>
        </p:graphicFrame>
        <p:sp>
          <p:nvSpPr>
            <p:cNvPr id="2078" name="Oval 38"/>
            <p:cNvSpPr>
              <a:spLocks noChangeArrowheads="1"/>
            </p:cNvSpPr>
            <p:nvPr/>
          </p:nvSpPr>
          <p:spPr bwMode="auto">
            <a:xfrm>
              <a:off x="246" y="1390"/>
              <a:ext cx="1308" cy="42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graphicFrame>
          <p:nvGraphicFramePr>
            <p:cNvPr id="2055" name="Object 7"/>
            <p:cNvGraphicFramePr>
              <a:graphicFrameLocks noChangeAspect="1"/>
            </p:cNvGraphicFramePr>
            <p:nvPr/>
          </p:nvGraphicFramePr>
          <p:xfrm>
            <a:off x="329" y="1478"/>
            <a:ext cx="1141" cy="237"/>
          </p:xfrm>
          <a:graphic>
            <a:graphicData uri="http://schemas.openxmlformats.org/presentationml/2006/ole">
              <p:oleObj spid="_x0000_s2055" name="Equation" r:id="rId9" imgW="1218960" imgH="228600" progId="Equation.3">
                <p:embed/>
              </p:oleObj>
            </a:graphicData>
          </a:graphic>
        </p:graphicFrame>
        <p:cxnSp>
          <p:nvCxnSpPr>
            <p:cNvPr id="2079" name="AutoShape 40"/>
            <p:cNvCxnSpPr>
              <a:cxnSpLocks noChangeShapeType="1"/>
              <a:stCxn id="2078" idx="4"/>
            </p:cNvCxnSpPr>
            <p:nvPr/>
          </p:nvCxnSpPr>
          <p:spPr bwMode="auto">
            <a:xfrm rot="16200000" flipH="1">
              <a:off x="1071" y="1639"/>
              <a:ext cx="223" cy="566"/>
            </a:xfrm>
            <a:prstGeom prst="curvedConnector2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080" name="Oval 43"/>
            <p:cNvSpPr>
              <a:spLocks noChangeArrowheads="1"/>
            </p:cNvSpPr>
            <p:nvPr/>
          </p:nvSpPr>
          <p:spPr bwMode="auto">
            <a:xfrm>
              <a:off x="378" y="2656"/>
              <a:ext cx="1050" cy="762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graphicFrame>
          <p:nvGraphicFramePr>
            <p:cNvPr id="2056" name="Object 8"/>
            <p:cNvGraphicFramePr>
              <a:graphicFrameLocks noChangeAspect="1"/>
            </p:cNvGraphicFramePr>
            <p:nvPr/>
          </p:nvGraphicFramePr>
          <p:xfrm>
            <a:off x="503" y="2859"/>
            <a:ext cx="811" cy="404"/>
          </p:xfrm>
          <a:graphic>
            <a:graphicData uri="http://schemas.openxmlformats.org/presentationml/2006/ole">
              <p:oleObj spid="_x0000_s2056" name="Equation" r:id="rId10" imgW="1104840" imgH="457200" progId="Equation.3">
                <p:embed/>
              </p:oleObj>
            </a:graphicData>
          </a:graphic>
        </p:graphicFrame>
        <p:graphicFrame>
          <p:nvGraphicFramePr>
            <p:cNvPr id="2057" name="Object 9"/>
            <p:cNvGraphicFramePr>
              <a:graphicFrameLocks noChangeAspect="1"/>
            </p:cNvGraphicFramePr>
            <p:nvPr/>
          </p:nvGraphicFramePr>
          <p:xfrm>
            <a:off x="1451" y="2298"/>
            <a:ext cx="879" cy="205"/>
          </p:xfrm>
          <a:graphic>
            <a:graphicData uri="http://schemas.openxmlformats.org/presentationml/2006/ole">
              <p:oleObj spid="_x0000_s2057" name="Equation" r:id="rId11" imgW="1015920" imgH="215640" progId="Equation.3">
                <p:embed/>
              </p:oleObj>
            </a:graphicData>
          </a:graphic>
        </p:graphicFrame>
        <p:cxnSp>
          <p:nvCxnSpPr>
            <p:cNvPr id="2081" name="AutoShape 46"/>
            <p:cNvCxnSpPr>
              <a:cxnSpLocks noChangeShapeType="1"/>
              <a:stCxn id="2080" idx="0"/>
            </p:cNvCxnSpPr>
            <p:nvPr/>
          </p:nvCxnSpPr>
          <p:spPr bwMode="auto">
            <a:xfrm rot="-5400000">
              <a:off x="1049" y="2255"/>
              <a:ext cx="255" cy="548"/>
            </a:xfrm>
            <a:prstGeom prst="curvedConnector2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82" name="AutoShape 47"/>
            <p:cNvCxnSpPr>
              <a:cxnSpLocks noChangeShapeType="1"/>
              <a:stCxn id="2078" idx="4"/>
              <a:endCxn id="2080" idx="0"/>
            </p:cNvCxnSpPr>
            <p:nvPr/>
          </p:nvCxnSpPr>
          <p:spPr bwMode="auto">
            <a:xfrm rot="16200000" flipH="1">
              <a:off x="479" y="2231"/>
              <a:ext cx="846" cy="3"/>
            </a:xfrm>
            <a:prstGeom prst="curvedConnector3">
              <a:avLst>
                <a:gd name="adj1" fmla="val 50000"/>
              </a:avLst>
            </a:prstGeom>
            <a:noFill/>
            <a:ln w="50800">
              <a:solidFill>
                <a:schemeClr val="tx1"/>
              </a:solidFill>
              <a:prstDash val="sysDot"/>
              <a:round/>
              <a:headEnd/>
              <a:tailEnd type="triangle" w="med" len="lg"/>
            </a:ln>
          </p:spPr>
        </p:cxnSp>
        <p:sp>
          <p:nvSpPr>
            <p:cNvPr id="2083" name="Text Box 49"/>
            <p:cNvSpPr txBox="1">
              <a:spLocks noChangeArrowheads="1"/>
            </p:cNvSpPr>
            <p:nvPr/>
          </p:nvSpPr>
          <p:spPr bwMode="auto">
            <a:xfrm>
              <a:off x="3510" y="1944"/>
              <a:ext cx="70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chemeClr val="accent2"/>
                  </a:solidFill>
                </a:rPr>
                <a:t>Degradation </a:t>
              </a:r>
            </a:p>
          </p:txBody>
        </p:sp>
        <p:sp>
          <p:nvSpPr>
            <p:cNvPr id="2084" name="Text Box 50"/>
            <p:cNvSpPr txBox="1">
              <a:spLocks noChangeArrowheads="1"/>
            </p:cNvSpPr>
            <p:nvPr/>
          </p:nvSpPr>
          <p:spPr bwMode="auto">
            <a:xfrm>
              <a:off x="2502" y="1360"/>
              <a:ext cx="178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>
                  <a:solidFill>
                    <a:schemeClr val="accent2"/>
                  </a:solidFill>
                </a:rPr>
                <a:t>subjective information, random shocks, environments, extreme temperature </a:t>
              </a:r>
            </a:p>
          </p:txBody>
        </p:sp>
        <p:graphicFrame>
          <p:nvGraphicFramePr>
            <p:cNvPr id="2058" name="Object 10"/>
            <p:cNvGraphicFramePr>
              <a:graphicFrameLocks noChangeAspect="1"/>
            </p:cNvGraphicFramePr>
            <p:nvPr/>
          </p:nvGraphicFramePr>
          <p:xfrm>
            <a:off x="3520" y="3458"/>
            <a:ext cx="1855" cy="598"/>
          </p:xfrm>
          <a:graphic>
            <a:graphicData uri="http://schemas.openxmlformats.org/presentationml/2006/ole">
              <p:oleObj spid="_x0000_s2058" name="Equation" r:id="rId12" imgW="2705040" imgH="888840" progId="Equation.3">
                <p:embed/>
              </p:oleObj>
            </a:graphicData>
          </a:graphic>
        </p:graphicFrame>
        <p:sp>
          <p:nvSpPr>
            <p:cNvPr id="2085" name="Text Box 54"/>
            <p:cNvSpPr txBox="1">
              <a:spLocks noChangeArrowheads="1"/>
            </p:cNvSpPr>
            <p:nvPr/>
          </p:nvSpPr>
          <p:spPr bwMode="auto">
            <a:xfrm>
              <a:off x="306" y="3540"/>
              <a:ext cx="318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/>
                <a:t>Interdependency of components - multivariate lifetime distributions </a:t>
              </a:r>
            </a:p>
            <a:p>
              <a:r>
                <a:rPr lang="en-US" sz="1200"/>
                <a:t>Interdependency of joint prior beliefs - multivariate prior distributions </a:t>
              </a:r>
            </a:p>
            <a:p>
              <a:r>
                <a:rPr lang="en-US" sz="1200"/>
                <a:t>Complete interdependency - both conditions above</a:t>
              </a:r>
            </a:p>
          </p:txBody>
        </p:sp>
        <p:sp>
          <p:nvSpPr>
            <p:cNvPr id="2086" name="Text Box 55"/>
            <p:cNvSpPr txBox="1">
              <a:spLocks noChangeArrowheads="1"/>
            </p:cNvSpPr>
            <p:nvPr/>
          </p:nvSpPr>
          <p:spPr bwMode="auto">
            <a:xfrm>
              <a:off x="2310" y="2604"/>
              <a:ext cx="45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/>
                <a:t>Hazard Rate</a:t>
              </a:r>
            </a:p>
          </p:txBody>
        </p:sp>
        <p:cxnSp>
          <p:nvCxnSpPr>
            <p:cNvPr id="2087" name="AutoShape 56"/>
            <p:cNvCxnSpPr>
              <a:cxnSpLocks noChangeShapeType="1"/>
              <a:stCxn id="2086" idx="0"/>
            </p:cNvCxnSpPr>
            <p:nvPr/>
          </p:nvCxnSpPr>
          <p:spPr bwMode="auto">
            <a:xfrm rot="5400000" flipH="1">
              <a:off x="2331" y="2400"/>
              <a:ext cx="203" cy="205"/>
            </a:xfrm>
            <a:prstGeom prst="curvedConnector2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088" name="Text Box 57"/>
            <p:cNvSpPr txBox="1">
              <a:spLocks noChangeArrowheads="1"/>
            </p:cNvSpPr>
            <p:nvPr/>
          </p:nvSpPr>
          <p:spPr bwMode="auto">
            <a:xfrm>
              <a:off x="2250" y="1614"/>
              <a:ext cx="5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/>
                <a:t>Reliability</a:t>
              </a:r>
            </a:p>
          </p:txBody>
        </p:sp>
        <p:cxnSp>
          <p:nvCxnSpPr>
            <p:cNvPr id="2089" name="AutoShape 58"/>
            <p:cNvCxnSpPr>
              <a:cxnSpLocks noChangeShapeType="1"/>
              <a:stCxn id="2088" idx="2"/>
            </p:cNvCxnSpPr>
            <p:nvPr/>
          </p:nvCxnSpPr>
          <p:spPr bwMode="auto">
            <a:xfrm rot="5400000">
              <a:off x="2289" y="1797"/>
              <a:ext cx="265" cy="208"/>
            </a:xfrm>
            <a:prstGeom prst="curvedConnector2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090" name="Text Box 60"/>
            <p:cNvSpPr txBox="1">
              <a:spLocks noChangeArrowheads="1"/>
            </p:cNvSpPr>
            <p:nvPr/>
          </p:nvSpPr>
          <p:spPr bwMode="auto">
            <a:xfrm>
              <a:off x="1380" y="3054"/>
              <a:ext cx="1222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>
                  <a:solidFill>
                    <a:schemeClr val="accent2"/>
                  </a:solidFill>
                </a:rPr>
                <a:t>Stochastic Integration noise filter through random processes</a:t>
              </a:r>
            </a:p>
          </p:txBody>
        </p:sp>
        <p:sp>
          <p:nvSpPr>
            <p:cNvPr id="2091" name="Text Box 62"/>
            <p:cNvSpPr txBox="1">
              <a:spLocks noChangeArrowheads="1"/>
            </p:cNvSpPr>
            <p:nvPr/>
          </p:nvSpPr>
          <p:spPr bwMode="auto">
            <a:xfrm>
              <a:off x="192" y="1056"/>
              <a:ext cx="177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Explore: Cyclical Random Plasma Leakage Models</a:t>
              </a:r>
            </a:p>
          </p:txBody>
        </p:sp>
        <p:sp>
          <p:nvSpPr>
            <p:cNvPr id="2092" name="Rectangle 65"/>
            <p:cNvSpPr>
              <a:spLocks noChangeArrowheads="1"/>
            </p:cNvSpPr>
            <p:nvPr/>
          </p:nvSpPr>
          <p:spPr bwMode="auto">
            <a:xfrm>
              <a:off x="3783" y="2164"/>
              <a:ext cx="4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200">
                  <a:solidFill>
                    <a:schemeClr val="accent2"/>
                  </a:solidFill>
                </a:rPr>
                <a:t>usage rates</a:t>
              </a:r>
            </a:p>
          </p:txBody>
        </p:sp>
        <p:sp>
          <p:nvSpPr>
            <p:cNvPr id="2093" name="Rectangle 67"/>
            <p:cNvSpPr>
              <a:spLocks noChangeArrowheads="1"/>
            </p:cNvSpPr>
            <p:nvPr/>
          </p:nvSpPr>
          <p:spPr bwMode="auto">
            <a:xfrm>
              <a:off x="3694" y="2488"/>
              <a:ext cx="51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200">
                  <a:solidFill>
                    <a:schemeClr val="accent2"/>
                  </a:solidFill>
                </a:rPr>
                <a:t>design changes</a:t>
              </a:r>
            </a:p>
          </p:txBody>
        </p:sp>
        <p:graphicFrame>
          <p:nvGraphicFramePr>
            <p:cNvPr id="2059" name="Object 11"/>
            <p:cNvGraphicFramePr>
              <a:graphicFrameLocks noChangeAspect="1"/>
            </p:cNvGraphicFramePr>
            <p:nvPr/>
          </p:nvGraphicFramePr>
          <p:xfrm>
            <a:off x="2939" y="3034"/>
            <a:ext cx="844" cy="337"/>
          </p:xfrm>
          <a:graphic>
            <a:graphicData uri="http://schemas.openxmlformats.org/presentationml/2006/ole">
              <p:oleObj spid="_x0000_s2059" name="Equation" r:id="rId13" imgW="825480" imgH="330120" progId="Equation.3">
                <p:embed/>
              </p:oleObj>
            </a:graphicData>
          </a:graphic>
        </p:graphicFrame>
        <p:sp>
          <p:nvSpPr>
            <p:cNvPr id="2094" name="Rectangle 70"/>
            <p:cNvSpPr>
              <a:spLocks noChangeArrowheads="1"/>
            </p:cNvSpPr>
            <p:nvPr/>
          </p:nvSpPr>
          <p:spPr bwMode="auto">
            <a:xfrm>
              <a:off x="4493" y="2975"/>
              <a:ext cx="114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solidFill>
                    <a:schemeClr val="accent2"/>
                  </a:solidFill>
                </a:rPr>
                <a:t>System survivability</a:t>
              </a:r>
            </a:p>
          </p:txBody>
        </p:sp>
        <p:cxnSp>
          <p:nvCxnSpPr>
            <p:cNvPr id="2095" name="AutoShape 71"/>
            <p:cNvCxnSpPr>
              <a:cxnSpLocks noChangeShapeType="1"/>
              <a:stCxn id="2097" idx="2"/>
              <a:endCxn id="2076" idx="6"/>
            </p:cNvCxnSpPr>
            <p:nvPr/>
          </p:nvCxnSpPr>
          <p:spPr bwMode="auto">
            <a:xfrm rot="10800000" flipV="1">
              <a:off x="2568" y="1804"/>
              <a:ext cx="276" cy="366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096" name="Text Box 72"/>
            <p:cNvSpPr txBox="1">
              <a:spLocks noChangeArrowheads="1"/>
            </p:cNvSpPr>
            <p:nvPr/>
          </p:nvSpPr>
          <p:spPr bwMode="auto">
            <a:xfrm>
              <a:off x="2658" y="1950"/>
              <a:ext cx="70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/>
                <a:t>Covariates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EOT_RT_Template.ppt | </a:t>
            </a:r>
            <a:fld id="{B88F0776-BA6D-4258-B025-1EC962C982E2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3076" name="Title 1"/>
          <p:cNvSpPr>
            <a:spLocks noGrp="1"/>
          </p:cNvSpPr>
          <p:nvPr>
            <p:ph type="title"/>
          </p:nvPr>
        </p:nvSpPr>
        <p:spPr>
          <a:xfrm>
            <a:off x="577850" y="184150"/>
            <a:ext cx="8137525" cy="519113"/>
          </a:xfrm>
        </p:spPr>
        <p:txBody>
          <a:bodyPr/>
          <a:lstStyle/>
          <a:p>
            <a:pPr eaLnBrk="1" hangingPunct="1"/>
            <a:r>
              <a:rPr lang="en-US" smtClean="0"/>
              <a:t>Cyclical Random Plasma Leakage Models</a:t>
            </a:r>
          </a:p>
        </p:txBody>
      </p:sp>
      <p:sp>
        <p:nvSpPr>
          <p:cNvPr id="3077" name="Content Placeholder 2"/>
          <p:cNvSpPr>
            <a:spLocks noGrp="1"/>
          </p:cNvSpPr>
          <p:nvPr>
            <p:ph idx="1"/>
          </p:nvPr>
        </p:nvSpPr>
        <p:spPr>
          <a:xfrm>
            <a:off x="588963" y="1317625"/>
            <a:ext cx="8097837" cy="4911725"/>
          </a:xfrm>
        </p:spPr>
        <p:txBody>
          <a:bodyPr/>
          <a:lstStyle/>
          <a:p>
            <a:pPr eaLnBrk="1" hangingPunct="1"/>
            <a:r>
              <a:rPr lang="en-US" smtClean="0"/>
              <a:t>Random Plasma Spills (Edge Localized Modes)</a:t>
            </a:r>
          </a:p>
          <a:p>
            <a:pPr lvl="1" eaLnBrk="1" hangingPunct="1"/>
            <a:r>
              <a:rPr lang="en-US" smtClean="0"/>
              <a:t>Two variables</a:t>
            </a:r>
          </a:p>
          <a:p>
            <a:pPr lvl="2" eaLnBrk="1" hangingPunct="1"/>
            <a:r>
              <a:rPr lang="en-US" smtClean="0"/>
              <a:t>Frequency of the spills (</a:t>
            </a:r>
            <a:r>
              <a:rPr lang="en-US" smtClean="0">
                <a:sym typeface="Mathematica1"/>
              </a:rPr>
              <a:t>q) </a:t>
            </a:r>
            <a:r>
              <a:rPr lang="en-US" smtClean="0"/>
              <a:t>: average of 3 times per second (within 1 to 5 Hz)  where </a:t>
            </a:r>
            <a:r>
              <a:rPr lang="en-US" b="1" smtClean="0">
                <a:sym typeface="Mathematica1"/>
              </a:rPr>
              <a:t>q</a:t>
            </a:r>
            <a:r>
              <a:rPr lang="en-US" smtClean="0"/>
              <a:t> ~ </a:t>
            </a:r>
            <a:r>
              <a:rPr lang="en-US" b="1" smtClean="0"/>
              <a:t>N</a:t>
            </a:r>
            <a:r>
              <a:rPr lang="en-US" smtClean="0"/>
              <a:t>(</a:t>
            </a:r>
            <a:r>
              <a:rPr lang="en-US" smtClean="0">
                <a:sym typeface="Mathematica1"/>
              </a:rPr>
              <a:t>m</a:t>
            </a:r>
            <a:r>
              <a:rPr lang="en-US" baseline="-25000" smtClean="0">
                <a:sym typeface="Mathematica1"/>
              </a:rPr>
              <a:t>q</a:t>
            </a:r>
            <a:r>
              <a:rPr lang="en-US" smtClean="0">
                <a:sym typeface="Mathematica1"/>
              </a:rPr>
              <a:t> =3, </a:t>
            </a:r>
            <a:r>
              <a:rPr lang="en-US" b="1" smtClean="0">
                <a:sym typeface="Mathematica1"/>
              </a:rPr>
              <a:t>s</a:t>
            </a:r>
            <a:r>
              <a:rPr lang="en-US" baseline="-25000" smtClean="0">
                <a:sym typeface="Mathematica1"/>
              </a:rPr>
              <a:t>q</a:t>
            </a:r>
            <a:r>
              <a:rPr lang="en-US" smtClean="0">
                <a:sym typeface="Mathematica1"/>
              </a:rPr>
              <a:t> =1).</a:t>
            </a:r>
          </a:p>
          <a:p>
            <a:pPr lvl="2" eaLnBrk="1" hangingPunct="1"/>
            <a:r>
              <a:rPr lang="en-US" smtClean="0"/>
              <a:t>How much power (</a:t>
            </a:r>
            <a:r>
              <a:rPr lang="en-US" smtClean="0">
                <a:sym typeface="Mathematica1"/>
              </a:rPr>
              <a:t>w</a:t>
            </a:r>
            <a:r>
              <a:rPr lang="en-US" smtClean="0"/>
              <a:t>) deposited on the divertor on location </a:t>
            </a:r>
            <a:r>
              <a:rPr lang="en-US" i="1" smtClean="0"/>
              <a:t>d </a:t>
            </a:r>
            <a:r>
              <a:rPr lang="en-US" smtClean="0"/>
              <a:t>at time </a:t>
            </a:r>
            <a:r>
              <a:rPr lang="en-US" i="1" smtClean="0"/>
              <a:t>t</a:t>
            </a:r>
            <a:r>
              <a:rPr lang="en-US" smtClean="0"/>
              <a:t> given a spill has occurred :  where </a:t>
            </a:r>
            <a:r>
              <a:rPr lang="en-US" b="1" smtClean="0">
                <a:sym typeface="Mathematica1"/>
              </a:rPr>
              <a:t>w </a:t>
            </a:r>
            <a:r>
              <a:rPr lang="en-US" smtClean="0">
                <a:sym typeface="Mathematica1"/>
              </a:rPr>
              <a:t>~ </a:t>
            </a:r>
            <a:r>
              <a:rPr lang="en-US" b="1" smtClean="0"/>
              <a:t>N</a:t>
            </a:r>
            <a:r>
              <a:rPr lang="en-US" smtClean="0"/>
              <a:t>( </a:t>
            </a:r>
            <a:r>
              <a:rPr lang="en-US" smtClean="0">
                <a:sym typeface="Mathematica1"/>
              </a:rPr>
              <a:t>m</a:t>
            </a:r>
            <a:r>
              <a:rPr lang="en-US" baseline="-25000" smtClean="0">
                <a:sym typeface="Mathematica1"/>
              </a:rPr>
              <a:t>w</a:t>
            </a:r>
            <a:r>
              <a:rPr lang="en-US" smtClean="0">
                <a:sym typeface="Mathematica1"/>
              </a:rPr>
              <a:t>, s</a:t>
            </a:r>
            <a:r>
              <a:rPr lang="en-US" baseline="-25000" smtClean="0">
                <a:sym typeface="Mathematica1"/>
              </a:rPr>
              <a:t>w </a:t>
            </a:r>
            <a:r>
              <a:rPr lang="en-US" i="1" smtClean="0">
                <a:sym typeface="Mathematica1"/>
              </a:rPr>
              <a:t>| d </a:t>
            </a:r>
            <a:r>
              <a:rPr lang="en-US" smtClean="0">
                <a:sym typeface="Mathematica1"/>
              </a:rPr>
              <a:t>) and m</a:t>
            </a:r>
            <a:r>
              <a:rPr lang="en-US" baseline="-25000" smtClean="0">
                <a:sym typeface="Mathematica1"/>
              </a:rPr>
              <a:t>w </a:t>
            </a:r>
            <a:r>
              <a:rPr lang="en-US" smtClean="0">
                <a:sym typeface="Mathematica1"/>
              </a:rPr>
              <a:t>and s</a:t>
            </a:r>
            <a:r>
              <a:rPr lang="en-US" baseline="-25000" smtClean="0">
                <a:sym typeface="Mathematica1"/>
              </a:rPr>
              <a:t>w</a:t>
            </a:r>
            <a:r>
              <a:rPr lang="en-US" smtClean="0">
                <a:sym typeface="Mathematica1"/>
              </a:rPr>
              <a:t> will have values specified by the ELM power distribution table.</a:t>
            </a:r>
          </a:p>
          <a:p>
            <a:pPr lvl="1" eaLnBrk="1" hangingPunct="1"/>
            <a:r>
              <a:rPr lang="en-US" smtClean="0">
                <a:sym typeface="Mathematica1"/>
              </a:rPr>
              <a:t>Let </a:t>
            </a:r>
            <a:r>
              <a:rPr lang="en-US" i="1" smtClean="0">
                <a:sym typeface="Mathematica1"/>
              </a:rPr>
              <a:t>h</a:t>
            </a:r>
            <a:r>
              <a:rPr lang="en-US" baseline="-25000" smtClean="0">
                <a:sym typeface="Mathematica1"/>
              </a:rPr>
              <a:t>t</a:t>
            </a:r>
            <a:r>
              <a:rPr lang="en-US" smtClean="0">
                <a:sym typeface="Mathematica1"/>
              </a:rPr>
              <a:t>(w|d) be the random process through time with imbedded random periodicity </a:t>
            </a:r>
            <a:r>
              <a:rPr lang="en-US" b="1" smtClean="0">
                <a:sym typeface="Mathematica1"/>
              </a:rPr>
              <a:t>q </a:t>
            </a:r>
            <a:r>
              <a:rPr lang="en-US" smtClean="0">
                <a:sym typeface="Mathematica1"/>
              </a:rPr>
              <a:t>and</a:t>
            </a:r>
            <a:r>
              <a:rPr lang="en-US" b="1" smtClean="0">
                <a:sym typeface="Mathematica1"/>
              </a:rPr>
              <a:t> </a:t>
            </a:r>
            <a:r>
              <a:rPr lang="en-US" smtClean="0">
                <a:sym typeface="Mathematica1"/>
              </a:rPr>
              <a:t>power deposited at time </a:t>
            </a:r>
            <a:r>
              <a:rPr lang="en-US" i="1" smtClean="0">
                <a:sym typeface="Mathematica1"/>
              </a:rPr>
              <a:t>t</a:t>
            </a:r>
            <a:r>
              <a:rPr lang="en-US" smtClean="0">
                <a:sym typeface="Mathematica1"/>
              </a:rPr>
              <a:t> on location </a:t>
            </a:r>
            <a:r>
              <a:rPr lang="en-US" i="1" smtClean="0">
                <a:sym typeface="Mathematica1"/>
              </a:rPr>
              <a:t>d</a:t>
            </a:r>
            <a:r>
              <a:rPr lang="en-US" smtClean="0">
                <a:sym typeface="Mathematica1"/>
              </a:rPr>
              <a:t>.  We may use  </a:t>
            </a:r>
          </a:p>
          <a:p>
            <a:pPr lvl="1" eaLnBrk="1" hangingPunct="1">
              <a:buFont typeface="Wingdings" pitchFamily="2" charset="2"/>
              <a:buNone/>
            </a:pPr>
            <a:endParaRPr lang="en-US" smtClean="0">
              <a:sym typeface="Mathematica1"/>
            </a:endParaRPr>
          </a:p>
          <a:p>
            <a:pPr lvl="1" eaLnBrk="1" hangingPunct="1"/>
            <a:endParaRPr lang="en-US" smtClean="0">
              <a:sym typeface="Mathematica1"/>
            </a:endParaRPr>
          </a:p>
          <a:p>
            <a:pPr lvl="1" eaLnBrk="1" hangingPunct="1"/>
            <a:endParaRPr lang="en-US" smtClean="0">
              <a:sym typeface="Mathematica1"/>
            </a:endParaRPr>
          </a:p>
          <a:p>
            <a:pPr lvl="1" eaLnBrk="1" hangingPunct="1">
              <a:buFont typeface="Wingdings" pitchFamily="2" charset="2"/>
              <a:buNone/>
            </a:pPr>
            <a:r>
              <a:rPr lang="en-US" sz="1000" smtClean="0">
                <a:sym typeface="Mathematica1"/>
              </a:rPr>
              <a:t>	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mtClean="0">
                <a:sym typeface="Mathematica1"/>
              </a:rPr>
              <a:t>	as the simulation model to assess the cumulative damage on the outer divertor (degradation model)</a:t>
            </a:r>
            <a:endParaRPr lang="en-US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77850" y="184150"/>
            <a:ext cx="8137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defTabSz="1020763">
              <a:lnSpc>
                <a:spcPct val="90000"/>
              </a:lnSpc>
              <a:defRPr/>
            </a:pPr>
            <a:r>
              <a:rPr lang="en-US" sz="3200" b="1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Cyclical Random Plasma Leakage Models</a:t>
            </a:r>
            <a:endParaRPr lang="en-US" sz="32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449388" y="4676775"/>
          <a:ext cx="6323012" cy="798513"/>
        </p:xfrm>
        <a:graphic>
          <a:graphicData uri="http://schemas.openxmlformats.org/presentationml/2006/ole">
            <p:oleObj spid="_x0000_s3074" name="Equation" r:id="rId4" imgW="3429000" imgH="431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>
          <a:xfrm>
            <a:off x="414338" y="349250"/>
            <a:ext cx="8301037" cy="442913"/>
          </a:xfrm>
        </p:spPr>
        <p:txBody>
          <a:bodyPr/>
          <a:lstStyle/>
          <a:p>
            <a:pPr eaLnBrk="1" hangingPunct="1"/>
            <a:r>
              <a:rPr lang="en-US" smtClean="0"/>
              <a:t>Degradation Model</a:t>
            </a:r>
          </a:p>
        </p:txBody>
      </p:sp>
      <p:sp>
        <p:nvSpPr>
          <p:cNvPr id="6041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EOT_RT_Template.ppt | </a:t>
            </a:r>
            <a:fld id="{445E433A-E692-4B1F-82B6-61462FAF0E05}" type="slidenum">
              <a:rPr lang="en-US" smtClean="0"/>
              <a:pPr/>
              <a:t>16</a:t>
            </a:fld>
            <a:endParaRPr lang="en-US" smtClean="0"/>
          </a:p>
        </p:txBody>
      </p:sp>
      <p:pic>
        <p:nvPicPr>
          <p:cNvPr id="60419" name="Content Placeholder 5" descr="Accumulated_Heat_1.bmp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5" y="1295400"/>
            <a:ext cx="7820025" cy="522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>
          <a:xfrm>
            <a:off x="414338" y="460375"/>
            <a:ext cx="8301037" cy="331788"/>
          </a:xfrm>
        </p:spPr>
        <p:txBody>
          <a:bodyPr/>
          <a:lstStyle/>
          <a:p>
            <a:pPr eaLnBrk="1" hangingPunct="1"/>
            <a:r>
              <a:rPr lang="en-US" sz="2400" smtClean="0"/>
              <a:t>Lifetime Events Extracted from the Degradation Model</a:t>
            </a:r>
          </a:p>
        </p:txBody>
      </p:sp>
      <p:sp>
        <p:nvSpPr>
          <p:cNvPr id="614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EOT_RT_Template.ppt | </a:t>
            </a:r>
            <a:fld id="{30BBCD54-19FB-454F-B624-CD329775492B}" type="slidenum">
              <a:rPr lang="en-US" smtClean="0"/>
              <a:pPr/>
              <a:t>17</a:t>
            </a:fld>
            <a:endParaRPr lang="en-US" smtClean="0"/>
          </a:p>
        </p:txBody>
      </p:sp>
      <p:pic>
        <p:nvPicPr>
          <p:cNvPr id="61443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42975" y="1295400"/>
            <a:ext cx="7115175" cy="51927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6775" y="1257300"/>
            <a:ext cx="7839075" cy="529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14338" y="349250"/>
            <a:ext cx="8301037" cy="442913"/>
          </a:xfrm>
        </p:spPr>
        <p:txBody>
          <a:bodyPr/>
          <a:lstStyle/>
          <a:p>
            <a:pPr eaLnBrk="1" hangingPunct="1"/>
            <a:r>
              <a:rPr lang="en-US" smtClean="0"/>
              <a:t>Reliability Model </a:t>
            </a: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EOT_RT_Template.ppt | </a:t>
            </a:r>
            <a:fld id="{D9534A36-AD33-4D37-ACCC-9A8259A58D20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62468" name="TextBox 8"/>
          <p:cNvSpPr txBox="1">
            <a:spLocks noChangeArrowheads="1"/>
          </p:cNvSpPr>
          <p:nvPr/>
        </p:nvSpPr>
        <p:spPr bwMode="auto">
          <a:xfrm>
            <a:off x="4343400" y="1495425"/>
            <a:ext cx="1628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TH Weibull</a:t>
            </a:r>
          </a:p>
        </p:txBody>
      </p:sp>
      <p:pic>
        <p:nvPicPr>
          <p:cNvPr id="6246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1663" y="3943350"/>
            <a:ext cx="240982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>
          <a:xfrm>
            <a:off x="423863" y="228600"/>
            <a:ext cx="8301037" cy="477838"/>
          </a:xfrm>
        </p:spPr>
        <p:txBody>
          <a:bodyPr/>
          <a:lstStyle/>
          <a:p>
            <a:pPr eaLnBrk="1" hangingPunct="1"/>
            <a:r>
              <a:rPr lang="en-US" sz="2400" smtClean="0"/>
              <a:t>Reliability Centered Maintenance Process</a:t>
            </a:r>
          </a:p>
        </p:txBody>
      </p:sp>
      <p:sp>
        <p:nvSpPr>
          <p:cNvPr id="6349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EOT_RT_Template.ppt | </a:t>
            </a:r>
            <a:fld id="{E5136E5C-82D6-4B46-9760-54C9609314AA}" type="slidenum">
              <a:rPr lang="en-US" smtClean="0"/>
              <a:pPr/>
              <a:t>19</a:t>
            </a:fld>
            <a:endParaRPr lang="en-US" smtClean="0"/>
          </a:p>
        </p:txBody>
      </p:sp>
      <p:pic>
        <p:nvPicPr>
          <p:cNvPr id="634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04950" y="1295400"/>
            <a:ext cx="5772150" cy="5229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>
          <a:xfrm>
            <a:off x="414338" y="349250"/>
            <a:ext cx="8301037" cy="442913"/>
          </a:xfrm>
        </p:spPr>
        <p:txBody>
          <a:bodyPr/>
          <a:lstStyle/>
          <a:p>
            <a:pPr eaLnBrk="1" hangingPunct="1"/>
            <a:r>
              <a:rPr lang="en-US" smtClean="0"/>
              <a:t>Presentation Outline</a:t>
            </a:r>
          </a:p>
        </p:txBody>
      </p:sp>
      <p:sp>
        <p:nvSpPr>
          <p:cNvPr id="7170" name="Content Placeholder 2"/>
          <p:cNvSpPr>
            <a:spLocks noGrp="1"/>
          </p:cNvSpPr>
          <p:nvPr>
            <p:ph idx="1"/>
          </p:nvPr>
        </p:nvSpPr>
        <p:spPr>
          <a:xfrm>
            <a:off x="1547813" y="1673225"/>
            <a:ext cx="6281737" cy="3311525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mtClean="0"/>
              <a:t>Objectives</a:t>
            </a:r>
          </a:p>
          <a:p>
            <a:pPr eaLnBrk="1" hangingPunct="1">
              <a:lnSpc>
                <a:spcPct val="120000"/>
              </a:lnSpc>
            </a:pPr>
            <a:r>
              <a:rPr lang="en-US" smtClean="0"/>
              <a:t>Solutions based on the Integrated Decision Evaluation &amp; Analysis System (IDEAS)</a:t>
            </a:r>
          </a:p>
          <a:p>
            <a:pPr eaLnBrk="1" hangingPunct="1">
              <a:lnSpc>
                <a:spcPct val="120000"/>
              </a:lnSpc>
            </a:pPr>
            <a:r>
              <a:rPr lang="en-US" smtClean="0"/>
              <a:t>Optimization Concepts</a:t>
            </a:r>
          </a:p>
          <a:p>
            <a:pPr eaLnBrk="1" hangingPunct="1">
              <a:lnSpc>
                <a:spcPct val="120000"/>
              </a:lnSpc>
            </a:pPr>
            <a:r>
              <a:rPr lang="en-US" smtClean="0"/>
              <a:t>Cyclical Random Plasma Leakage Models</a:t>
            </a:r>
          </a:p>
          <a:p>
            <a:pPr eaLnBrk="1" hangingPunct="1">
              <a:lnSpc>
                <a:spcPct val="120000"/>
              </a:lnSpc>
            </a:pPr>
            <a:r>
              <a:rPr lang="en-US" smtClean="0"/>
              <a:t>Simulation</a:t>
            </a:r>
          </a:p>
          <a:p>
            <a:pPr eaLnBrk="1" hangingPunct="1">
              <a:lnSpc>
                <a:spcPct val="120000"/>
              </a:lnSpc>
            </a:pPr>
            <a:r>
              <a:rPr lang="en-US" smtClean="0"/>
              <a:t>Conclusion</a:t>
            </a:r>
          </a:p>
        </p:txBody>
      </p:sp>
      <p:sp>
        <p:nvSpPr>
          <p:cNvPr id="717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EOT_RT_Template.ppt | </a:t>
            </a:r>
            <a:fld id="{80AC78B7-A4D3-4F43-99ED-CAD48726E701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EOT_RT_Template.ppt | </a:t>
            </a:r>
            <a:fld id="{9FB7F3D5-8ED9-4BBC-A585-B244E09B792D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577850" y="184150"/>
            <a:ext cx="8137525" cy="519113"/>
          </a:xfrm>
        </p:spPr>
        <p:txBody>
          <a:bodyPr/>
          <a:lstStyle/>
          <a:p>
            <a:pPr eaLnBrk="1" hangingPunct="1"/>
            <a:r>
              <a:rPr lang="en-US" smtClean="0"/>
              <a:t>Cyclical Random Plasma Leakage Models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398463" y="1290638"/>
            <a:ext cx="8278812" cy="5065712"/>
          </a:xfrm>
        </p:spPr>
        <p:txBody>
          <a:bodyPr/>
          <a:lstStyle/>
          <a:p>
            <a:pPr eaLnBrk="1" hangingPunct="1"/>
            <a:r>
              <a:rPr lang="en-US" smtClean="0"/>
              <a:t>Random Plasma Spills (Edge Localized Modes)</a:t>
            </a:r>
          </a:p>
          <a:p>
            <a:pPr marL="914400" lvl="1" indent="-457200" eaLnBrk="1" hangingPunct="1">
              <a:buFont typeface="Arial" charset="0"/>
              <a:buAutoNum type="arabicPeriod"/>
            </a:pPr>
            <a:r>
              <a:rPr lang="en-US" smtClean="0">
                <a:sym typeface="Mathematica1"/>
              </a:rPr>
              <a:t>Create the Spill Model to describe the power deposit through time on the outer divertor.  -  </a:t>
            </a:r>
            <a:r>
              <a:rPr lang="en-US" b="1" smtClean="0">
                <a:sym typeface="Mathematica1"/>
              </a:rPr>
              <a:t>Done</a:t>
            </a:r>
          </a:p>
          <a:p>
            <a:pPr marL="914400" lvl="1" indent="-457200" eaLnBrk="1" hangingPunct="1">
              <a:buFont typeface="Arial" charset="0"/>
              <a:buAutoNum type="arabicPeriod"/>
            </a:pPr>
            <a:r>
              <a:rPr lang="en-US" smtClean="0">
                <a:sym typeface="Mathematica1"/>
              </a:rPr>
              <a:t>Construct the degradation model for the outer divertor using accumulated heat deposits  -  </a:t>
            </a:r>
            <a:r>
              <a:rPr lang="en-US" b="1" smtClean="0">
                <a:sym typeface="Mathematica1"/>
              </a:rPr>
              <a:t>Done</a:t>
            </a:r>
          </a:p>
          <a:p>
            <a:pPr marL="914400" lvl="1" indent="-457200" eaLnBrk="1" hangingPunct="1">
              <a:buFont typeface="Arial" charset="0"/>
              <a:buAutoNum type="arabicPeriod"/>
            </a:pPr>
            <a:r>
              <a:rPr lang="en-US" smtClean="0">
                <a:sym typeface="Mathematica1"/>
              </a:rPr>
              <a:t>Set initial thresholds (from SMEs or lab test results) to determine the theoretical failure data with censoring mechanism  -  </a:t>
            </a:r>
            <a:r>
              <a:rPr lang="en-US" b="1" smtClean="0">
                <a:sym typeface="Mathematica1"/>
              </a:rPr>
              <a:t>Next</a:t>
            </a:r>
          </a:p>
          <a:p>
            <a:pPr marL="914400" lvl="1" indent="-457200" eaLnBrk="1" hangingPunct="1">
              <a:buFont typeface="Arial" charset="0"/>
              <a:buAutoNum type="arabicPeriod"/>
            </a:pPr>
            <a:r>
              <a:rPr lang="en-US" smtClean="0">
                <a:sym typeface="Mathematica1"/>
              </a:rPr>
              <a:t>Analyze the theoretical failure data to recommend initial threshold maintenance schedule</a:t>
            </a:r>
          </a:p>
          <a:p>
            <a:pPr marL="914400" lvl="1" indent="-457200" eaLnBrk="1" hangingPunct="1">
              <a:buFont typeface="Arial" charset="0"/>
              <a:buAutoNum type="arabicPeriod"/>
            </a:pPr>
            <a:r>
              <a:rPr lang="en-US" smtClean="0">
                <a:sym typeface="Mathematica1"/>
              </a:rPr>
              <a:t>Collect actual field maintenance data and associated degradation measures to update the degradation model and the threshold value.</a:t>
            </a:r>
          </a:p>
          <a:p>
            <a:pPr marL="914400" lvl="1" indent="-457200" eaLnBrk="1" hangingPunct="1">
              <a:buFont typeface="Arial" charset="0"/>
              <a:buAutoNum type="arabicPeriod"/>
            </a:pPr>
            <a:r>
              <a:rPr lang="en-US" smtClean="0">
                <a:sym typeface="Mathematica1"/>
              </a:rPr>
              <a:t>Use the updated threshold value to determine the empirical failure data </a:t>
            </a:r>
          </a:p>
          <a:p>
            <a:pPr marL="914400" lvl="1" indent="-457200" eaLnBrk="1" hangingPunct="1">
              <a:buFont typeface="Arial" charset="0"/>
              <a:buAutoNum type="arabicPeriod"/>
            </a:pPr>
            <a:r>
              <a:rPr lang="en-US" smtClean="0">
                <a:sym typeface="Mathematica1"/>
              </a:rPr>
              <a:t>Analyze the empirical failure data to recommend maintenance schedule for recurrent failure events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14338" y="220663"/>
            <a:ext cx="8301037" cy="438150"/>
          </a:xfrm>
        </p:spPr>
        <p:txBody>
          <a:bodyPr/>
          <a:lstStyle/>
          <a:p>
            <a:r>
              <a:rPr lang="en-US" smtClean="0"/>
              <a:t>Threshold Plan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9138" y="1409700"/>
            <a:ext cx="8301037" cy="603250"/>
          </a:xfrm>
        </p:spPr>
        <p:txBody>
          <a:bodyPr/>
          <a:lstStyle/>
          <a:p>
            <a:r>
              <a:rPr lang="en-US" smtClean="0"/>
              <a:t>Return to plate-type divertor design and thermal stress analyses from ARIES</a:t>
            </a: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804863" y="5495925"/>
            <a:ext cx="7986712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69863" indent="-169863" defTabSz="820738" eaLnBrk="0" hangingPunct="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200" b="1"/>
              <a:t>Make first estimate of “Failure Threshold” for divertor</a:t>
            </a:r>
          </a:p>
          <a:p>
            <a:pPr marL="169863" indent="-169863" defTabSz="820738" eaLnBrk="0" hangingPunct="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200" b="1"/>
              <a:t>Insert threshold in reliability model</a:t>
            </a:r>
          </a:p>
        </p:txBody>
      </p:sp>
      <p:pic>
        <p:nvPicPr>
          <p:cNvPr id="7168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4925" y="2389188"/>
            <a:ext cx="4972050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038" y="2479675"/>
            <a:ext cx="3225800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EOT_RT_Template.ppt | </a:t>
            </a:r>
            <a:fld id="{63FF16EE-245E-4ECB-8EC9-CBF47CBE9531}" type="slidenum">
              <a:rPr lang="en-US" smtClean="0"/>
              <a:pPr/>
              <a:t>22</a:t>
            </a:fld>
            <a:endParaRPr lang="en-US" smtClean="0"/>
          </a:p>
        </p:txBody>
      </p:sp>
      <p:pic>
        <p:nvPicPr>
          <p:cNvPr id="66562" name="Picture 2" descr="Boeing_RGBblue_largePP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7800" y="2990850"/>
            <a:ext cx="369252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>
          <a:xfrm>
            <a:off x="414338" y="349250"/>
            <a:ext cx="8301037" cy="442913"/>
          </a:xfrm>
        </p:spPr>
        <p:txBody>
          <a:bodyPr/>
          <a:lstStyle/>
          <a:p>
            <a:pPr eaLnBrk="1" hangingPunct="1"/>
            <a:r>
              <a:rPr lang="en-US" smtClean="0"/>
              <a:t>Objectives</a:t>
            </a:r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>
          <a:xfrm>
            <a:off x="433388" y="1495425"/>
            <a:ext cx="8301037" cy="3913188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b="0" smtClean="0"/>
              <a:t>Reliability, Availability, Maintainability, and Inspectability (RAMI): 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b="0" smtClean="0"/>
              <a:t>DEMO must demonstrate a high enough availability for power producers to build a commercial fusion plant. 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b="0" smtClean="0"/>
              <a:t>Power producers cannot expect an ultimate fusion power plant availability of 80% (or more) if DEMO cannot demonstrate a 50% or higher availability. Achieving this DEMO availability goal will require reliability in component design, design integration for RAMI , high maintainability, and systems to monitor and inspect components. </a:t>
            </a:r>
            <a:r>
              <a:rPr lang="en-US" b="0" i="1" smtClean="0"/>
              <a:t>We must develop and qualify methods and capabilities needed to achieve RAMI objectives.</a:t>
            </a:r>
            <a:endParaRPr lang="en-US" b="0" smtClean="0"/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Wingdings" pitchFamily="2" charset="2"/>
              <a:buNone/>
            </a:pPr>
            <a:endParaRPr lang="en-US" b="0" smtClean="0"/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EOT_RT_Template.ppt | </a:t>
            </a:r>
            <a:fld id="{059529BB-AD94-41D0-A9E9-55D299F6B376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EOT_RT_Template.ppt | </a:t>
            </a:r>
            <a:fld id="{B6113F5C-FDFF-4204-ACCD-FD6EE8FED669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28625" y="184150"/>
            <a:ext cx="8264525" cy="519113"/>
          </a:xfrm>
        </p:spPr>
        <p:txBody>
          <a:bodyPr/>
          <a:lstStyle/>
          <a:p>
            <a:pPr eaLnBrk="1" hangingPunct="1"/>
            <a:r>
              <a:rPr lang="en-US" sz="2400" smtClean="0"/>
              <a:t>An Integrated Decision Evaluation &amp; Analysis System</a:t>
            </a:r>
          </a:p>
        </p:txBody>
      </p:sp>
      <p:sp>
        <p:nvSpPr>
          <p:cNvPr id="8" name="AutoShape 20"/>
          <p:cNvSpPr>
            <a:spLocks noChangeArrowheads="1"/>
          </p:cNvSpPr>
          <p:nvPr/>
        </p:nvSpPr>
        <p:spPr bwMode="auto">
          <a:xfrm>
            <a:off x="2940050" y="1284288"/>
            <a:ext cx="3162300" cy="4737100"/>
          </a:xfrm>
          <a:prstGeom prst="roundRect">
            <a:avLst>
              <a:gd name="adj" fmla="val 16667"/>
            </a:avLst>
          </a:pr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341313" lvl="1" indent="-230188">
              <a:spcBef>
                <a:spcPct val="15000"/>
              </a:spcBef>
              <a:tabLst>
                <a:tab pos="398463" algn="l"/>
              </a:tabLst>
              <a:defRPr/>
            </a:pPr>
            <a:endParaRPr lang="en-US" sz="1200" b="1" kern="0" dirty="0">
              <a:solidFill>
                <a:srgbClr val="000066"/>
              </a:solidFill>
            </a:endParaRPr>
          </a:p>
          <a:p>
            <a:pPr marL="341313" lvl="1" indent="-230188">
              <a:spcBef>
                <a:spcPct val="15000"/>
              </a:spcBef>
              <a:tabLst>
                <a:tab pos="398463" algn="l"/>
              </a:tabLst>
              <a:defRPr/>
            </a:pPr>
            <a:r>
              <a:rPr lang="en-US" sz="1200" b="1" kern="0" dirty="0">
                <a:solidFill>
                  <a:srgbClr val="000066"/>
                </a:solidFill>
              </a:rPr>
              <a:t>Data Mining</a:t>
            </a:r>
          </a:p>
          <a:p>
            <a:pPr marL="341313" lvl="1" indent="-230188">
              <a:spcBef>
                <a:spcPct val="15000"/>
              </a:spcBef>
              <a:buFontTx/>
              <a:buChar char="–"/>
              <a:tabLst>
                <a:tab pos="398463" algn="l"/>
              </a:tabLst>
              <a:defRPr/>
            </a:pPr>
            <a:r>
              <a:rPr lang="en-US" sz="1200" b="1" kern="0" dirty="0">
                <a:solidFill>
                  <a:srgbClr val="000066"/>
                </a:solidFill>
              </a:rPr>
              <a:t>Data Mapping </a:t>
            </a:r>
          </a:p>
          <a:p>
            <a:pPr marL="341313" lvl="1" indent="-230188">
              <a:spcBef>
                <a:spcPct val="15000"/>
              </a:spcBef>
              <a:buFontTx/>
              <a:buChar char="–"/>
              <a:tabLst>
                <a:tab pos="398463" algn="l"/>
              </a:tabLst>
              <a:defRPr/>
            </a:pPr>
            <a:r>
              <a:rPr lang="en-US" sz="1200" b="1" kern="0" dirty="0">
                <a:solidFill>
                  <a:srgbClr val="000066"/>
                </a:solidFill>
              </a:rPr>
              <a:t>Text Mining</a:t>
            </a:r>
          </a:p>
          <a:p>
            <a:pPr marL="341313" lvl="1" indent="-230188">
              <a:spcBef>
                <a:spcPct val="15000"/>
              </a:spcBef>
              <a:tabLst>
                <a:tab pos="398463" algn="l"/>
              </a:tabLst>
              <a:defRPr/>
            </a:pPr>
            <a:r>
              <a:rPr lang="en-US" sz="1200" b="1" kern="0" dirty="0">
                <a:solidFill>
                  <a:srgbClr val="000066"/>
                </a:solidFill>
              </a:rPr>
              <a:t>Integrated Statistical analysis</a:t>
            </a:r>
          </a:p>
          <a:p>
            <a:pPr marL="341313" lvl="1" indent="-230188">
              <a:spcBef>
                <a:spcPct val="15000"/>
              </a:spcBef>
              <a:tabLst>
                <a:tab pos="398463" algn="l"/>
              </a:tabLst>
              <a:defRPr/>
            </a:pPr>
            <a:r>
              <a:rPr lang="en-US" sz="1200" b="1" kern="0" dirty="0">
                <a:solidFill>
                  <a:srgbClr val="000066"/>
                </a:solidFill>
              </a:rPr>
              <a:t>For Independent and Correlated </a:t>
            </a:r>
          </a:p>
          <a:p>
            <a:pPr marL="341313" lvl="1" indent="-230188">
              <a:spcBef>
                <a:spcPct val="15000"/>
              </a:spcBef>
              <a:tabLst>
                <a:tab pos="398463" algn="l"/>
              </a:tabLst>
              <a:defRPr/>
            </a:pPr>
            <a:r>
              <a:rPr lang="en-US" sz="1200" b="1" kern="0" dirty="0">
                <a:solidFill>
                  <a:srgbClr val="000066"/>
                </a:solidFill>
              </a:rPr>
              <a:t>Systems and Components</a:t>
            </a:r>
          </a:p>
          <a:p>
            <a:pPr marL="341313" lvl="1" indent="-230188">
              <a:spcBef>
                <a:spcPct val="15000"/>
              </a:spcBef>
              <a:buFontTx/>
              <a:buChar char="–"/>
              <a:tabLst>
                <a:tab pos="398463" algn="l"/>
              </a:tabLst>
              <a:defRPr/>
            </a:pPr>
            <a:r>
              <a:rPr lang="en-US" sz="1200" b="1" kern="0" dirty="0">
                <a:solidFill>
                  <a:srgbClr val="000066"/>
                </a:solidFill>
              </a:rPr>
              <a:t>Risk Management</a:t>
            </a:r>
          </a:p>
          <a:p>
            <a:pPr marL="690563" lvl="3" indent="-292100">
              <a:spcBef>
                <a:spcPct val="15000"/>
              </a:spcBef>
              <a:buFontTx/>
              <a:buChar char="•"/>
              <a:tabLst>
                <a:tab pos="398463" algn="l"/>
              </a:tabLst>
              <a:defRPr/>
            </a:pPr>
            <a:r>
              <a:rPr lang="en-US" sz="1200" b="1" kern="0" dirty="0">
                <a:solidFill>
                  <a:srgbClr val="000066"/>
                </a:solidFill>
              </a:rPr>
              <a:t>Reliability </a:t>
            </a:r>
          </a:p>
          <a:p>
            <a:pPr marL="690563" lvl="3" indent="-292100">
              <a:spcBef>
                <a:spcPct val="15000"/>
              </a:spcBef>
              <a:buFontTx/>
              <a:buChar char="•"/>
              <a:tabLst>
                <a:tab pos="398463" algn="l"/>
              </a:tabLst>
              <a:defRPr/>
            </a:pPr>
            <a:r>
              <a:rPr lang="en-US" sz="1200" b="1" kern="0" dirty="0">
                <a:solidFill>
                  <a:srgbClr val="000066"/>
                </a:solidFill>
              </a:rPr>
              <a:t>Maintainability</a:t>
            </a:r>
          </a:p>
          <a:p>
            <a:pPr marL="690563" lvl="3" indent="-292100">
              <a:spcBef>
                <a:spcPct val="15000"/>
              </a:spcBef>
              <a:buFontTx/>
              <a:buChar char="•"/>
              <a:tabLst>
                <a:tab pos="398463" algn="l"/>
              </a:tabLst>
              <a:defRPr/>
            </a:pPr>
            <a:r>
              <a:rPr lang="en-US" sz="1200" b="1" kern="0" dirty="0">
                <a:solidFill>
                  <a:srgbClr val="000066"/>
                </a:solidFill>
              </a:rPr>
              <a:t>Availability</a:t>
            </a:r>
          </a:p>
          <a:p>
            <a:pPr marL="690563" lvl="3" indent="-292100">
              <a:spcBef>
                <a:spcPct val="15000"/>
              </a:spcBef>
              <a:buFontTx/>
              <a:buChar char="•"/>
              <a:tabLst>
                <a:tab pos="398463" algn="l"/>
              </a:tabLst>
              <a:defRPr/>
            </a:pPr>
            <a:r>
              <a:rPr lang="en-US" sz="1200" b="1" kern="0" dirty="0">
                <a:solidFill>
                  <a:srgbClr val="000066"/>
                </a:solidFill>
              </a:rPr>
              <a:t>Survivability</a:t>
            </a:r>
          </a:p>
          <a:p>
            <a:pPr marL="341313" lvl="1" indent="-230188">
              <a:spcBef>
                <a:spcPct val="15000"/>
              </a:spcBef>
              <a:buFontTx/>
              <a:buChar char="–"/>
              <a:tabLst>
                <a:tab pos="398463" algn="l"/>
              </a:tabLst>
              <a:defRPr/>
            </a:pPr>
            <a:r>
              <a:rPr lang="en-US" sz="1200" b="1" kern="0" dirty="0">
                <a:solidFill>
                  <a:srgbClr val="000066"/>
                </a:solidFill>
              </a:rPr>
              <a:t>Constrained Cost Minimization</a:t>
            </a:r>
          </a:p>
          <a:p>
            <a:pPr marL="341313" lvl="1" indent="-230188">
              <a:spcBef>
                <a:spcPct val="15000"/>
              </a:spcBef>
              <a:buFontTx/>
              <a:buChar char="–"/>
              <a:tabLst>
                <a:tab pos="398463" algn="l"/>
              </a:tabLst>
              <a:defRPr/>
            </a:pPr>
            <a:r>
              <a:rPr lang="en-US" sz="1200" b="1" kern="0" dirty="0">
                <a:solidFill>
                  <a:srgbClr val="000066"/>
                </a:solidFill>
              </a:rPr>
              <a:t>Root Causes</a:t>
            </a:r>
          </a:p>
          <a:p>
            <a:pPr marL="341313" lvl="1" indent="-230188">
              <a:spcBef>
                <a:spcPct val="15000"/>
              </a:spcBef>
              <a:buFontTx/>
              <a:buChar char="–"/>
              <a:tabLst>
                <a:tab pos="398463" algn="l"/>
              </a:tabLst>
              <a:defRPr/>
            </a:pPr>
            <a:r>
              <a:rPr lang="en-US" sz="1200" b="1" kern="0" dirty="0">
                <a:solidFill>
                  <a:srgbClr val="000066"/>
                </a:solidFill>
              </a:rPr>
              <a:t>Degradation Models</a:t>
            </a:r>
          </a:p>
          <a:p>
            <a:pPr marL="341313" lvl="1" indent="-230188">
              <a:spcBef>
                <a:spcPct val="15000"/>
              </a:spcBef>
              <a:buFontTx/>
              <a:buChar char="–"/>
              <a:tabLst>
                <a:tab pos="398463" algn="l"/>
              </a:tabLst>
              <a:defRPr/>
            </a:pPr>
            <a:r>
              <a:rPr lang="en-US" sz="1200" b="1" kern="0" dirty="0">
                <a:solidFill>
                  <a:srgbClr val="000066"/>
                </a:solidFill>
              </a:rPr>
              <a:t>Adaptive methods (Correction</a:t>
            </a:r>
          </a:p>
          <a:p>
            <a:pPr marL="341313" lvl="1" indent="-230188">
              <a:spcBef>
                <a:spcPct val="15000"/>
              </a:spcBef>
              <a:tabLst>
                <a:tab pos="398463" algn="l"/>
              </a:tabLst>
              <a:defRPr/>
            </a:pPr>
            <a:r>
              <a:rPr lang="en-US" sz="1200" b="1" kern="0" dirty="0">
                <a:solidFill>
                  <a:srgbClr val="000066"/>
                </a:solidFill>
              </a:rPr>
              <a:t>	Factor, MCF-NHP, Flowgraph)  </a:t>
            </a:r>
          </a:p>
          <a:p>
            <a:pPr marL="341313" lvl="1" indent="-230188">
              <a:spcBef>
                <a:spcPct val="15000"/>
              </a:spcBef>
              <a:buFontTx/>
              <a:buChar char="–"/>
              <a:tabLst>
                <a:tab pos="398463" algn="l"/>
              </a:tabLst>
              <a:defRPr/>
            </a:pPr>
            <a:r>
              <a:rPr lang="en-US" sz="1200" b="1" kern="0" dirty="0">
                <a:solidFill>
                  <a:srgbClr val="000066"/>
                </a:solidFill>
              </a:rPr>
              <a:t>Bayesian Prior and Update</a:t>
            </a:r>
          </a:p>
          <a:p>
            <a:pPr marL="341313" lvl="1" indent="-230188">
              <a:spcBef>
                <a:spcPct val="15000"/>
              </a:spcBef>
              <a:buFontTx/>
              <a:buChar char="–"/>
              <a:tabLst>
                <a:tab pos="398463" algn="l"/>
              </a:tabLst>
              <a:defRPr/>
            </a:pPr>
            <a:r>
              <a:rPr lang="en-US" sz="1200" b="1" kern="0" dirty="0">
                <a:solidFill>
                  <a:srgbClr val="000066"/>
                </a:solidFill>
              </a:rPr>
              <a:t>Diagnosis/Prognosis</a:t>
            </a:r>
          </a:p>
        </p:txBody>
      </p:sp>
      <p:sp>
        <p:nvSpPr>
          <p:cNvPr id="15364" name="AutoShape 20"/>
          <p:cNvSpPr>
            <a:spLocks noChangeArrowheads="1"/>
          </p:cNvSpPr>
          <p:nvPr/>
        </p:nvSpPr>
        <p:spPr bwMode="auto">
          <a:xfrm>
            <a:off x="115888" y="1289050"/>
            <a:ext cx="2530475" cy="380841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341313" lvl="1" indent="-230188">
              <a:spcBef>
                <a:spcPct val="15000"/>
              </a:spcBef>
              <a:tabLst>
                <a:tab pos="230188" algn="l"/>
              </a:tabLst>
            </a:pPr>
            <a:endParaRPr lang="en-US" sz="1200" b="1">
              <a:solidFill>
                <a:srgbClr val="000066"/>
              </a:solidFill>
              <a:latin typeface="Bookman Old Style" pitchFamily="18" charset="0"/>
            </a:endParaRPr>
          </a:p>
          <a:p>
            <a:pPr marL="341313" lvl="1" indent="-230188">
              <a:spcBef>
                <a:spcPct val="15000"/>
              </a:spcBef>
              <a:tabLst>
                <a:tab pos="230188" algn="l"/>
              </a:tabLst>
            </a:pPr>
            <a:r>
              <a:rPr lang="en-US" sz="1200" b="1">
                <a:solidFill>
                  <a:srgbClr val="000066"/>
                </a:solidFill>
                <a:latin typeface="Bookman Old Style" pitchFamily="18" charset="0"/>
              </a:rPr>
              <a:t>Structural Data:</a:t>
            </a:r>
          </a:p>
          <a:p>
            <a:pPr marL="341313" lvl="1" indent="-230188">
              <a:spcBef>
                <a:spcPct val="15000"/>
              </a:spcBef>
              <a:buFont typeface="Arial" charset="0"/>
              <a:buChar char="•"/>
              <a:tabLst>
                <a:tab pos="230188" algn="l"/>
              </a:tabLst>
            </a:pPr>
            <a:r>
              <a:rPr lang="en-US" sz="1200" b="1">
                <a:solidFill>
                  <a:srgbClr val="000066"/>
                </a:solidFill>
                <a:latin typeface="Bookman Old Style" pitchFamily="18" charset="0"/>
              </a:rPr>
              <a:t>In-service failures</a:t>
            </a:r>
          </a:p>
          <a:p>
            <a:pPr marL="341313" lvl="1" indent="-230188">
              <a:spcBef>
                <a:spcPct val="15000"/>
              </a:spcBef>
              <a:buFont typeface="Arial" charset="0"/>
              <a:buChar char="•"/>
              <a:tabLst>
                <a:tab pos="230188" algn="l"/>
              </a:tabLst>
            </a:pPr>
            <a:r>
              <a:rPr lang="en-US" sz="1200" b="1">
                <a:solidFill>
                  <a:srgbClr val="000066"/>
                </a:solidFill>
                <a:latin typeface="Bookman Old Style" pitchFamily="18" charset="0"/>
              </a:rPr>
              <a:t>Event history</a:t>
            </a:r>
          </a:p>
          <a:p>
            <a:pPr marL="341313" lvl="1" indent="-230188">
              <a:spcBef>
                <a:spcPct val="15000"/>
              </a:spcBef>
              <a:tabLst>
                <a:tab pos="230188" algn="l"/>
              </a:tabLst>
            </a:pPr>
            <a:r>
              <a:rPr lang="en-US" sz="1200" b="1">
                <a:solidFill>
                  <a:srgbClr val="000066"/>
                </a:solidFill>
                <a:latin typeface="Bookman Old Style" pitchFamily="18" charset="0"/>
              </a:rPr>
              <a:t>Semi-structural Data:</a:t>
            </a:r>
          </a:p>
          <a:p>
            <a:pPr marL="341313" lvl="1" indent="-230188">
              <a:spcBef>
                <a:spcPct val="15000"/>
              </a:spcBef>
              <a:buFont typeface="Arial" charset="0"/>
              <a:buChar char="•"/>
              <a:tabLst>
                <a:tab pos="230188" algn="l"/>
              </a:tabLst>
            </a:pPr>
            <a:r>
              <a:rPr lang="en-US" sz="1200" b="1">
                <a:solidFill>
                  <a:srgbClr val="000066"/>
                </a:solidFill>
                <a:latin typeface="Bookman Old Style" pitchFamily="18" charset="0"/>
              </a:rPr>
              <a:t>Maintenance Data</a:t>
            </a:r>
          </a:p>
          <a:p>
            <a:pPr marL="341313" lvl="1" indent="-230188">
              <a:spcBef>
                <a:spcPct val="15000"/>
              </a:spcBef>
              <a:tabLst>
                <a:tab pos="230188" algn="l"/>
              </a:tabLst>
            </a:pPr>
            <a:r>
              <a:rPr lang="en-US" sz="1200" b="1">
                <a:solidFill>
                  <a:srgbClr val="000066"/>
                </a:solidFill>
                <a:latin typeface="Bookman Old Style" pitchFamily="18" charset="0"/>
              </a:rPr>
              <a:t>Un-structural Data:</a:t>
            </a:r>
          </a:p>
          <a:p>
            <a:pPr marL="341313" lvl="1" indent="-230188">
              <a:spcBef>
                <a:spcPct val="15000"/>
              </a:spcBef>
              <a:tabLst>
                <a:tab pos="230188" algn="l"/>
              </a:tabLst>
            </a:pPr>
            <a:r>
              <a:rPr lang="en-US" sz="1200" b="1">
                <a:solidFill>
                  <a:srgbClr val="000066"/>
                </a:solidFill>
                <a:latin typeface="Bookman Old Style" pitchFamily="18" charset="0"/>
              </a:rPr>
              <a:t>Real-time Feed:</a:t>
            </a:r>
          </a:p>
          <a:p>
            <a:pPr marL="341313" lvl="1" indent="-230188">
              <a:spcBef>
                <a:spcPct val="15000"/>
              </a:spcBef>
              <a:buFont typeface="Arial" charset="0"/>
              <a:buChar char="•"/>
              <a:tabLst>
                <a:tab pos="230188" algn="l"/>
              </a:tabLst>
            </a:pPr>
            <a:r>
              <a:rPr lang="en-US" sz="1200" b="1">
                <a:solidFill>
                  <a:srgbClr val="000066"/>
                </a:solidFill>
                <a:latin typeface="Bookman Old Style" pitchFamily="18" charset="0"/>
              </a:rPr>
              <a:t>Sensor feed</a:t>
            </a:r>
          </a:p>
          <a:p>
            <a:pPr marL="341313" lvl="1" indent="-230188">
              <a:spcBef>
                <a:spcPct val="15000"/>
              </a:spcBef>
              <a:buFont typeface="Arial" charset="0"/>
              <a:buChar char="•"/>
              <a:tabLst>
                <a:tab pos="230188" algn="l"/>
              </a:tabLst>
            </a:pPr>
            <a:r>
              <a:rPr lang="en-US" sz="1200" b="1">
                <a:solidFill>
                  <a:srgbClr val="000066"/>
                </a:solidFill>
                <a:latin typeface="Bookman Old Style" pitchFamily="18" charset="0"/>
              </a:rPr>
              <a:t>MMSGs and FDEs</a:t>
            </a:r>
          </a:p>
          <a:p>
            <a:pPr marL="341313" lvl="1" indent="-230188">
              <a:spcBef>
                <a:spcPct val="15000"/>
              </a:spcBef>
              <a:tabLst>
                <a:tab pos="230188" algn="l"/>
              </a:tabLst>
            </a:pPr>
            <a:r>
              <a:rPr lang="en-US" sz="1200" b="1">
                <a:solidFill>
                  <a:srgbClr val="000066"/>
                </a:solidFill>
                <a:latin typeface="Bookman Old Style" pitchFamily="18" charset="0"/>
              </a:rPr>
              <a:t>Reference Data:</a:t>
            </a:r>
          </a:p>
          <a:p>
            <a:pPr marL="341313" lvl="1" indent="-230188">
              <a:spcBef>
                <a:spcPct val="15000"/>
              </a:spcBef>
              <a:buFont typeface="Arial" charset="0"/>
              <a:buChar char="•"/>
              <a:tabLst>
                <a:tab pos="230188" algn="l"/>
              </a:tabLst>
            </a:pPr>
            <a:r>
              <a:rPr lang="en-US" sz="1200" b="1">
                <a:solidFill>
                  <a:srgbClr val="000066"/>
                </a:solidFill>
                <a:latin typeface="Bookman Old Style" pitchFamily="18" charset="0"/>
              </a:rPr>
              <a:t>Engineering input</a:t>
            </a:r>
          </a:p>
          <a:p>
            <a:pPr marL="341313" lvl="1" indent="-230188">
              <a:spcBef>
                <a:spcPct val="15000"/>
              </a:spcBef>
              <a:buFont typeface="Arial" charset="0"/>
              <a:buChar char="•"/>
              <a:tabLst>
                <a:tab pos="230188" algn="l"/>
              </a:tabLst>
            </a:pPr>
            <a:r>
              <a:rPr lang="en-US" sz="1200" b="1">
                <a:solidFill>
                  <a:srgbClr val="000066"/>
                </a:solidFill>
                <a:latin typeface="Bookman Old Style" pitchFamily="18" charset="0"/>
              </a:rPr>
              <a:t>Maintenance Guide</a:t>
            </a:r>
          </a:p>
          <a:p>
            <a:pPr marL="341313" lvl="1" indent="-230188">
              <a:spcBef>
                <a:spcPct val="15000"/>
              </a:spcBef>
              <a:buFont typeface="Arial" charset="0"/>
              <a:buChar char="•"/>
              <a:tabLst>
                <a:tab pos="230188" algn="l"/>
              </a:tabLst>
            </a:pPr>
            <a:r>
              <a:rPr lang="en-US" sz="1200" b="1">
                <a:solidFill>
                  <a:srgbClr val="000066"/>
                </a:solidFill>
                <a:latin typeface="Bookman Old Style" pitchFamily="18" charset="0"/>
              </a:rPr>
              <a:t>Bulletins </a:t>
            </a:r>
          </a:p>
          <a:p>
            <a:pPr marL="341313" lvl="1" indent="-230188">
              <a:spcBef>
                <a:spcPct val="15000"/>
              </a:spcBef>
              <a:tabLst>
                <a:tab pos="230188" algn="l"/>
              </a:tabLst>
            </a:pPr>
            <a:r>
              <a:rPr lang="en-US" sz="1200" b="1">
                <a:solidFill>
                  <a:srgbClr val="000066"/>
                </a:solidFill>
              </a:rPr>
              <a:t>Parts Consumption Data</a:t>
            </a:r>
          </a:p>
          <a:p>
            <a:pPr marL="341313" lvl="1" indent="-230188">
              <a:spcBef>
                <a:spcPct val="15000"/>
              </a:spcBef>
              <a:tabLst>
                <a:tab pos="230188" algn="l"/>
              </a:tabLst>
            </a:pPr>
            <a:r>
              <a:rPr lang="en-US" sz="1200" b="1">
                <a:solidFill>
                  <a:srgbClr val="000066"/>
                </a:solidFill>
                <a:latin typeface="Bookman Old Style" pitchFamily="18" charset="0"/>
              </a:rPr>
              <a:t>Parts Sales Data</a:t>
            </a:r>
          </a:p>
        </p:txBody>
      </p:sp>
      <p:sp>
        <p:nvSpPr>
          <p:cNvPr id="15365" name="TextBox 11"/>
          <p:cNvSpPr txBox="1">
            <a:spLocks noChangeArrowheads="1"/>
          </p:cNvSpPr>
          <p:nvPr/>
        </p:nvSpPr>
        <p:spPr bwMode="auto">
          <a:xfrm>
            <a:off x="623888" y="1363663"/>
            <a:ext cx="15605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Bookman Old Style" pitchFamily="18" charset="0"/>
              </a:rPr>
              <a:t>Input</a:t>
            </a:r>
          </a:p>
        </p:txBody>
      </p:sp>
      <p:sp>
        <p:nvSpPr>
          <p:cNvPr id="15366" name="TextBox 12"/>
          <p:cNvSpPr txBox="1">
            <a:spLocks noChangeArrowheads="1"/>
          </p:cNvSpPr>
          <p:nvPr/>
        </p:nvSpPr>
        <p:spPr bwMode="auto">
          <a:xfrm>
            <a:off x="3171825" y="1327150"/>
            <a:ext cx="27035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Bookman Old Style" pitchFamily="18" charset="0"/>
              </a:rPr>
              <a:t>Statistical Analysis</a:t>
            </a:r>
          </a:p>
        </p:txBody>
      </p:sp>
      <p:sp>
        <p:nvSpPr>
          <p:cNvPr id="12" name="Right Arrow 11"/>
          <p:cNvSpPr/>
          <p:nvPr/>
        </p:nvSpPr>
        <p:spPr bwMode="auto">
          <a:xfrm>
            <a:off x="2655888" y="2894013"/>
            <a:ext cx="260350" cy="64452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Bookman Old Style" pitchFamily="18" charset="0"/>
            </a:endParaRPr>
          </a:p>
        </p:txBody>
      </p:sp>
      <p:sp>
        <p:nvSpPr>
          <p:cNvPr id="15368" name="AutoShape 20"/>
          <p:cNvSpPr>
            <a:spLocks noChangeArrowheads="1"/>
          </p:cNvSpPr>
          <p:nvPr/>
        </p:nvSpPr>
        <p:spPr bwMode="auto">
          <a:xfrm>
            <a:off x="6399213" y="1301750"/>
            <a:ext cx="2619375" cy="336073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rIns="0" anchor="ctr"/>
          <a:lstStyle/>
          <a:p>
            <a:pPr marL="392113" lvl="1" indent="-280988">
              <a:spcBef>
                <a:spcPct val="15000"/>
              </a:spcBef>
              <a:tabLst>
                <a:tab pos="398463" algn="l"/>
              </a:tabLst>
            </a:pPr>
            <a:endParaRPr lang="en-US" sz="1200" b="1">
              <a:solidFill>
                <a:srgbClr val="000066"/>
              </a:solidFill>
              <a:latin typeface="Bookman Old Style" pitchFamily="18" charset="0"/>
            </a:endParaRPr>
          </a:p>
          <a:p>
            <a:pPr marL="392113" lvl="1" indent="-280988">
              <a:spcBef>
                <a:spcPct val="15000"/>
              </a:spcBef>
              <a:tabLst>
                <a:tab pos="398463" algn="l"/>
              </a:tabLst>
            </a:pPr>
            <a:r>
              <a:rPr lang="en-US" sz="1200" b="1">
                <a:solidFill>
                  <a:srgbClr val="000066"/>
                </a:solidFill>
                <a:latin typeface="Bookman Old Style" pitchFamily="18" charset="0"/>
              </a:rPr>
              <a:t>Diagnostics/Prognostics</a:t>
            </a:r>
          </a:p>
          <a:p>
            <a:pPr marL="392113" lvl="1" indent="-280988">
              <a:spcBef>
                <a:spcPct val="15000"/>
              </a:spcBef>
              <a:tabLst>
                <a:tab pos="398463" algn="l"/>
              </a:tabLst>
            </a:pPr>
            <a:r>
              <a:rPr lang="en-US" sz="1200" b="1">
                <a:solidFill>
                  <a:srgbClr val="000066"/>
                </a:solidFill>
                <a:latin typeface="Bookman Old Style" pitchFamily="18" charset="0"/>
              </a:rPr>
              <a:t>Optimization Opportunity</a:t>
            </a:r>
          </a:p>
          <a:p>
            <a:pPr marL="392113" lvl="1" indent="-280988">
              <a:spcBef>
                <a:spcPct val="15000"/>
              </a:spcBef>
              <a:tabLst>
                <a:tab pos="398463" algn="l"/>
              </a:tabLst>
            </a:pPr>
            <a:r>
              <a:rPr lang="en-US" sz="1200" b="1">
                <a:solidFill>
                  <a:srgbClr val="000066"/>
                </a:solidFill>
                <a:latin typeface="Bookman Old Style" pitchFamily="18" charset="0"/>
              </a:rPr>
              <a:t>Monitoring &amp; Alerting </a:t>
            </a:r>
          </a:p>
          <a:p>
            <a:pPr marL="392113" lvl="1" indent="-280988">
              <a:spcBef>
                <a:spcPct val="15000"/>
              </a:spcBef>
              <a:tabLst>
                <a:tab pos="398463" algn="l"/>
              </a:tabLst>
            </a:pPr>
            <a:r>
              <a:rPr lang="en-US" sz="1200" b="1">
                <a:solidFill>
                  <a:srgbClr val="000066"/>
                </a:solidFill>
                <a:latin typeface="Bookman Old Style" pitchFamily="18" charset="0"/>
              </a:rPr>
              <a:t>Program Management</a:t>
            </a:r>
          </a:p>
          <a:p>
            <a:pPr marL="392113" lvl="1" indent="-280988">
              <a:spcBef>
                <a:spcPct val="15000"/>
              </a:spcBef>
              <a:tabLst>
                <a:tab pos="398463" algn="l"/>
              </a:tabLst>
            </a:pPr>
            <a:r>
              <a:rPr lang="en-US" sz="1200" b="1">
                <a:solidFill>
                  <a:srgbClr val="000066"/>
                </a:solidFill>
                <a:latin typeface="Bookman Old Style" pitchFamily="18" charset="0"/>
              </a:rPr>
              <a:t>Health Management</a:t>
            </a:r>
          </a:p>
          <a:p>
            <a:pPr marL="392113" lvl="1" indent="-280988">
              <a:spcBef>
                <a:spcPct val="15000"/>
              </a:spcBef>
              <a:tabLst>
                <a:tab pos="398463" algn="l"/>
              </a:tabLst>
            </a:pPr>
            <a:r>
              <a:rPr lang="en-US" sz="1200" b="1">
                <a:solidFill>
                  <a:srgbClr val="000066"/>
                </a:solidFill>
                <a:latin typeface="Bookman Old Style" pitchFamily="18" charset="0"/>
              </a:rPr>
              <a:t>Decision Support</a:t>
            </a:r>
          </a:p>
          <a:p>
            <a:pPr marL="392113" lvl="1" indent="-280988">
              <a:spcBef>
                <a:spcPct val="15000"/>
              </a:spcBef>
              <a:tabLst>
                <a:tab pos="398463" algn="l"/>
              </a:tabLst>
            </a:pPr>
            <a:r>
              <a:rPr lang="en-US" sz="1200" b="1">
                <a:solidFill>
                  <a:srgbClr val="000066"/>
                </a:solidFill>
              </a:rPr>
              <a:t>System/Component Redesign</a:t>
            </a:r>
          </a:p>
          <a:p>
            <a:pPr marL="392113" lvl="1" indent="-280988">
              <a:spcBef>
                <a:spcPct val="15000"/>
              </a:spcBef>
              <a:tabLst>
                <a:tab pos="398463" algn="l"/>
              </a:tabLst>
            </a:pPr>
            <a:r>
              <a:rPr lang="en-US" sz="1200" b="1">
                <a:solidFill>
                  <a:srgbClr val="000066"/>
                </a:solidFill>
                <a:latin typeface="Bookman Old Style" pitchFamily="18" charset="0"/>
              </a:rPr>
              <a:t>Optimal Troubleshooting Procedures</a:t>
            </a:r>
          </a:p>
          <a:p>
            <a:pPr marL="392113" lvl="1" indent="-280988">
              <a:spcBef>
                <a:spcPct val="15000"/>
              </a:spcBef>
              <a:tabLst>
                <a:tab pos="398463" algn="l"/>
              </a:tabLst>
            </a:pPr>
            <a:r>
              <a:rPr lang="en-US" sz="1200" b="1">
                <a:solidFill>
                  <a:srgbClr val="000066"/>
                </a:solidFill>
              </a:rPr>
              <a:t>Mission Readiness</a:t>
            </a:r>
            <a:endParaRPr lang="en-US" sz="1200" b="1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15369" name="TextBox 15"/>
          <p:cNvSpPr txBox="1">
            <a:spLocks noChangeArrowheads="1"/>
          </p:cNvSpPr>
          <p:nvPr/>
        </p:nvSpPr>
        <p:spPr bwMode="auto">
          <a:xfrm>
            <a:off x="6929438" y="1355725"/>
            <a:ext cx="1560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Bookman Old Style" pitchFamily="18" charset="0"/>
              </a:rPr>
              <a:t>Output</a:t>
            </a:r>
          </a:p>
        </p:txBody>
      </p:sp>
      <p:sp>
        <p:nvSpPr>
          <p:cNvPr id="15" name="Right Arrow 14"/>
          <p:cNvSpPr/>
          <p:nvPr/>
        </p:nvSpPr>
        <p:spPr bwMode="auto">
          <a:xfrm>
            <a:off x="6110288" y="2728913"/>
            <a:ext cx="260350" cy="646112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Bookman Old Style" pitchFamily="18" charset="0"/>
            </a:endParaRPr>
          </a:p>
        </p:txBody>
      </p:sp>
      <p:cxnSp>
        <p:nvCxnSpPr>
          <p:cNvPr id="16" name="Shape 21"/>
          <p:cNvCxnSpPr>
            <a:stCxn id="15368" idx="2"/>
            <a:endCxn id="15364" idx="2"/>
          </p:cNvCxnSpPr>
          <p:nvPr/>
        </p:nvCxnSpPr>
        <p:spPr bwMode="auto">
          <a:xfrm rot="5400000">
            <a:off x="4327525" y="1716088"/>
            <a:ext cx="434975" cy="6327775"/>
          </a:xfrm>
          <a:prstGeom prst="bentConnector3">
            <a:avLst>
              <a:gd name="adj1" fmla="val 365158"/>
            </a:avLst>
          </a:prstGeom>
          <a:noFill/>
          <a:ln w="2540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 w="sm" len="sm"/>
          </a:ln>
          <a:effectLst/>
        </p:spPr>
      </p:cxnSp>
      <p:cxnSp>
        <p:nvCxnSpPr>
          <p:cNvPr id="17" name="Shape 21"/>
          <p:cNvCxnSpPr>
            <a:stCxn id="15368" idx="2"/>
          </p:cNvCxnSpPr>
          <p:nvPr/>
        </p:nvCxnSpPr>
        <p:spPr bwMode="auto">
          <a:xfrm rot="5400000">
            <a:off x="6556376" y="4200525"/>
            <a:ext cx="690562" cy="1614487"/>
          </a:xfrm>
          <a:prstGeom prst="bentConnector2">
            <a:avLst/>
          </a:prstGeom>
          <a:noFill/>
          <a:ln w="2540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 w="sm" len="sm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EOT_RT_Template.ppt | </a:t>
            </a:r>
            <a:fld id="{3E228362-831A-42DC-8629-BFFE472F2B50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77850" y="184150"/>
            <a:ext cx="8137525" cy="519113"/>
          </a:xfrm>
        </p:spPr>
        <p:txBody>
          <a:bodyPr/>
          <a:lstStyle/>
          <a:p>
            <a:pPr eaLnBrk="1" hangingPunct="1"/>
            <a:r>
              <a:rPr lang="en-US" smtClean="0"/>
              <a:t>Fusion R&amp;D-Unique Tailoring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47700" y="1243013"/>
            <a:ext cx="78486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Inherent, but not obvious, in Reliability Centered Maintenance (RCM) and IDEAS is the process for handling large technological leaps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Large technology leaps were the hidden driver for RCM and IDEAS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IDEAS includes:</a:t>
            </a:r>
          </a:p>
          <a:p>
            <a:pPr marL="857250" lvl="1" indent="-400050">
              <a:lnSpc>
                <a:spcPct val="110000"/>
              </a:lnSpc>
              <a:spcBef>
                <a:spcPct val="20000"/>
              </a:spcBef>
              <a:buFontTx/>
              <a:buAutoNum type="arabicPeriod"/>
            </a:pPr>
            <a:r>
              <a:rPr lang="en-US" sz="1900"/>
              <a:t>Standardized reliability analysis processes</a:t>
            </a:r>
          </a:p>
          <a:p>
            <a:pPr marL="857250" lvl="1" indent="-400050">
              <a:lnSpc>
                <a:spcPct val="110000"/>
              </a:lnSpc>
              <a:spcBef>
                <a:spcPct val="20000"/>
              </a:spcBef>
              <a:buFontTx/>
              <a:buAutoNum type="arabicPeriod"/>
            </a:pPr>
            <a:r>
              <a:rPr lang="en-US" sz="1900"/>
              <a:t>Statistical treatment of recorded data</a:t>
            </a:r>
          </a:p>
          <a:p>
            <a:pPr marL="857250" lvl="1" indent="-400050">
              <a:lnSpc>
                <a:spcPct val="110000"/>
              </a:lnSpc>
              <a:spcBef>
                <a:spcPct val="20000"/>
              </a:spcBef>
              <a:buFontTx/>
              <a:buAutoNum type="arabicPeriod"/>
            </a:pPr>
            <a:r>
              <a:rPr lang="en-US" sz="1900"/>
              <a:t>Analysis of model-generated data</a:t>
            </a:r>
          </a:p>
          <a:p>
            <a:pPr marL="857250" lvl="1" indent="-400050">
              <a:lnSpc>
                <a:spcPct val="110000"/>
              </a:lnSpc>
              <a:spcBef>
                <a:spcPct val="20000"/>
              </a:spcBef>
              <a:buFontTx/>
              <a:buAutoNum type="arabicPeriod"/>
            </a:pPr>
            <a:r>
              <a:rPr lang="en-US" sz="1900"/>
              <a:t>Feedback of the above into testing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Items 2 – 4 address technology leaps</a:t>
            </a:r>
          </a:p>
          <a:p>
            <a:pPr marL="457200" indent="-4572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100"/>
              <a:t>Fusion tailoring must include a large expansion of modeling, analysis of model results, and input of analysis results into experiment planning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EOT_RT_Template.ppt | </a:t>
            </a:r>
            <a:fld id="{7218BF06-7C24-4014-841B-FF09A48A9D8B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77850" y="184150"/>
            <a:ext cx="8137525" cy="519113"/>
          </a:xfrm>
        </p:spPr>
        <p:txBody>
          <a:bodyPr/>
          <a:lstStyle/>
          <a:p>
            <a:pPr eaLnBrk="1" hangingPunct="1"/>
            <a:r>
              <a:rPr lang="en-US" smtClean="0"/>
              <a:t>Fusion RAMI Approach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04850" y="1292225"/>
            <a:ext cx="8201025" cy="498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rm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500"/>
              <a:t>Using standard methods, develop a Reliability Estimation Tool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500"/>
              <a:t>Purposes of the Tool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Tx/>
              <a:buChar char="–"/>
            </a:pPr>
            <a:r>
              <a:rPr lang="en-US" sz="2100"/>
              <a:t>Estimate reliability of the fusion power plant, plant systems, subsystems, and devices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Tx/>
              <a:buChar char="–"/>
            </a:pPr>
            <a:r>
              <a:rPr lang="en-US" sz="2100"/>
              <a:t>Availability Estimates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Tx/>
              <a:buChar char="–"/>
            </a:pPr>
            <a:r>
              <a:rPr lang="en-US" sz="2100"/>
              <a:t>Sensitivity Analyses</a:t>
            </a:r>
          </a:p>
          <a:p>
            <a:pPr marL="1143000" lvl="2" indent="-2286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/>
              <a:t>Maintenance Intervals</a:t>
            </a:r>
          </a:p>
          <a:p>
            <a:pPr marL="1143000" lvl="2" indent="-2286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/>
              <a:t>Maintenance Approach Analyses</a:t>
            </a:r>
          </a:p>
          <a:p>
            <a:pPr marL="1143000" lvl="2" indent="-2286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/>
              <a:t>Critical Item/Technology Identification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Tx/>
              <a:buChar char="–"/>
            </a:pPr>
            <a:r>
              <a:rPr lang="en-US" sz="2100"/>
              <a:t>Experiment Planning Guidance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buFontTx/>
              <a:buChar char="–"/>
            </a:pPr>
            <a:r>
              <a:rPr lang="en-US" sz="2100"/>
              <a:t>Facility Planning Guidance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EOT_RT_Template.ppt | </a:t>
            </a:r>
            <a:fld id="{A4B6107D-A606-4314-B70E-7FA2F90BB7EB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77850" y="198438"/>
            <a:ext cx="8137525" cy="504825"/>
          </a:xfrm>
        </p:spPr>
        <p:txBody>
          <a:bodyPr/>
          <a:lstStyle/>
          <a:p>
            <a:pPr eaLnBrk="1" hangingPunct="1"/>
            <a:r>
              <a:rPr lang="en-US" sz="2800" smtClean="0"/>
              <a:t>Reliability Estimation Tool Structure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66750" y="1252538"/>
            <a:ext cx="7867650" cy="509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200" dirty="0">
                <a:latin typeface="+mn-lt"/>
              </a:rPr>
              <a:t>Overall tool structure designed and maintained by Boeing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200" dirty="0">
                <a:latin typeface="+mn-lt"/>
              </a:rPr>
              <a:t>Plant </a:t>
            </a:r>
            <a:r>
              <a:rPr lang="en-US" sz="2200" dirty="0">
                <a:latin typeface="+mn-lt"/>
                <a:cs typeface="Arial" pitchFamily="34" charset="0"/>
              </a:rPr>
              <a:t>→</a:t>
            </a:r>
            <a:r>
              <a:rPr lang="en-US" sz="2200" dirty="0">
                <a:latin typeface="+mn-lt"/>
              </a:rPr>
              <a:t> System </a:t>
            </a:r>
            <a:r>
              <a:rPr lang="en-US" sz="2200" dirty="0">
                <a:latin typeface="+mn-lt"/>
                <a:cs typeface="Arial" pitchFamily="34" charset="0"/>
              </a:rPr>
              <a:t>→</a:t>
            </a:r>
            <a:r>
              <a:rPr lang="en-US" sz="2200" dirty="0">
                <a:latin typeface="+mn-lt"/>
              </a:rPr>
              <a:t> Subsystem </a:t>
            </a:r>
            <a:r>
              <a:rPr lang="en-US" sz="2200" dirty="0">
                <a:latin typeface="+mn-lt"/>
                <a:cs typeface="Arial" pitchFamily="34" charset="0"/>
              </a:rPr>
              <a:t>→</a:t>
            </a:r>
            <a:r>
              <a:rPr lang="en-US" sz="2200" dirty="0">
                <a:latin typeface="+mn-lt"/>
              </a:rPr>
              <a:t> Element breakdown defined by Boeing and power plant team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200" dirty="0">
                <a:latin typeface="+mn-lt"/>
              </a:rPr>
              <a:t>Data Mining of historical results by Boeing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200" dirty="0">
                <a:latin typeface="+mn-lt"/>
              </a:rPr>
              <a:t>Physical modeling of material/component behavior (for situations where historical data is unavailable or inadequate) by power plant team members or fusion community at large, as needed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200" dirty="0">
                <a:latin typeface="+mn-lt"/>
              </a:rPr>
              <a:t>Feedback of tool results to power plant team by Boeing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200" dirty="0">
                <a:latin typeface="+mn-lt"/>
              </a:rPr>
              <a:t>Experiment/Facility planning inputs by power plant team to fusion community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EOT_RT_Template.ppt | </a:t>
            </a:r>
            <a:fld id="{EB67711D-9E4E-457E-AC1F-3EF954DD53D8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44500" y="146050"/>
            <a:ext cx="8137525" cy="5191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 dirty="0" smtClean="0"/>
              <a:t>Integrated RAMI Programs for Nuclear Fusion Power Core</a:t>
            </a:r>
            <a:endParaRPr lang="en-US" sz="2400" dirty="0"/>
          </a:p>
        </p:txBody>
      </p:sp>
      <p:sp>
        <p:nvSpPr>
          <p:cNvPr id="6" name="Donut 5"/>
          <p:cNvSpPr/>
          <p:nvPr/>
        </p:nvSpPr>
        <p:spPr bwMode="auto">
          <a:xfrm>
            <a:off x="767715" y="408511"/>
            <a:ext cx="7680960" cy="6400800"/>
          </a:xfrm>
          <a:prstGeom prst="donut">
            <a:avLst>
              <a:gd name="adj" fmla="val 11208"/>
            </a:avLst>
          </a:prstGeom>
          <a:solidFill>
            <a:srgbClr val="FFFF66">
              <a:alpha val="80000"/>
            </a:srgbClr>
          </a:solidFill>
          <a:ln w="9525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perspectiveRelaxedModerately"/>
            <a:lightRig rig="threePt" dir="t"/>
          </a:scene3d>
          <a:sp3d>
            <a:bevelT w="50800" h="50800"/>
          </a:sp3d>
        </p:spPr>
        <p:txBody>
          <a:bodyPr lIns="91430" tIns="45716" rIns="91430" bIns="45716">
            <a:spAutoFit/>
          </a:bodyPr>
          <a:lstStyle/>
          <a:p>
            <a:pPr algn="r">
              <a:defRPr/>
            </a:pPr>
            <a:endParaRPr lang="en-US" ker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5292725" y="1274872"/>
            <a:ext cx="2395538" cy="868363"/>
          </a:xfrm>
          <a:prstGeom prst="ellipse">
            <a:avLst/>
          </a:prstGeom>
          <a:solidFill>
            <a:srgbClr val="99CCFF"/>
          </a:solidFill>
          <a:ln w="9525">
            <a:noFill/>
            <a:round/>
            <a:headEnd/>
            <a:tailEnd/>
          </a:ln>
          <a:effectLst/>
          <a:scene3d>
            <a:camera prst="perspectiveRelaxedModerately"/>
            <a:lightRig rig="morning" dir="t"/>
          </a:scene3d>
          <a:sp3d>
            <a:bevelT h="101600"/>
            <a:bevelB h="101600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+mn-lt"/>
              </a:rPr>
              <a:t>Control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+mn-lt"/>
              </a:rPr>
              <a:t>Systems</a:t>
            </a:r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5435600" y="5351572"/>
            <a:ext cx="2393950" cy="1097280"/>
          </a:xfrm>
          <a:prstGeom prst="ellipse">
            <a:avLst/>
          </a:prstGeom>
          <a:solidFill>
            <a:srgbClr val="009A46"/>
          </a:solidFill>
          <a:ln w="9525">
            <a:noFill/>
            <a:round/>
            <a:headEnd/>
            <a:tailEnd/>
          </a:ln>
          <a:effectLst/>
          <a:scene3d>
            <a:camera prst="perspectiveRelaxedModerately"/>
            <a:lightRig rig="morning" dir="t"/>
          </a:scene3d>
          <a:sp3d z="25400">
            <a:bevelT h="101600"/>
            <a:bevelB h="101600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+mn-lt"/>
              </a:rPr>
              <a:t>Venting Systems</a:t>
            </a:r>
          </a:p>
        </p:txBody>
      </p:sp>
      <p:cxnSp>
        <p:nvCxnSpPr>
          <p:cNvPr id="9" name="AutoShape 12"/>
          <p:cNvCxnSpPr>
            <a:cxnSpLocks noChangeShapeType="1"/>
            <a:endCxn id="7" idx="4"/>
          </p:cNvCxnSpPr>
          <p:nvPr/>
        </p:nvCxnSpPr>
        <p:spPr bwMode="auto">
          <a:xfrm rot="5400000" flipH="1" flipV="1">
            <a:off x="5388769" y="1455054"/>
            <a:ext cx="414337" cy="1790700"/>
          </a:xfrm>
          <a:prstGeom prst="curvedConnector3">
            <a:avLst>
              <a:gd name="adj1" fmla="val 50000"/>
            </a:avLst>
          </a:prstGeom>
          <a:noFill/>
          <a:ln w="76200" cap="sq" cmpd="sng">
            <a:gradFill>
              <a:gsLst>
                <a:gs pos="0">
                  <a:srgbClr val="BBE0E3">
                    <a:shade val="30000"/>
                    <a:satMod val="115000"/>
                  </a:srgbClr>
                </a:gs>
                <a:gs pos="50000">
                  <a:srgbClr val="BBE0E3">
                    <a:shade val="67500"/>
                    <a:satMod val="115000"/>
                  </a:srgbClr>
                </a:gs>
                <a:gs pos="100000">
                  <a:srgbClr val="BBE0E3">
                    <a:shade val="100000"/>
                    <a:satMod val="115000"/>
                  </a:srgbClr>
                </a:gs>
              </a:gsLst>
              <a:lin ang="5400000" scaled="0"/>
            </a:gradFill>
            <a:round/>
            <a:headEnd/>
            <a:tailEnd type="triangle" w="sm" len="sm"/>
          </a:ln>
          <a:scene3d>
            <a:camera prst="perspectiveRelaxedModerately"/>
            <a:lightRig rig="threePt" dir="t"/>
          </a:scene3d>
          <a:sp3d z="12700" extrusionH="19050" contourW="12700">
            <a:bevelT/>
            <a:bevelB/>
          </a:sp3d>
        </p:spPr>
      </p:cxn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1658937" y="5351572"/>
            <a:ext cx="2377440" cy="1097280"/>
          </a:xfrm>
          <a:prstGeom prst="ellipse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  <a:effectLst/>
          <a:scene3d>
            <a:camera prst="perspectiveRelaxedModerately"/>
            <a:lightRig rig="morning" dir="t"/>
          </a:scene3d>
          <a:sp3d z="25400">
            <a:bevelT h="101600"/>
            <a:bevelB h="101600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kern="0" dirty="0">
              <a:solidFill>
                <a:sysClr val="windowText" lastClr="000000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+mn-lt"/>
              </a:rPr>
              <a:t>Structure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+mn-lt"/>
              </a:rPr>
              <a:t>&amp; Shield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kern="0" dirty="0">
              <a:solidFill>
                <a:sysClr val="windowText" lastClr="000000"/>
              </a:solidFill>
              <a:latin typeface="+mn-lt"/>
            </a:endParaRPr>
          </a:p>
        </p:txBody>
      </p:sp>
      <p:cxnSp>
        <p:nvCxnSpPr>
          <p:cNvPr id="11" name="AutoShape 16"/>
          <p:cNvCxnSpPr>
            <a:cxnSpLocks noChangeShapeType="1"/>
            <a:endCxn id="12" idx="4"/>
          </p:cNvCxnSpPr>
          <p:nvPr/>
        </p:nvCxnSpPr>
        <p:spPr bwMode="auto">
          <a:xfrm rot="16200000" flipV="1">
            <a:off x="3550444" y="1407428"/>
            <a:ext cx="415925" cy="1884363"/>
          </a:xfrm>
          <a:prstGeom prst="curvedConnector3">
            <a:avLst>
              <a:gd name="adj1" fmla="val 50000"/>
            </a:avLst>
          </a:prstGeom>
          <a:noFill/>
          <a:ln w="76200" cap="sq" cmpd="sng">
            <a:gradFill>
              <a:gsLst>
                <a:gs pos="0">
                  <a:srgbClr val="BBE0E3">
                    <a:shade val="30000"/>
                    <a:satMod val="115000"/>
                  </a:srgbClr>
                </a:gs>
                <a:gs pos="50000">
                  <a:srgbClr val="BBE0E3">
                    <a:shade val="67500"/>
                    <a:satMod val="115000"/>
                  </a:srgbClr>
                </a:gs>
                <a:gs pos="100000">
                  <a:srgbClr val="BBE0E3">
                    <a:shade val="100000"/>
                    <a:satMod val="115000"/>
                  </a:srgbClr>
                </a:gs>
              </a:gsLst>
              <a:lin ang="5400000" scaled="0"/>
            </a:gradFill>
            <a:round/>
            <a:headEnd/>
            <a:tailEnd type="triangle" w="sm" len="sm"/>
          </a:ln>
          <a:scene3d>
            <a:camera prst="perspectiveRelaxedModerately"/>
            <a:lightRig rig="threePt" dir="t"/>
          </a:scene3d>
          <a:sp3d z="12700" extrusionH="19050" contourW="12700">
            <a:bevelT/>
            <a:bevelB/>
          </a:sp3d>
        </p:spPr>
      </p:cxnSp>
      <p:sp>
        <p:nvSpPr>
          <p:cNvPr id="12" name="Oval 15"/>
          <p:cNvSpPr>
            <a:spLocks noChangeArrowheads="1"/>
          </p:cNvSpPr>
          <p:nvPr/>
        </p:nvSpPr>
        <p:spPr bwMode="auto">
          <a:xfrm>
            <a:off x="1620838" y="1274872"/>
            <a:ext cx="2390775" cy="866775"/>
          </a:xfrm>
          <a:prstGeom prst="ellipse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2700000" scaled="1"/>
            <a:tileRect/>
          </a:gradFill>
          <a:ln w="9525">
            <a:noFill/>
            <a:round/>
            <a:headEnd/>
            <a:tailEnd/>
          </a:ln>
          <a:effectLst/>
          <a:scene3d>
            <a:camera prst="perspectiveRelaxedModerately"/>
            <a:lightRig rig="morning" dir="t"/>
          </a:scene3d>
          <a:sp3d>
            <a:bevelT h="101600"/>
            <a:bevelB h="101600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err="1">
                <a:solidFill>
                  <a:sysClr val="windowText" lastClr="000000"/>
                </a:solidFill>
                <a:latin typeface="+mn-lt"/>
              </a:rPr>
              <a:t>Divertors</a:t>
            </a:r>
            <a:endParaRPr lang="en-US" b="1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3952875" y="1846263"/>
            <a:ext cx="1350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rgbClr val="003300"/>
                </a:solidFill>
                <a:latin typeface="+mn-lt"/>
              </a:rPr>
              <a:t>Monitoring &amp; Alerting</a:t>
            </a:r>
          </a:p>
        </p:txBody>
      </p:sp>
      <p:sp>
        <p:nvSpPr>
          <p:cNvPr id="14" name="Oval 19"/>
          <p:cNvSpPr>
            <a:spLocks noChangeArrowheads="1"/>
          </p:cNvSpPr>
          <p:nvPr/>
        </p:nvSpPr>
        <p:spPr bwMode="auto">
          <a:xfrm>
            <a:off x="7277100" y="3126532"/>
            <a:ext cx="1628775" cy="1097280"/>
          </a:xfrm>
          <a:prstGeom prst="ellipse">
            <a:avLst/>
          </a:prstGeom>
          <a:solidFill>
            <a:srgbClr val="FFC000"/>
          </a:solidFill>
          <a:ln w="9525">
            <a:noFill/>
            <a:round/>
            <a:headEnd/>
            <a:tailEnd/>
          </a:ln>
          <a:effectLst/>
          <a:scene3d>
            <a:camera prst="perspectiveRelaxedModerately"/>
            <a:lightRig rig="morning" dir="t"/>
          </a:scene3d>
          <a:sp3d z="25400">
            <a:bevelT h="101600"/>
            <a:bevelB h="101600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+mn-lt"/>
              </a:rPr>
              <a:t>Cooling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+mn-lt"/>
              </a:rPr>
              <a:t>Systems</a:t>
            </a:r>
            <a:endParaRPr lang="en-US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5" name="Oval 20"/>
          <p:cNvSpPr>
            <a:spLocks noChangeArrowheads="1"/>
          </p:cNvSpPr>
          <p:nvPr/>
        </p:nvSpPr>
        <p:spPr bwMode="auto">
          <a:xfrm>
            <a:off x="219075" y="3126532"/>
            <a:ext cx="1876425" cy="1097280"/>
          </a:xfrm>
          <a:prstGeom prst="ellipse">
            <a:avLst/>
          </a:prstGeom>
          <a:solidFill>
            <a:srgbClr val="FFC000"/>
          </a:solidFill>
          <a:ln w="9525">
            <a:noFill/>
            <a:round/>
            <a:headEnd/>
            <a:tailEnd/>
          </a:ln>
          <a:effectLst/>
          <a:scene3d>
            <a:camera prst="perspectiveRelaxedModerately"/>
            <a:lightRig rig="morning" dir="t"/>
          </a:scene3d>
          <a:sp3d z="25400">
            <a:bevelT h="101600"/>
            <a:bevelB h="101600"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+mn-lt"/>
              </a:rPr>
              <a:t>Support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+mn-lt"/>
              </a:rPr>
              <a:t>Systems</a:t>
            </a:r>
            <a:endParaRPr lang="en-US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5172075" y="5199063"/>
            <a:ext cx="18288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Aft>
                <a:spcPts val="100"/>
              </a:spcAft>
              <a:tabLst>
                <a:tab pos="457200" algn="l"/>
              </a:tabLst>
              <a:defRPr/>
            </a:pPr>
            <a:r>
              <a:rPr lang="en-US" sz="1000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  </a:t>
            </a:r>
          </a:p>
        </p:txBody>
      </p:sp>
      <p:sp>
        <p:nvSpPr>
          <p:cNvPr id="17" name="Rectangle 25"/>
          <p:cNvSpPr>
            <a:spLocks noChangeArrowheads="1"/>
          </p:cNvSpPr>
          <p:nvPr/>
        </p:nvSpPr>
        <p:spPr bwMode="auto">
          <a:xfrm>
            <a:off x="2719388" y="2314575"/>
            <a:ext cx="13477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rgbClr val="003300"/>
                </a:solidFill>
                <a:latin typeface="+mn-lt"/>
              </a:rPr>
              <a:t>CBM</a:t>
            </a:r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2036763" y="3906838"/>
            <a:ext cx="63976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rgbClr val="003300"/>
                </a:solidFill>
                <a:latin typeface="+mn-lt"/>
              </a:rPr>
              <a:t>PM</a:t>
            </a:r>
          </a:p>
        </p:txBody>
      </p:sp>
      <p:sp>
        <p:nvSpPr>
          <p:cNvPr id="19" name="Rectangle 28"/>
          <p:cNvSpPr>
            <a:spLocks noChangeArrowheads="1"/>
          </p:cNvSpPr>
          <p:nvPr/>
        </p:nvSpPr>
        <p:spPr bwMode="auto">
          <a:xfrm>
            <a:off x="7677150" y="4208463"/>
            <a:ext cx="838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rgbClr val="003300"/>
                </a:solidFill>
                <a:latin typeface="+mn-lt"/>
              </a:rPr>
              <a:t>  </a:t>
            </a:r>
          </a:p>
        </p:txBody>
      </p:sp>
      <p:sp>
        <p:nvSpPr>
          <p:cNvPr id="20" name="Text Box 91"/>
          <p:cNvSpPr txBox="1">
            <a:spLocks noChangeArrowheads="1"/>
          </p:cNvSpPr>
          <p:nvPr/>
        </p:nvSpPr>
        <p:spPr bwMode="auto">
          <a:xfrm>
            <a:off x="3619500" y="5237163"/>
            <a:ext cx="1295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rgbClr val="003300"/>
                </a:solidFill>
                <a:latin typeface="+mn-lt"/>
              </a:rPr>
              <a:t>PM &amp; CBM</a:t>
            </a:r>
          </a:p>
        </p:txBody>
      </p:sp>
      <p:sp>
        <p:nvSpPr>
          <p:cNvPr id="21" name="Rectangle 40"/>
          <p:cNvSpPr>
            <a:spLocks noChangeArrowheads="1"/>
          </p:cNvSpPr>
          <p:nvPr/>
        </p:nvSpPr>
        <p:spPr bwMode="auto">
          <a:xfrm>
            <a:off x="5867400" y="2324100"/>
            <a:ext cx="1600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100"/>
              </a:spcAft>
              <a:tabLst>
                <a:tab pos="457200" algn="l"/>
              </a:tabLst>
              <a:defRPr/>
            </a:pPr>
            <a:r>
              <a:rPr lang="en-US" sz="1000" kern="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          PM</a:t>
            </a:r>
            <a:endParaRPr lang="en-US" sz="1000" kern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2" name="AutoShape 8"/>
          <p:cNvSpPr>
            <a:spLocks noChangeArrowheads="1"/>
          </p:cNvSpPr>
          <p:nvPr/>
        </p:nvSpPr>
        <p:spPr bwMode="auto">
          <a:xfrm>
            <a:off x="2559050" y="2227372"/>
            <a:ext cx="4283075" cy="28956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FF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scene3d>
            <a:camera prst="perspectiveRelaxedModerately"/>
            <a:lightRig rig="morning" dir="t"/>
          </a:scene3d>
          <a:sp3d prstMaterial="plastic">
            <a:bevelT w="50800" h="114300"/>
            <a:bevelB w="50800" h="190500"/>
          </a:sp3d>
        </p:spPr>
        <p:txBody>
          <a:bodyPr wrap="none" anchor="ctr"/>
          <a:lstStyle/>
          <a:p>
            <a:pPr>
              <a:defRPr/>
            </a:pPr>
            <a:endParaRPr lang="en-US" dirty="0">
              <a:latin typeface="Bookman Old Style" pitchFamily="18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705100" y="2644775"/>
          <a:ext cx="4002088" cy="2209800"/>
        </p:xfrm>
        <a:graphic>
          <a:graphicData uri="http://schemas.openxmlformats.org/presentationml/2006/ole">
            <p:oleObj spid="_x0000_s1026" name="Visio" r:id="rId4" imgW="8671926" imgH="6657482" progId="">
              <p:embed/>
            </p:oleObj>
          </a:graphicData>
        </a:graphic>
      </p:graphicFrame>
      <p:cxnSp>
        <p:nvCxnSpPr>
          <p:cNvPr id="24" name="AutoShape 11"/>
          <p:cNvCxnSpPr>
            <a:cxnSpLocks noChangeShapeType="1"/>
            <a:endCxn id="8" idx="2"/>
          </p:cNvCxnSpPr>
          <p:nvPr/>
        </p:nvCxnSpPr>
        <p:spPr bwMode="auto">
          <a:xfrm rot="16200000" flipH="1">
            <a:off x="4610417" y="5075029"/>
            <a:ext cx="929640" cy="720725"/>
          </a:xfrm>
          <a:prstGeom prst="curvedConnector2">
            <a:avLst/>
          </a:prstGeom>
          <a:noFill/>
          <a:ln w="76200" cap="sq" cmpd="sng">
            <a:gradFill>
              <a:gsLst>
                <a:gs pos="0">
                  <a:srgbClr val="BBE0E3">
                    <a:shade val="30000"/>
                    <a:satMod val="115000"/>
                  </a:srgbClr>
                </a:gs>
                <a:gs pos="50000">
                  <a:srgbClr val="BBE0E3">
                    <a:shade val="67500"/>
                    <a:satMod val="115000"/>
                  </a:srgbClr>
                </a:gs>
                <a:gs pos="100000">
                  <a:srgbClr val="BBE0E3">
                    <a:shade val="100000"/>
                    <a:satMod val="115000"/>
                  </a:srgbClr>
                </a:gs>
              </a:gsLst>
              <a:lin ang="5400000" scaled="0"/>
            </a:gradFill>
            <a:round/>
            <a:headEnd/>
            <a:tailEnd type="triangle" w="sm" len="sm"/>
          </a:ln>
          <a:scene3d>
            <a:camera prst="perspectiveRelaxedModerately"/>
            <a:lightRig rig="threePt" dir="t"/>
          </a:scene3d>
          <a:sp3d z="12700" extrusionH="19050" contourW="12700">
            <a:bevelT/>
            <a:bevelB/>
          </a:sp3d>
        </p:spPr>
      </p:cxnSp>
      <p:cxnSp>
        <p:nvCxnSpPr>
          <p:cNvPr id="25" name="AutoShape 13"/>
          <p:cNvCxnSpPr>
            <a:cxnSpLocks noChangeShapeType="1"/>
            <a:endCxn id="10" idx="6"/>
          </p:cNvCxnSpPr>
          <p:nvPr/>
        </p:nvCxnSpPr>
        <p:spPr bwMode="auto">
          <a:xfrm rot="5400000">
            <a:off x="3910806" y="5096143"/>
            <a:ext cx="929640" cy="678498"/>
          </a:xfrm>
          <a:prstGeom prst="curvedConnector2">
            <a:avLst/>
          </a:prstGeom>
          <a:noFill/>
          <a:ln w="76200" cap="sq" cmpd="sng">
            <a:gradFill>
              <a:gsLst>
                <a:gs pos="0">
                  <a:srgbClr val="BBE0E3">
                    <a:shade val="30000"/>
                    <a:satMod val="115000"/>
                  </a:srgbClr>
                </a:gs>
                <a:gs pos="50000">
                  <a:srgbClr val="BBE0E3">
                    <a:shade val="67500"/>
                    <a:satMod val="115000"/>
                  </a:srgbClr>
                </a:gs>
                <a:gs pos="100000">
                  <a:srgbClr val="BBE0E3">
                    <a:shade val="100000"/>
                    <a:satMod val="115000"/>
                  </a:srgbClr>
                </a:gs>
              </a:gsLst>
              <a:lin ang="5400000" scaled="0"/>
            </a:gradFill>
            <a:round/>
            <a:headEnd/>
            <a:tailEnd type="triangle" w="sm" len="sm"/>
          </a:ln>
          <a:scene3d>
            <a:camera prst="perspectiveRelaxedModerately"/>
            <a:lightRig rig="threePt" dir="t"/>
          </a:scene3d>
          <a:sp3d z="12700" extrusionH="19050" contourW="12700">
            <a:bevelT/>
            <a:bevelB/>
          </a:sp3d>
        </p:spPr>
      </p:cxnSp>
      <p:cxnSp>
        <p:nvCxnSpPr>
          <p:cNvPr id="26" name="AutoShape 21"/>
          <p:cNvCxnSpPr>
            <a:cxnSpLocks noChangeShapeType="1"/>
            <a:stCxn id="22" idx="3"/>
            <a:endCxn id="14" idx="2"/>
          </p:cNvCxnSpPr>
          <p:nvPr/>
        </p:nvCxnSpPr>
        <p:spPr bwMode="auto">
          <a:xfrm>
            <a:off x="6842125" y="3675172"/>
            <a:ext cx="434975" cy="1588"/>
          </a:xfrm>
          <a:prstGeom prst="straightConnector1">
            <a:avLst/>
          </a:prstGeom>
          <a:noFill/>
          <a:ln w="76200" cap="sq" cmpd="sng">
            <a:gradFill>
              <a:gsLst>
                <a:gs pos="0">
                  <a:srgbClr val="BBE0E3">
                    <a:shade val="30000"/>
                    <a:satMod val="115000"/>
                  </a:srgbClr>
                </a:gs>
                <a:gs pos="50000">
                  <a:srgbClr val="BBE0E3">
                    <a:shade val="67500"/>
                    <a:satMod val="115000"/>
                  </a:srgbClr>
                </a:gs>
                <a:gs pos="100000">
                  <a:srgbClr val="BBE0E3">
                    <a:shade val="100000"/>
                    <a:satMod val="115000"/>
                  </a:srgbClr>
                </a:gs>
              </a:gsLst>
              <a:lin ang="5400000" scaled="0"/>
            </a:gradFill>
            <a:round/>
            <a:headEnd/>
            <a:tailEnd type="triangle" w="sm" len="sm"/>
          </a:ln>
          <a:scene3d>
            <a:camera prst="perspectiveRelaxedModerately"/>
            <a:lightRig rig="threePt" dir="t"/>
          </a:scene3d>
          <a:sp3d z="12700" extrusionH="19050" contourW="12700">
            <a:bevelT/>
            <a:bevelB/>
          </a:sp3d>
        </p:spPr>
      </p:cxnSp>
      <p:cxnSp>
        <p:nvCxnSpPr>
          <p:cNvPr id="27" name="AutoShape 88"/>
          <p:cNvCxnSpPr>
            <a:cxnSpLocks noChangeShapeType="1"/>
            <a:stCxn id="22" idx="1"/>
            <a:endCxn id="15" idx="6"/>
          </p:cNvCxnSpPr>
          <p:nvPr/>
        </p:nvCxnSpPr>
        <p:spPr bwMode="auto">
          <a:xfrm rot="10800000">
            <a:off x="2095500" y="3675172"/>
            <a:ext cx="463550" cy="1588"/>
          </a:xfrm>
          <a:prstGeom prst="bentConnector3">
            <a:avLst>
              <a:gd name="adj1" fmla="val 50000"/>
            </a:avLst>
          </a:prstGeom>
          <a:noFill/>
          <a:ln w="76200" cap="sq" cmpd="sng">
            <a:gradFill>
              <a:gsLst>
                <a:gs pos="0">
                  <a:srgbClr val="BBE0E3">
                    <a:shade val="30000"/>
                    <a:satMod val="115000"/>
                  </a:srgbClr>
                </a:gs>
                <a:gs pos="50000">
                  <a:srgbClr val="BBE0E3">
                    <a:shade val="67500"/>
                    <a:satMod val="115000"/>
                  </a:srgbClr>
                </a:gs>
                <a:gs pos="100000">
                  <a:srgbClr val="BBE0E3">
                    <a:shade val="100000"/>
                    <a:satMod val="115000"/>
                  </a:srgbClr>
                </a:gs>
              </a:gsLst>
              <a:lin ang="5400000" scaled="0"/>
            </a:gradFill>
            <a:round/>
            <a:headEnd/>
            <a:tailEnd type="triangle" w="sm" len="sm"/>
          </a:ln>
          <a:scene3d>
            <a:camera prst="perspectiveRelaxedModerately"/>
            <a:lightRig rig="threePt" dir="t"/>
          </a:scene3d>
          <a:sp3d z="12700" extrusionH="19050" contourW="12700">
            <a:bevelT/>
            <a:bevelB/>
          </a:sp3d>
        </p:spPr>
      </p:cxnSp>
      <p:sp>
        <p:nvSpPr>
          <p:cNvPr id="28" name="Text Box 91"/>
          <p:cNvSpPr txBox="1">
            <a:spLocks noChangeArrowheads="1"/>
          </p:cNvSpPr>
          <p:nvPr/>
        </p:nvSpPr>
        <p:spPr bwMode="auto">
          <a:xfrm>
            <a:off x="5095875" y="5246688"/>
            <a:ext cx="1295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rgbClr val="003300"/>
                </a:solidFill>
                <a:latin typeface="+mn-lt"/>
              </a:rPr>
              <a:t>PM &amp; CBM</a:t>
            </a:r>
          </a:p>
        </p:txBody>
      </p:sp>
      <p:sp>
        <p:nvSpPr>
          <p:cNvPr id="29" name="Rectangle 40"/>
          <p:cNvSpPr>
            <a:spLocks noChangeArrowheads="1"/>
          </p:cNvSpPr>
          <p:nvPr/>
        </p:nvSpPr>
        <p:spPr bwMode="auto">
          <a:xfrm>
            <a:off x="6486525" y="3333750"/>
            <a:ext cx="1600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100"/>
              </a:spcAft>
              <a:tabLst>
                <a:tab pos="457200" algn="l"/>
              </a:tabLst>
              <a:defRPr/>
            </a:pPr>
            <a:r>
              <a:rPr lang="en-US" sz="1000" kern="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          PM</a:t>
            </a:r>
            <a:endParaRPr lang="en-US" sz="1000" kern="0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EOT_RT_Template.ppt | </a:t>
            </a:r>
            <a:fld id="{275BCC71-30B8-4E1D-B164-42FF658A418C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44037" name="Rectangle 2"/>
          <p:cNvSpPr>
            <a:spLocks noChangeArrowheads="1"/>
          </p:cNvSpPr>
          <p:nvPr/>
        </p:nvSpPr>
        <p:spPr bwMode="auto">
          <a:xfrm>
            <a:off x="603250" y="76200"/>
            <a:ext cx="7900988" cy="498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en-US" sz="2200" b="1">
                <a:latin typeface="Times" pitchFamily="18" charset="0"/>
              </a:rPr>
              <a:t>The IDEAS for Nuclear Fusion Power Plant</a:t>
            </a:r>
          </a:p>
        </p:txBody>
      </p:sp>
      <p:grpSp>
        <p:nvGrpSpPr>
          <p:cNvPr id="44038" name="Group 11"/>
          <p:cNvGrpSpPr>
            <a:grpSpLocks/>
          </p:cNvGrpSpPr>
          <p:nvPr/>
        </p:nvGrpSpPr>
        <p:grpSpPr bwMode="auto">
          <a:xfrm>
            <a:off x="347663" y="1200150"/>
            <a:ext cx="8448675" cy="5495925"/>
            <a:chOff x="347663" y="866775"/>
            <a:chExt cx="8448675" cy="5495925"/>
          </a:xfrm>
        </p:grpSpPr>
        <p:pic>
          <p:nvPicPr>
            <p:cNvPr id="44039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7663" y="866775"/>
              <a:ext cx="8448675" cy="549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4040" name="Group 8"/>
            <p:cNvGrpSpPr>
              <a:grpSpLocks/>
            </p:cNvGrpSpPr>
            <p:nvPr/>
          </p:nvGrpSpPr>
          <p:grpSpPr bwMode="auto">
            <a:xfrm>
              <a:off x="3552825" y="3457575"/>
              <a:ext cx="1676400" cy="981075"/>
              <a:chOff x="3688315" y="3590925"/>
              <a:chExt cx="1381125" cy="981075"/>
            </a:xfrm>
          </p:grpSpPr>
          <p:sp>
            <p:nvSpPr>
              <p:cNvPr id="44041" name="AutoShape 20"/>
              <p:cNvSpPr>
                <a:spLocks noChangeArrowheads="1"/>
              </p:cNvSpPr>
              <p:nvPr/>
            </p:nvSpPr>
            <p:spPr bwMode="auto">
              <a:xfrm>
                <a:off x="3688315" y="3590925"/>
                <a:ext cx="1381125" cy="981075"/>
              </a:xfrm>
              <a:prstGeom prst="roundRect">
                <a:avLst>
                  <a:gd name="adj" fmla="val 16667"/>
                </a:avLst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44035" name="Object 3"/>
              <p:cNvGraphicFramePr>
                <a:graphicFrameLocks noChangeAspect="1"/>
              </p:cNvGraphicFramePr>
              <p:nvPr/>
            </p:nvGraphicFramePr>
            <p:xfrm>
              <a:off x="3733454" y="3617913"/>
              <a:ext cx="1316037" cy="933450"/>
            </p:xfrm>
            <a:graphic>
              <a:graphicData uri="http://schemas.openxmlformats.org/presentationml/2006/ole">
                <p:oleObj spid="_x0000_s44035" name="Visio" r:id="rId5" imgW="8671926" imgH="6657482" progId="">
                  <p:embed/>
                </p:oleObj>
              </a:graphicData>
            </a:graphic>
          </p:graphicFrame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T_NST_Template">
  <a:themeElements>
    <a:clrScheme name="GradientBar_IdentityBar_QUESTIONS 2">
      <a:dk1>
        <a:srgbClr val="000000"/>
      </a:dk1>
      <a:lt1>
        <a:srgbClr val="FFFFFF"/>
      </a:lt1>
      <a:dk2>
        <a:srgbClr val="0039A6"/>
      </a:dk2>
      <a:lt2>
        <a:srgbClr val="A5ACB0"/>
      </a:lt2>
      <a:accent1>
        <a:srgbClr val="580F8B"/>
      </a:accent1>
      <a:accent2>
        <a:srgbClr val="E70033"/>
      </a:accent2>
      <a:accent3>
        <a:srgbClr val="FFFFFF"/>
      </a:accent3>
      <a:accent4>
        <a:srgbClr val="000000"/>
      </a:accent4>
      <a:accent5>
        <a:srgbClr val="B4AAC4"/>
      </a:accent5>
      <a:accent6>
        <a:srgbClr val="D1002D"/>
      </a:accent6>
      <a:hlink>
        <a:srgbClr val="0096DB"/>
      </a:hlink>
      <a:folHlink>
        <a:srgbClr val="77B800"/>
      </a:folHlink>
    </a:clrScheme>
    <a:fontScheme name="GradientBar_IdentityBar_QUESTIO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radientBar_IdentityBar_QUESTIONS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B2B2B2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adientBar_IdentityBar_QUESTIONS 2">
        <a:dk1>
          <a:srgbClr val="000000"/>
        </a:dk1>
        <a:lt1>
          <a:srgbClr val="FFFFFF"/>
        </a:lt1>
        <a:dk2>
          <a:srgbClr val="0039A6"/>
        </a:dk2>
        <a:lt2>
          <a:srgbClr val="A5ACB0"/>
        </a:lt2>
        <a:accent1>
          <a:srgbClr val="580F8B"/>
        </a:accent1>
        <a:accent2>
          <a:srgbClr val="E70033"/>
        </a:accent2>
        <a:accent3>
          <a:srgbClr val="FFFFFF"/>
        </a:accent3>
        <a:accent4>
          <a:srgbClr val="000000"/>
        </a:accent4>
        <a:accent5>
          <a:srgbClr val="B4AAC4"/>
        </a:accent5>
        <a:accent6>
          <a:srgbClr val="D1002D"/>
        </a:accent6>
        <a:hlink>
          <a:srgbClr val="0096DB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PANTONE 7546">
      <a:srgbClr val="394A59"/>
    </a:custClr>
    <a:custClr name="PANTONE 431">
      <a:srgbClr val="5F6A72"/>
    </a:custClr>
    <a:custClr name="PANTONE 429">
      <a:srgbClr val="A5ACB0"/>
    </a:custClr>
    <a:custClr name="PANTONE CG1">
      <a:srgbClr val="E2E1DD"/>
    </a:custClr>
    <a:custClr name="PANTONE 7421">
      <a:srgbClr val="61162D"/>
    </a:custClr>
    <a:custClr name="PANTONE 221">
      <a:srgbClr val="96004B"/>
    </a:custClr>
    <a:custClr name="PANTONE 4975">
      <a:srgbClr val="462324"/>
    </a:custClr>
    <a:custClr name="PANTONE 201">
      <a:srgbClr val="9E1B32"/>
    </a:custClr>
    <a:custClr name="PANTONE 185">
      <a:srgbClr val="E70033"/>
    </a:custClr>
    <a:custClr name="PANTONE 1665">
      <a:srgbClr val="E24912"/>
    </a:custClr>
    <a:custClr name="PANTONE 137">
      <a:srgbClr val="FFA200"/>
    </a:custClr>
    <a:custClr name="PANTONE 1215">
      <a:srgbClr val="FBDE81"/>
    </a:custClr>
    <a:custClr name="PANTONE 7499">
      <a:srgbClr val="EEE8C5"/>
    </a:custClr>
    <a:custClr name="PANTONE 553">
      <a:srgbClr val="214232"/>
    </a:custClr>
    <a:custClr name="PANTONE 376">
      <a:srgbClr val="77B800"/>
    </a:custClr>
    <a:custClr name="PANTONE 373">
      <a:srgbClr val="CFEA8B"/>
    </a:custClr>
    <a:custClr name="PANTONE 328">
      <a:srgbClr val="007165"/>
    </a:custClr>
    <a:custClr name="PANTONE 309">
      <a:srgbClr val="003D4D"/>
    </a:custClr>
    <a:custClr name="PANTONE 3135">
      <a:srgbClr val="0091B5"/>
    </a:custClr>
    <a:custClr name="PANTONE 9041">
      <a:srgbClr val="E2EBE4"/>
    </a:custClr>
    <a:custClr name="PANTONE 289">
      <a:srgbClr val="002144"/>
    </a:custClr>
    <a:custClr name="PANTONE 2925">
      <a:srgbClr val="0096DB"/>
    </a:custClr>
    <a:custClr name="PANTONE 283">
      <a:srgbClr val="97C5EB"/>
    </a:custClr>
    <a:custClr name="PANTONE 2597">
      <a:srgbClr val="580F8B"/>
    </a:custClr>
  </a:custClr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PANTONE 7546">
      <a:srgbClr val="394A59"/>
    </a:custClr>
    <a:custClr name="PANTONE 431">
      <a:srgbClr val="5F6A72"/>
    </a:custClr>
    <a:custClr name="PANTONE 429">
      <a:srgbClr val="A5ACB0"/>
    </a:custClr>
    <a:custClr name="PANTONE CG1">
      <a:srgbClr val="E2E1DD"/>
    </a:custClr>
    <a:custClr name="PANTONE 7421">
      <a:srgbClr val="61162D"/>
    </a:custClr>
    <a:custClr name="PANTONE 221">
      <a:srgbClr val="96004B"/>
    </a:custClr>
    <a:custClr name="PANTONE 4975">
      <a:srgbClr val="462324"/>
    </a:custClr>
    <a:custClr name="PANTONE 201">
      <a:srgbClr val="9E1B32"/>
    </a:custClr>
    <a:custClr name="PANTONE 185">
      <a:srgbClr val="E70033"/>
    </a:custClr>
    <a:custClr name="PANTONE 1665">
      <a:srgbClr val="E24912"/>
    </a:custClr>
    <a:custClr name="PANTONE 137">
      <a:srgbClr val="FFA200"/>
    </a:custClr>
    <a:custClr name="PANTONE 1215">
      <a:srgbClr val="FBDE81"/>
    </a:custClr>
    <a:custClr name="PANTONE 7499">
      <a:srgbClr val="EEE8C5"/>
    </a:custClr>
    <a:custClr name="PANTONE 553">
      <a:srgbClr val="214232"/>
    </a:custClr>
    <a:custClr name="PANTONE 376">
      <a:srgbClr val="77B800"/>
    </a:custClr>
    <a:custClr name="PANTONE 373">
      <a:srgbClr val="CFEA8B"/>
    </a:custClr>
    <a:custClr name="PANTONE 328">
      <a:srgbClr val="007165"/>
    </a:custClr>
    <a:custClr name="PANTONE 309">
      <a:srgbClr val="003D4D"/>
    </a:custClr>
    <a:custClr name="PANTONE 3135">
      <a:srgbClr val="0091B5"/>
    </a:custClr>
    <a:custClr name="PANTONE 9041">
      <a:srgbClr val="E2EBE4"/>
    </a:custClr>
    <a:custClr name="PANTONE 289">
      <a:srgbClr val="002144"/>
    </a:custClr>
    <a:custClr name="PANTONE 2925">
      <a:srgbClr val="0096DB"/>
    </a:custClr>
    <a:custClr name="PANTONE 283">
      <a:srgbClr val="97C5EB"/>
    </a:custClr>
    <a:custClr name="PANTONE 2597">
      <a:srgbClr val="580F8B"/>
    </a:custClr>
  </a:custClr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BRT_NST_Template</Template>
  <TotalTime>2803</TotalTime>
  <Words>1063</Words>
  <Application>Microsoft Office PowerPoint</Application>
  <PresentationFormat>On-screen Show (4:3)</PresentationFormat>
  <Paragraphs>259</Paragraphs>
  <Slides>22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Design Template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Wingdings</vt:lpstr>
      <vt:lpstr>Bookman Old Style</vt:lpstr>
      <vt:lpstr>Times New Roman</vt:lpstr>
      <vt:lpstr>Times</vt:lpstr>
      <vt:lpstr>Mathematica1</vt:lpstr>
      <vt:lpstr>BRT_NST_Template</vt:lpstr>
      <vt:lpstr>BRT_NST_Template</vt:lpstr>
      <vt:lpstr>Visio</vt:lpstr>
      <vt:lpstr>Equation</vt:lpstr>
      <vt:lpstr>The Planning of Reliability Centered Maintenance Programs for Nuclear Fusion Power Plant</vt:lpstr>
      <vt:lpstr>Presentation Outline</vt:lpstr>
      <vt:lpstr>Objectives</vt:lpstr>
      <vt:lpstr>An Integrated Decision Evaluation &amp; Analysis System</vt:lpstr>
      <vt:lpstr>Fusion R&amp;D-Unique Tailoring</vt:lpstr>
      <vt:lpstr>Fusion RAMI Approach</vt:lpstr>
      <vt:lpstr>Reliability Estimation Tool Structure</vt:lpstr>
      <vt:lpstr>Integrated RAMI Programs for Nuclear Fusion Power Core</vt:lpstr>
      <vt:lpstr>Slide 9</vt:lpstr>
      <vt:lpstr>Flat Plate Divertor</vt:lpstr>
      <vt:lpstr>Lower Bound : Edge-Localized Mode</vt:lpstr>
      <vt:lpstr>Upper Bound : Edge-Localized Mode</vt:lpstr>
      <vt:lpstr>   Optimization Concepts – Flat Plate Divertor</vt:lpstr>
      <vt:lpstr>A Random Degradation Model – Cumulative Damage Assessment for FPD</vt:lpstr>
      <vt:lpstr>Cyclical Random Plasma Leakage Models</vt:lpstr>
      <vt:lpstr>Degradation Model</vt:lpstr>
      <vt:lpstr>Lifetime Events Extracted from the Degradation Model</vt:lpstr>
      <vt:lpstr>Reliability Model </vt:lpstr>
      <vt:lpstr>Reliability Centered Maintenance Process</vt:lpstr>
      <vt:lpstr>Cyclical Random Plasma Leakage Models</vt:lpstr>
      <vt:lpstr>Threshold Plan</vt:lpstr>
      <vt:lpstr>Slide 22</vt:lpstr>
    </vt:vector>
  </TitlesOfParts>
  <Company>The Boeing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CookD</dc:creator>
  <cp:lastModifiedBy>M182654</cp:lastModifiedBy>
  <cp:revision>187</cp:revision>
  <dcterms:created xsi:type="dcterms:W3CDTF">2011-08-01T20:49:40Z</dcterms:created>
  <dcterms:modified xsi:type="dcterms:W3CDTF">2012-05-30T14:32:00Z</dcterms:modified>
</cp:coreProperties>
</file>