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938" r:id="rId2"/>
  </p:sldMasterIdLst>
  <p:notesMasterIdLst>
    <p:notesMasterId r:id="rId19"/>
  </p:notesMasterIdLst>
  <p:handoutMasterIdLst>
    <p:handoutMasterId r:id="rId20"/>
  </p:handoutMasterIdLst>
  <p:sldIdLst>
    <p:sldId id="258" r:id="rId3"/>
    <p:sldId id="267" r:id="rId4"/>
    <p:sldId id="265" r:id="rId5"/>
    <p:sldId id="261" r:id="rId6"/>
    <p:sldId id="266" r:id="rId7"/>
    <p:sldId id="288" r:id="rId8"/>
    <p:sldId id="289" r:id="rId9"/>
    <p:sldId id="268" r:id="rId10"/>
    <p:sldId id="290" r:id="rId11"/>
    <p:sldId id="291" r:id="rId12"/>
    <p:sldId id="295" r:id="rId13"/>
    <p:sldId id="294" r:id="rId14"/>
    <p:sldId id="296" r:id="rId15"/>
    <p:sldId id="284" r:id="rId16"/>
    <p:sldId id="285" r:id="rId17"/>
    <p:sldId id="293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7B2E1F"/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4" autoAdjust="0"/>
    <p:restoredTop sz="94656" autoAdjust="0"/>
  </p:normalViewPr>
  <p:slideViewPr>
    <p:cSldViewPr snapToGrid="0">
      <p:cViewPr varScale="1">
        <p:scale>
          <a:sx n="93" d="100"/>
          <a:sy n="93" d="100"/>
        </p:scale>
        <p:origin x="-6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4FBC36F-0EE7-4553-8F16-3D7358C4D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6104AE8-395C-4ACA-9BA2-E611F8F65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557F1-0349-476F-A4C1-44D5EE84051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  <a:noFill/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noFill/>
          <a:ln w="9525">
            <a:noFill/>
          </a:ln>
          <a:effectLst/>
        </p:spPr>
        <p:txBody>
          <a:bodyPr/>
          <a:lstStyle>
            <a:lvl1pPr marL="0" indent="0">
              <a:buFont typeface="Wingdings" pitchFamily="2" charset="2"/>
              <a:buNone/>
              <a:defRPr sz="2800"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68496" y="64008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620256"/>
            <a:ext cx="2895600" cy="2377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asfHKLSFd;hlk 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620256"/>
            <a:ext cx="1219200" cy="2377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BBF3-2DD8-40A4-8F78-B9A838162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asfHKLSFd;hlk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67B9-F929-4DC4-9210-B48958438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38138"/>
            <a:ext cx="1809750" cy="5681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38138"/>
            <a:ext cx="5276850" cy="5681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asfHKLSFd;hlk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9D8FA-771D-43D4-8754-A67D4D461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DC2-E108-4AF5-8E47-1F6527E8B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1A9-529C-483A-81EA-BA9D083FB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246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DC2-E108-4AF5-8E47-1F6527E8B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1A9-529C-483A-81EA-BA9D083FB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693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DC2-E108-4AF5-8E47-1F6527E8B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1A9-529C-483A-81EA-BA9D083FB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21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DC2-E108-4AF5-8E47-1F6527E8B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1A9-529C-483A-81EA-BA9D083FB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60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DC2-E108-4AF5-8E47-1F6527E8B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1A9-529C-483A-81EA-BA9D083FB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630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DC2-E108-4AF5-8E47-1F6527E8B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1A9-529C-483A-81EA-BA9D083FB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777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DC2-E108-4AF5-8E47-1F6527E8B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1A9-529C-483A-81EA-BA9D083FB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171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DC2-E108-4AF5-8E47-1F6527E8B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1A9-529C-483A-81EA-BA9D083FB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15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99703" y="6629400"/>
            <a:ext cx="19050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asfHKLSFd;hlk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788877" y="6611112"/>
            <a:ext cx="627185" cy="2468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7368-6694-4D86-A8B8-CF3BA44709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DC2-E108-4AF5-8E47-1F6527E8B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1A9-529C-483A-81EA-BA9D083FB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469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DC2-E108-4AF5-8E47-1F6527E8B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1A9-529C-483A-81EA-BA9D083FB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394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8DC2-E108-4AF5-8E47-1F6527E8B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1A9-529C-483A-81EA-BA9D083FB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64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asfHKLSFd;hlk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6A4A-FF07-4C50-873A-83CC8AE61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5433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05000"/>
            <a:ext cx="35433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asfHKLSFd;hlk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48A1E-1F3C-4037-8EFC-04877F015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184" y="274638"/>
            <a:ext cx="721461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asfHKLSFd;hlk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DBD1A-481D-4EFE-ADF7-0558328D4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asfHKLSFd;hlk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AC2DD-56F8-4FD7-B813-7207730E8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asfHKLSFd;hlk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C8C0A-E233-42F0-AA87-8DBDA842A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asfHKLSFd;hlk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8198B-95C9-4C0C-B2CC-2ECB95BEB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asfHKLSFd;hlk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889AA-C1AF-4164-A860-B8A000F49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38138"/>
            <a:ext cx="7239000" cy="1111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239000" cy="411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66"/>
            </a:solidFill>
            <a:miter lim="800000"/>
            <a:headEnd/>
            <a:tailEnd/>
          </a:ln>
          <a:effectLst>
            <a:outerShdw blurRad="76200" dist="76200" dir="18900000" algn="b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08496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asfHKLSFd;hlk </a:t>
            </a:r>
            <a:endParaRPr lang="en-US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15254" y="6611112"/>
            <a:ext cx="1295400" cy="2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7C60E0FC-0F8D-4B0F-A1C1-17FDB74FD0C6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SzPct val="100000"/>
        <a:buFont typeface="Wingdings" pitchFamily="2" charset="2"/>
        <a:buChar char="Ø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SzPct val="120000"/>
        <a:buFont typeface="Symbol" pitchFamily="18" charset="2"/>
        <a:buChar char=""/>
        <a:defRPr sz="20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18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"/>
        <a:defRPr sz="16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7E58DC2-E108-4AF5-8E47-1F6527E8B8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5/31/2012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E231A9-529C-483A-81EA-BA9D083FB0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9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4700" y="1371600"/>
            <a:ext cx="6945313" cy="17526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Update of Vacuum Vessel Analysis</a:t>
            </a:r>
            <a:endParaRPr lang="en-US" sz="4000" dirty="0" smtClean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141537" y="3446463"/>
            <a:ext cx="6272997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 smtClean="0"/>
              <a:t>Hamed Hosseini, Farrokh Najmabadi, Xueren Wang</a:t>
            </a:r>
            <a:endParaRPr lang="en-US" sz="2000" dirty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ARIES Meeting</a:t>
            </a:r>
            <a:endParaRPr lang="en-US" sz="2000" dirty="0"/>
          </a:p>
          <a:p>
            <a:pPr eaLnBrk="1" hangingPunct="1"/>
            <a:r>
              <a:rPr lang="en-US" sz="2000" dirty="0" smtClean="0"/>
              <a:t>Washington, DC, May 30-June 1, </a:t>
            </a:r>
            <a:r>
              <a:rPr lang="en-US" sz="2000" dirty="0" smtClean="0"/>
              <a:t>2012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variety of Rib size/spacing are considered.</a:t>
            </a:r>
            <a:endParaRPr lang="en-US" dirty="0"/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7839" y="2197814"/>
            <a:ext cx="4039985" cy="3657599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161081" y="1549642"/>
            <a:ext cx="4040188" cy="2392211"/>
            <a:chOff x="130259" y="1611287"/>
            <a:chExt cx="4040188" cy="2392211"/>
          </a:xfrm>
        </p:grpSpPr>
        <p:pic>
          <p:nvPicPr>
            <p:cNvPr id="4" name="Content Placeholder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2787"/>
            <a:stretch>
              <a:fillRect/>
            </a:stretch>
          </p:blipFill>
          <p:spPr>
            <a:xfrm>
              <a:off x="130259" y="1611287"/>
              <a:ext cx="4040188" cy="2392211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3089953" y="2808270"/>
              <a:ext cx="461117" cy="12074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547153" y="2503470"/>
              <a:ext cx="46202" cy="31927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4905194">
              <a:off x="3487859" y="2539924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2cm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718353" y="2579670"/>
              <a:ext cx="57150" cy="369332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794553" y="3113070"/>
              <a:ext cx="42304" cy="349345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4623966">
              <a:off x="1676605" y="2624782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3cm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4910136">
              <a:off x="1734940" y="3149355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3cm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94353" y="2960670"/>
              <a:ext cx="76200" cy="83820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4826888">
              <a:off x="107605" y="3159759"/>
              <a:ext cx="670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8cm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863649">
              <a:off x="3119611" y="2863229"/>
              <a:ext cx="553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4cm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54112" y="4023750"/>
            <a:ext cx="4041775" cy="2700686"/>
            <a:chOff x="3174714" y="3352799"/>
            <a:chExt cx="4041775" cy="2700686"/>
          </a:xfrm>
        </p:grpSpPr>
        <p:sp>
          <p:nvSpPr>
            <p:cNvPr id="16" name="TextBox 15"/>
            <p:cNvSpPr txBox="1"/>
            <p:nvPr/>
          </p:nvSpPr>
          <p:spPr>
            <a:xfrm rot="4236504">
              <a:off x="3438649" y="5383021"/>
              <a:ext cx="538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8cm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947367" y="4543302"/>
              <a:ext cx="152400" cy="334693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155914" y="4951887"/>
              <a:ext cx="152400" cy="293819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3771955">
              <a:off x="5026156" y="4517861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3cm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986823">
              <a:off x="5224869" y="4866170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3cm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173063" y="4153057"/>
              <a:ext cx="99301" cy="30121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Content Placeholder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951"/>
            <a:stretch>
              <a:fillRect/>
            </a:stretch>
          </p:blipFill>
          <p:spPr>
            <a:xfrm>
              <a:off x="3174714" y="3352799"/>
              <a:ext cx="4041775" cy="2700686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4470114" y="4495799"/>
              <a:ext cx="76200" cy="30616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546314" y="4876799"/>
              <a:ext cx="76200" cy="26827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4138251">
              <a:off x="4451691" y="4475303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3cm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4275467">
              <a:off x="4523733" y="4864689"/>
              <a:ext cx="538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3cm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5536914" y="4343399"/>
              <a:ext cx="559949" cy="23846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070314" y="4114799"/>
              <a:ext cx="51375" cy="22867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4681439">
              <a:off x="6022357" y="4015649"/>
              <a:ext cx="538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2cm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20610688">
              <a:off x="5573877" y="4374024"/>
              <a:ext cx="538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8cm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41230" y="157992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2cm x 4cm Rib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70340" y="420839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2cm x </a:t>
            </a:r>
            <a:r>
              <a:rPr lang="en-US" b="1" dirty="0" smtClean="0">
                <a:solidFill>
                  <a:schemeClr val="tx2"/>
                </a:solidFill>
              </a:rPr>
              <a:t>8cm </a:t>
            </a:r>
            <a:r>
              <a:rPr lang="en-US" b="1" dirty="0" smtClean="0">
                <a:solidFill>
                  <a:schemeClr val="tx2"/>
                </a:solidFill>
              </a:rPr>
              <a:t>Rib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 substantial reduction in stress </a:t>
            </a:r>
            <a:r>
              <a:rPr lang="en-US" dirty="0" smtClean="0"/>
              <a:t>(outer plate)</a:t>
            </a:r>
            <a:endParaRPr lang="en-US" dirty="0"/>
          </a:p>
        </p:txBody>
      </p:sp>
      <p:pic>
        <p:nvPicPr>
          <p:cNvPr id="3" name="Content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55" y="1942672"/>
            <a:ext cx="4040188" cy="3733800"/>
          </a:xfrm>
          <a:prstGeom prst="rect">
            <a:avLst/>
          </a:prstGeom>
        </p:spPr>
      </p:pic>
      <p:pic>
        <p:nvPicPr>
          <p:cNvPr id="4" name="Content Placeholder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380" y="2018873"/>
            <a:ext cx="4041775" cy="37338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endCxn id="6" idx="0"/>
          </p:cNvCxnSpPr>
          <p:nvPr/>
        </p:nvCxnSpPr>
        <p:spPr>
          <a:xfrm flipH="1">
            <a:off x="896082" y="4042719"/>
            <a:ext cx="1175873" cy="157213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94989" y="5614857"/>
            <a:ext cx="1002185" cy="5275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989" y="569397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100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49151" y="5132528"/>
            <a:ext cx="914400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6555" y="5132527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74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96155" y="4042719"/>
            <a:ext cx="1129542" cy="110035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is higher on the inner plate.</a:t>
            </a:r>
            <a:endParaRPr lang="en-US" dirty="0"/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03" y="2362200"/>
            <a:ext cx="4040188" cy="3581400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928" y="2362201"/>
            <a:ext cx="4041775" cy="35813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45103" y="6065381"/>
            <a:ext cx="1010206" cy="5322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7082" y="614977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200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9317" y="5830579"/>
            <a:ext cx="1034940" cy="5824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317" y="5948888"/>
            <a:ext cx="111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190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676787" y="3352801"/>
            <a:ext cx="974670" cy="2477778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168704" y="3352804"/>
            <a:ext cx="1824340" cy="279053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995032" y="6172200"/>
            <a:ext cx="1186542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5031" y="6374187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&lt; 100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740703" y="2667000"/>
            <a:ext cx="440872" cy="350520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7"/>
          </p:cNvCxnSpPr>
          <p:nvPr/>
        </p:nvCxnSpPr>
        <p:spPr>
          <a:xfrm flipH="1">
            <a:off x="7007809" y="5105400"/>
            <a:ext cx="418695" cy="1167233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02503" y="3200400"/>
            <a:ext cx="533400" cy="29718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31103" y="5486400"/>
            <a:ext cx="152400" cy="74194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46580"/>
            <a:ext cx="7386263" cy="1428108"/>
          </a:xfrm>
        </p:spPr>
        <p:txBody>
          <a:bodyPr/>
          <a:lstStyle/>
          <a:p>
            <a:r>
              <a:rPr lang="en-US" dirty="0" smtClean="0"/>
              <a:t>Increasing the thickness of inner plate and reducing distance between ribs helps reduce stresses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5482" y="2424297"/>
            <a:ext cx="4040188" cy="2691657"/>
            <a:chOff x="456406" y="2670876"/>
            <a:chExt cx="4040188" cy="2691657"/>
          </a:xfrm>
        </p:grpSpPr>
        <p:pic>
          <p:nvPicPr>
            <p:cNvPr id="3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529" b="23821"/>
            <a:stretch>
              <a:fillRect/>
            </a:stretch>
          </p:blipFill>
          <p:spPr>
            <a:xfrm>
              <a:off x="456406" y="2670876"/>
              <a:ext cx="4040188" cy="2691657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1676400" y="3686422"/>
              <a:ext cx="1612195" cy="39411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20816469">
              <a:off x="2387229" y="3903990"/>
              <a:ext cx="628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25 cm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845518" y="3276600"/>
              <a:ext cx="22211" cy="38374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5030779">
              <a:off x="3741500" y="3397258"/>
              <a:ext cx="632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Calibri"/>
                </a:rPr>
                <a:t>2cm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3288595" y="3686422"/>
              <a:ext cx="557123" cy="13566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20966340">
              <a:off x="3395943" y="3744772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Calibri"/>
                </a:rPr>
                <a:t>4cm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990600" y="3492340"/>
              <a:ext cx="17207" cy="42664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197193">
              <a:off x="893163" y="3622575"/>
              <a:ext cx="5842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Calibri"/>
                </a:rPr>
                <a:t>2cm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043994" y="4297326"/>
              <a:ext cx="57274" cy="762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5151059">
              <a:off x="995478" y="4534558"/>
              <a:ext cx="497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4cm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04850" y="3535757"/>
              <a:ext cx="57150" cy="164584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5400000">
              <a:off x="550255" y="4261198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8cm</a:t>
              </a:r>
              <a:endParaRPr lang="en-US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99634" y="2348607"/>
            <a:ext cx="4040188" cy="2884094"/>
            <a:chOff x="456406" y="2574639"/>
            <a:chExt cx="4040188" cy="2884094"/>
          </a:xfrm>
        </p:grpSpPr>
        <p:pic>
          <p:nvPicPr>
            <p:cNvPr id="17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146" b="21439"/>
            <a:stretch>
              <a:fillRect/>
            </a:stretch>
          </p:blipFill>
          <p:spPr>
            <a:xfrm>
              <a:off x="456406" y="2574639"/>
              <a:ext cx="4040188" cy="2884094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1676400" y="3686422"/>
              <a:ext cx="1612195" cy="39411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20816469">
              <a:off x="2387229" y="3903990"/>
              <a:ext cx="628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13 cm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845518" y="3276600"/>
              <a:ext cx="22211" cy="38374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5030779">
              <a:off x="3741500" y="3397258"/>
              <a:ext cx="632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Calibri"/>
                </a:rPr>
                <a:t>2cm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3288595" y="3686422"/>
              <a:ext cx="557123" cy="13566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20966340">
              <a:off x="3395943" y="3744772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Calibri"/>
                </a:rPr>
                <a:t>4cm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990600" y="3492340"/>
              <a:ext cx="17207" cy="42664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5197193">
              <a:off x="893163" y="3622575"/>
              <a:ext cx="5842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Calibri"/>
                </a:rPr>
                <a:t>2cm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043994" y="4297326"/>
              <a:ext cx="57274" cy="762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5151059">
              <a:off x="995478" y="4534558"/>
              <a:ext cx="497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4cm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04850" y="3535757"/>
              <a:ext cx="57150" cy="164584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5400000">
              <a:off x="550255" y="4261198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8cm</a:t>
              </a:r>
              <a:endParaRPr lang="en-US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Stress Distribution (High Stress Areas)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Inner Sheet (4cm Thick)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9800"/>
            <a:ext cx="4040188" cy="3886198"/>
          </a:xfrm>
        </p:spPr>
      </p:pic>
      <p:sp>
        <p:nvSpPr>
          <p:cNvPr id="38" name="Text Placeholder 3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Outer Sheet (2cm Thick)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286000"/>
            <a:ext cx="4041775" cy="3733799"/>
          </a:xfrm>
        </p:spPr>
      </p:pic>
      <p:sp>
        <p:nvSpPr>
          <p:cNvPr id="11" name="Oval 10"/>
          <p:cNvSpPr/>
          <p:nvPr/>
        </p:nvSpPr>
        <p:spPr>
          <a:xfrm>
            <a:off x="3341" y="6139461"/>
            <a:ext cx="1035160" cy="5185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64556" y="6091014"/>
            <a:ext cx="966314" cy="6005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74" y="620663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112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622202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130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>
            <a:stCxn id="11" idx="0"/>
          </p:cNvCxnSpPr>
          <p:nvPr/>
        </p:nvCxnSpPr>
        <p:spPr>
          <a:xfrm flipV="1">
            <a:off x="520921" y="2971800"/>
            <a:ext cx="1536480" cy="316766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590800" y="2845653"/>
            <a:ext cx="1828800" cy="324386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429320" y="6139461"/>
            <a:ext cx="1009760" cy="596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0853" y="628866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110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0" name="Straight Arrow Connector 29"/>
          <p:cNvCxnSpPr>
            <a:stCxn id="27" idx="0"/>
          </p:cNvCxnSpPr>
          <p:nvPr/>
        </p:nvCxnSpPr>
        <p:spPr>
          <a:xfrm flipH="1" flipV="1">
            <a:off x="6296080" y="4114800"/>
            <a:ext cx="638120" cy="202466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83576" y="6206635"/>
            <a:ext cx="2975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35%  Stress Reduction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Not Over Stressed &lt; 140 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2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Distribution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Inner Sheet (4cm Thick)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06" y="2209800"/>
            <a:ext cx="4040188" cy="3683000"/>
          </a:xfrm>
        </p:spPr>
      </p:pic>
      <p:sp>
        <p:nvSpPr>
          <p:cNvPr id="50" name="Text Placeholder 4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Outer Sheet (2cm Thick)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285999"/>
            <a:ext cx="4041775" cy="3486667"/>
          </a:xfrm>
        </p:spPr>
      </p:pic>
      <p:sp>
        <p:nvSpPr>
          <p:cNvPr id="7" name="Oval 6"/>
          <p:cNvSpPr/>
          <p:nvPr/>
        </p:nvSpPr>
        <p:spPr>
          <a:xfrm>
            <a:off x="461924" y="3539067"/>
            <a:ext cx="864489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1567" y="5772666"/>
            <a:ext cx="914400" cy="5519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563" y="3621669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91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75" y="586740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94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66800" y="2971801"/>
            <a:ext cx="609600" cy="56726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66800" y="5257800"/>
            <a:ext cx="762000" cy="51486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505200" y="5892800"/>
            <a:ext cx="914400" cy="4767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598753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74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Arrow Connector 20"/>
          <p:cNvCxnSpPr>
            <a:stCxn id="18" idx="0"/>
          </p:cNvCxnSpPr>
          <p:nvPr/>
        </p:nvCxnSpPr>
        <p:spPr>
          <a:xfrm flipH="1" flipV="1">
            <a:off x="2816104" y="5123934"/>
            <a:ext cx="1146296" cy="76886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518391" y="3075000"/>
            <a:ext cx="901209" cy="6603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18391" y="322053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77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2743201" y="2802466"/>
            <a:ext cx="838199" cy="45296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964267" y="6131183"/>
            <a:ext cx="914400" cy="423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64267" y="618490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35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7" name="Straight Arrow Connector 36"/>
          <p:cNvCxnSpPr>
            <a:stCxn id="34" idx="0"/>
          </p:cNvCxnSpPr>
          <p:nvPr/>
        </p:nvCxnSpPr>
        <p:spPr>
          <a:xfrm flipH="1" flipV="1">
            <a:off x="2247900" y="4114801"/>
            <a:ext cx="173567" cy="2016382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454894" y="6077466"/>
            <a:ext cx="1022105" cy="5519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54895" y="618490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78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4" name="Straight Arrow Connector 43"/>
          <p:cNvCxnSpPr>
            <a:stCxn id="41" idx="0"/>
          </p:cNvCxnSpPr>
          <p:nvPr/>
        </p:nvCxnSpPr>
        <p:spPr>
          <a:xfrm flipV="1">
            <a:off x="5965947" y="4267200"/>
            <a:ext cx="511052" cy="181026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32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Table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2586079"/>
              </p:ext>
            </p:extLst>
          </p:nvPr>
        </p:nvGraphicFramePr>
        <p:xfrm>
          <a:off x="533400" y="1600200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Vacuum Vessel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Stress Region on the Port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5 cm  Single Wall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  _ 230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Mpa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10 cm  Single Wall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 _ 100   </a:t>
                      </a:r>
                      <a:r>
                        <a:rPr lang="en-US" dirty="0" err="1" smtClean="0"/>
                        <a:t>Mpa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8 cm  Double Wall (Ribbed Structure)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  _ 130  </a:t>
                      </a:r>
                      <a:r>
                        <a:rPr lang="en-US" dirty="0" err="1" smtClean="0"/>
                        <a:t>Mpa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06868" y="5024063"/>
            <a:ext cx="6952180" cy="1510301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66"/>
            </a:solidFill>
            <a:miter lim="800000"/>
            <a:headEnd/>
            <a:tailEnd/>
          </a:ln>
          <a:effectLst>
            <a:outerShdw blurRad="76200" dist="76200" dir="18900000" algn="b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are continuing to optimize ribbed structure (plate thickness, rib spacing, plates spacing, and rib direction).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6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ARIES-AT vacuum vessel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496" y="1699516"/>
            <a:ext cx="7119135" cy="4691011"/>
          </a:xfrm>
        </p:spPr>
        <p:txBody>
          <a:bodyPr/>
          <a:lstStyle/>
          <a:p>
            <a:r>
              <a:rPr lang="en-US" dirty="0" smtClean="0"/>
              <a:t>AREIS-AT had a thick vacuum vessel  (40 cm thick) with WC and water to help in shielding. (adoption of ITER vacuum vessel).</a:t>
            </a:r>
          </a:p>
          <a:p>
            <a:pPr lvl="1"/>
            <a:r>
              <a:rPr lang="en-US" dirty="0" smtClean="0"/>
              <a:t>Expensive and massive vacuum vessel.</a:t>
            </a:r>
          </a:p>
          <a:p>
            <a:pPr lvl="1"/>
            <a:r>
              <a:rPr lang="en-US" dirty="0" smtClean="0"/>
              <a:t>ITER Components are “hung” from the vacuum vessel.  ARIES sectors are self </a:t>
            </a:r>
            <a:r>
              <a:rPr lang="en-US" dirty="0" smtClean="0"/>
              <a:t>supporting (different loads).</a:t>
            </a:r>
          </a:p>
          <a:p>
            <a:r>
              <a:rPr lang="en-US" dirty="0" smtClean="0"/>
              <a:t>ARIES-AT vacuum vessel operated at 50</a:t>
            </a:r>
            <a:r>
              <a:rPr lang="en-US" baseline="30000" dirty="0" smtClean="0"/>
              <a:t>o</a:t>
            </a:r>
            <a:r>
              <a:rPr lang="en-US" dirty="0" smtClean="0"/>
              <a:t>C  </a:t>
            </a:r>
          </a:p>
          <a:p>
            <a:pPr lvl="1"/>
            <a:r>
              <a:rPr lang="en-US" dirty="0" smtClean="0"/>
              <a:t>material?</a:t>
            </a:r>
          </a:p>
          <a:p>
            <a:pPr lvl="1"/>
            <a:r>
              <a:rPr lang="en-US" dirty="0" smtClean="0"/>
              <a:t>Tritium absorption?</a:t>
            </a:r>
          </a:p>
          <a:p>
            <a:pPr lvl="1"/>
            <a:r>
              <a:rPr lang="en-US" dirty="0" smtClean="0"/>
              <a:t>Tritium transfer to water?</a:t>
            </a:r>
          </a:p>
          <a:p>
            <a:r>
              <a:rPr lang="en-US" dirty="0" smtClean="0"/>
              <a:t>Vacuum vessel temperature exceeded 100</a:t>
            </a:r>
            <a:r>
              <a:rPr lang="en-US" baseline="30000" dirty="0" smtClean="0"/>
              <a:t>o</a:t>
            </a:r>
            <a:r>
              <a:rPr lang="en-US" dirty="0" smtClean="0"/>
              <a:t>C during an accident after a few hours (steam!)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Vacuum Vessel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39" y="2137025"/>
            <a:ext cx="6533509" cy="3472665"/>
          </a:xfrm>
        </p:spPr>
        <p:txBody>
          <a:bodyPr/>
          <a:lstStyle/>
          <a:p>
            <a:r>
              <a:rPr lang="en-US" dirty="0" smtClean="0"/>
              <a:t>Contains no water</a:t>
            </a:r>
          </a:p>
          <a:p>
            <a:pPr lvl="1"/>
            <a:r>
              <a:rPr lang="en-US" dirty="0" smtClean="0"/>
              <a:t>Can run at high temperature: 300-500</a:t>
            </a:r>
            <a:r>
              <a:rPr lang="en-US" baseline="30000" dirty="0" smtClean="0"/>
              <a:t>o</a:t>
            </a:r>
            <a:r>
              <a:rPr lang="en-US" dirty="0" smtClean="0"/>
              <a:t>C.  (Tritium permeation/inventory can set the temperature). </a:t>
            </a:r>
          </a:p>
          <a:p>
            <a:r>
              <a:rPr lang="en-US" dirty="0" smtClean="0"/>
              <a:t>Cooled by He flowing between the ribs.</a:t>
            </a:r>
          </a:p>
          <a:p>
            <a:pPr lvl="1"/>
            <a:r>
              <a:rPr lang="en-US" dirty="0" smtClean="0"/>
              <a:t>Tritium diffused through the inner wall is recovered from He coolant (Tritium diffusion to the cryostat and/or building should be much smaller. </a:t>
            </a:r>
          </a:p>
          <a:p>
            <a:r>
              <a:rPr lang="en-US" dirty="0" smtClean="0"/>
              <a:t>Smaller (and cheaper?) vacuum vessel </a:t>
            </a:r>
            <a:endParaRPr lang="en-US" b="1" dirty="0" smtClean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2719" y="2756684"/>
            <a:ext cx="2393879" cy="2528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ANSYS Model of the vacuum vessel</a:t>
            </a:r>
            <a:endParaRPr lang="en-US" dirty="0"/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3812" y="1928116"/>
            <a:ext cx="4040188" cy="4114800"/>
          </a:xfrm>
          <a:prstGeom prst="rect">
            <a:avLst/>
          </a:prstGeom>
        </p:spPr>
      </p:pic>
      <p:pic>
        <p:nvPicPr>
          <p:cNvPr id="5" name="Picture 4" descr="aact-1205-vacuumv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2536"/>
            <a:ext cx="5031259" cy="3864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789" y="6154219"/>
            <a:ext cx="8383712" cy="4959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Currently, we are only considering atmospheric and gravity loads.</a:t>
            </a:r>
            <a:endParaRPr lang="en-US" sz="20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Scoping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239000" cy="399236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Solid, constant thickness vessel for convergence studies and to find the areas of high stress.</a:t>
            </a:r>
          </a:p>
          <a:p>
            <a:pPr marL="857250" lvl="1" indent="-457200">
              <a:buFont typeface="Courier New" pitchFamily="49" charset="0"/>
              <a:buChar char="o"/>
            </a:pPr>
            <a:r>
              <a:rPr lang="en-US" dirty="0" smtClean="0"/>
              <a:t>A 10-cm steel vessel can support the loads. (discussed in the last project meeting).</a:t>
            </a:r>
          </a:p>
          <a:p>
            <a:pPr marL="857250" lvl="1" indent="-457200">
              <a:buFont typeface="Courier New" pitchFamily="49" charset="0"/>
              <a:buChar char="o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Ribbed structure:</a:t>
            </a:r>
          </a:p>
          <a:p>
            <a:pPr marL="857250" lvl="1" indent="-457200">
              <a:buFont typeface="Courier New" pitchFamily="49" charset="0"/>
              <a:buChar char="o"/>
            </a:pPr>
            <a:r>
              <a:rPr lang="en-US" dirty="0" smtClean="0"/>
              <a:t>Focused on port walls to identify optimum ribbed structure (work is in progress).</a:t>
            </a:r>
          </a:p>
          <a:p>
            <a:pPr marL="857250" lvl="1" indent="-457200">
              <a:buFont typeface="Courier New" pitchFamily="49" charset="0"/>
              <a:buChar char="o"/>
            </a:pPr>
            <a:r>
              <a:rPr lang="en-US" dirty="0" smtClean="0"/>
              <a:t>Complete double-walled vacuum vessel will be analyzed once optimization of the ribbed structure is complete.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10cm Thick </a:t>
            </a:r>
            <a:r>
              <a:rPr lang="en-US" dirty="0" smtClean="0"/>
              <a:t>“Solid” Vacuum Vessel</a:t>
            </a:r>
            <a:endParaRPr lang="en-US" dirty="0"/>
          </a:p>
        </p:txBody>
      </p:sp>
      <p:pic>
        <p:nvPicPr>
          <p:cNvPr id="3" name="Picture 2" descr="L:\Mesh plots\6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105" y="1885565"/>
            <a:ext cx="3960440" cy="4536504"/>
          </a:xfrm>
          <a:prstGeom prst="rect">
            <a:avLst/>
          </a:prstGeom>
          <a:noFill/>
        </p:spPr>
      </p:pic>
      <p:pic>
        <p:nvPicPr>
          <p:cNvPr id="4" name="Picture 4" descr="L:\Mesh plots\6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8585" y="1957573"/>
            <a:ext cx="3816424" cy="2088232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96297" y="3469741"/>
            <a:ext cx="432048" cy="1058416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28345" y="2245605"/>
            <a:ext cx="3960440" cy="1656184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224289" y="5485965"/>
            <a:ext cx="504056" cy="936104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968790">
            <a:off x="3348247" y="545799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120Mpa</a:t>
            </a:r>
            <a:endParaRPr lang="en-US" b="1" dirty="0"/>
          </a:p>
        </p:txBody>
      </p:sp>
      <p:pic>
        <p:nvPicPr>
          <p:cNvPr id="9" name="Picture 3" descr="L:\Mesh plots\3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8585" y="4117813"/>
            <a:ext cx="3816424" cy="216024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>
            <a:stCxn id="7" idx="6"/>
          </p:cNvCxnSpPr>
          <p:nvPr/>
        </p:nvCxnSpPr>
        <p:spPr>
          <a:xfrm flipV="1">
            <a:off x="2728345" y="5773997"/>
            <a:ext cx="2664296" cy="18002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6"/>
          </p:cNvCxnSpPr>
          <p:nvPr/>
        </p:nvCxnSpPr>
        <p:spPr>
          <a:xfrm flipV="1">
            <a:off x="2728345" y="5413957"/>
            <a:ext cx="3312368" cy="54006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1385704">
            <a:off x="3102621" y="579600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73 </a:t>
            </a:r>
            <a:r>
              <a:rPr lang="en-US" b="1" dirty="0" err="1" smtClean="0"/>
              <a:t>Mpa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20362431">
            <a:off x="3611093" y="2920809"/>
            <a:ext cx="144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123Mpa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728345" y="3037693"/>
            <a:ext cx="5400600" cy="864096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1012001">
            <a:off x="3962914" y="3338497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46 </a:t>
            </a:r>
            <a:r>
              <a:rPr lang="en-US" b="1" dirty="0" err="1" smtClean="0"/>
              <a:t>Mpa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10cm Thick “Solid” Vacuum Vessel</a:t>
            </a:r>
            <a:endParaRPr lang="en-US" dirty="0"/>
          </a:p>
        </p:txBody>
      </p:sp>
      <p:pic>
        <p:nvPicPr>
          <p:cNvPr id="3" name="Picture 2" descr="L:\Mesh plots\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382" y="1834017"/>
            <a:ext cx="3816424" cy="4320480"/>
          </a:xfrm>
          <a:prstGeom prst="rect">
            <a:avLst/>
          </a:prstGeom>
          <a:noFill/>
        </p:spPr>
      </p:pic>
      <p:pic>
        <p:nvPicPr>
          <p:cNvPr id="4" name="Picture 3" descr="L:\Mesh plots\3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862" y="1906025"/>
            <a:ext cx="3744416" cy="2232248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010534" y="2410081"/>
            <a:ext cx="648072" cy="576064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7"/>
          </p:cNvCxnSpPr>
          <p:nvPr/>
        </p:nvCxnSpPr>
        <p:spPr>
          <a:xfrm>
            <a:off x="2563698" y="2494444"/>
            <a:ext cx="3623300" cy="131661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:\Mesh plots\3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4870" y="4210281"/>
            <a:ext cx="3672408" cy="2088232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 rot="20820259">
            <a:off x="2312103" y="3525075"/>
            <a:ext cx="1154242" cy="1788311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06678" y="3994257"/>
            <a:ext cx="3024336" cy="648072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06678" y="3994257"/>
            <a:ext cx="4032448" cy="216024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553292">
            <a:off x="4243922" y="46095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64 </a:t>
            </a:r>
            <a:r>
              <a:rPr lang="en-US" b="1" dirty="0" err="1" smtClean="0"/>
              <a:t>Mpa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582186">
            <a:off x="3831041" y="397503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87 </a:t>
            </a:r>
            <a:r>
              <a:rPr lang="en-US" b="1" dirty="0" err="1" smtClean="0"/>
              <a:t>Mpa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66718" y="2266065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45 </a:t>
            </a:r>
            <a:r>
              <a:rPr lang="en-US" sz="1600" b="1" dirty="0" err="1" smtClean="0"/>
              <a:t>Mpa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Scoping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239000" cy="397181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Solid, constant thickness vessel for convergence studies and to find the areas of high stress.</a:t>
            </a:r>
          </a:p>
          <a:p>
            <a:pPr marL="857250" lvl="1" indent="-457200">
              <a:buFont typeface="Courier New" pitchFamily="49" charset="0"/>
              <a:buChar char="o"/>
            </a:pPr>
            <a:r>
              <a:rPr lang="en-US" dirty="0" smtClean="0"/>
              <a:t>A 10-cm steel vessel can support the loads. (discussed in the last project meeting).</a:t>
            </a:r>
          </a:p>
          <a:p>
            <a:pPr marL="857250" lvl="1" indent="-457200">
              <a:buFont typeface="Courier New" pitchFamily="49" charset="0"/>
              <a:buChar char="o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Ribbed structure:</a:t>
            </a:r>
          </a:p>
          <a:p>
            <a:pPr marL="857250" lvl="1" indent="-457200">
              <a:buFont typeface="Courier New" pitchFamily="49" charset="0"/>
              <a:buChar char="o"/>
            </a:pPr>
            <a:r>
              <a:rPr lang="en-US" dirty="0" smtClean="0"/>
              <a:t>Focused on port walls to identify optimum ribbed structure (work is in progress).</a:t>
            </a:r>
          </a:p>
          <a:p>
            <a:pPr marL="857250" lvl="1" indent="-457200">
              <a:buFont typeface="Courier New" pitchFamily="49" charset="0"/>
              <a:buChar char="o"/>
            </a:pPr>
            <a:r>
              <a:rPr lang="en-US" dirty="0" smtClean="0"/>
              <a:t>Complete double-walled vacuum vessel will be analyzed once optimization of the ribbed structure is complete.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simplified structure for optimizing ribbed </a:t>
            </a:r>
            <a:r>
              <a:rPr lang="en-US" dirty="0" smtClean="0"/>
              <a:t>structure:</a:t>
            </a:r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457200" y="1705509"/>
            <a:ext cx="4040188" cy="46936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5-cm thick Vacuum Vessel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194467"/>
            <a:ext cx="4040188" cy="3809999"/>
          </a:xfrm>
          <a:prstGeom prst="rect">
            <a:avLst/>
          </a:prstGeom>
        </p:spPr>
      </p:pic>
      <p:sp>
        <p:nvSpPr>
          <p:cNvPr id="5" name="Text Placeholder 6"/>
          <p:cNvSpPr txBox="1">
            <a:spLocks/>
          </p:cNvSpPr>
          <p:nvPr/>
        </p:nvSpPr>
        <p:spPr>
          <a:xfrm>
            <a:off x="4645025" y="1726057"/>
            <a:ext cx="4041775" cy="44881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Fixed BC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5cm Thick Port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169067"/>
            <a:ext cx="4031673" cy="3810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" y="39624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86" y="406560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149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62000" y="3048000"/>
            <a:ext cx="1524000" cy="9144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2399" y="59436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419" y="606373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149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90600" y="5181600"/>
            <a:ext cx="1295401" cy="88213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743200" y="5905500"/>
            <a:ext cx="914400" cy="40743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1285" y="59436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123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 flipH="1">
            <a:off x="3200400" y="5029200"/>
            <a:ext cx="304800" cy="8763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870379" y="3886200"/>
            <a:ext cx="914400" cy="548733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8465" y="3962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123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52800" y="2743200"/>
            <a:ext cx="838200" cy="11430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352978" y="5918200"/>
            <a:ext cx="981022" cy="442099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953000" y="5486400"/>
            <a:ext cx="762000" cy="4191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27578" y="599096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143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6063734"/>
            <a:ext cx="914400" cy="56566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49067" y="616190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116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>
            <a:endCxn id="22" idx="0"/>
          </p:cNvCxnSpPr>
          <p:nvPr/>
        </p:nvCxnSpPr>
        <p:spPr>
          <a:xfrm>
            <a:off x="7086600" y="5695950"/>
            <a:ext cx="762000" cy="36778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724400" y="3338037"/>
            <a:ext cx="914400" cy="45136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2486" y="343700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143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" name="Straight Arrow Connector 26"/>
          <p:cNvCxnSpPr>
            <a:endCxn id="25" idx="0"/>
          </p:cNvCxnSpPr>
          <p:nvPr/>
        </p:nvCxnSpPr>
        <p:spPr>
          <a:xfrm flipH="1">
            <a:off x="5181600" y="3048000"/>
            <a:ext cx="609600" cy="2900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077200" y="3563719"/>
            <a:ext cx="914400" cy="501881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7200" y="361057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116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Mpa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162800" y="3193018"/>
            <a:ext cx="990600" cy="4572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11966" y="6444734"/>
            <a:ext cx="495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Less than 5% difference between similar points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 rot="17180921">
            <a:off x="4611605" y="4387333"/>
            <a:ext cx="97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Fixed BC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159141" y="4427265"/>
            <a:ext cx="509113" cy="28946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7850</TotalTime>
  <Words>610</Words>
  <Application>Microsoft Office PowerPoint</Application>
  <PresentationFormat>On-screen Show (4:3)</PresentationFormat>
  <Paragraphs>124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Echo</vt:lpstr>
      <vt:lpstr>Office Theme</vt:lpstr>
      <vt:lpstr>Update of Vacuum Vessel Analysis</vt:lpstr>
      <vt:lpstr>Revisiting ARIES-AT vacuum vessel</vt:lpstr>
      <vt:lpstr>New Vacuum Vessel Design</vt:lpstr>
      <vt:lpstr>ANSYS Model of the vacuum vessel</vt:lpstr>
      <vt:lpstr>Scoping Studies</vt:lpstr>
      <vt:lpstr>10cm Thick “Solid” Vacuum Vessel</vt:lpstr>
      <vt:lpstr>10cm Thick “Solid” Vacuum Vessel</vt:lpstr>
      <vt:lpstr>Scoping Studies</vt:lpstr>
      <vt:lpstr>A simplified structure for optimizing ribbed structure:</vt:lpstr>
      <vt:lpstr>A variety of Rib size/spacing are considered.</vt:lpstr>
      <vt:lpstr>There is a substantial reduction in stress (outer plate)</vt:lpstr>
      <vt:lpstr>Stress is higher on the inner plate.</vt:lpstr>
      <vt:lpstr>Increasing the thickness of inner plate and reducing distance between ribs helps reduce stresses</vt:lpstr>
      <vt:lpstr>Stress Distribution (High Stress Areas)</vt:lpstr>
      <vt:lpstr>Stress Distribution</vt:lpstr>
      <vt:lpstr>Comparison Table</vt:lpstr>
    </vt:vector>
  </TitlesOfParts>
  <Company>UC San Diego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Farrokh Najmabadi</dc:creator>
  <cp:lastModifiedBy>Farrokh Najmabadi</cp:lastModifiedBy>
  <cp:revision>213</cp:revision>
  <dcterms:created xsi:type="dcterms:W3CDTF">2007-04-24T18:01:29Z</dcterms:created>
  <dcterms:modified xsi:type="dcterms:W3CDTF">2012-05-31T18:19:13Z</dcterms:modified>
</cp:coreProperties>
</file>