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3" r:id="rId2"/>
    <p:sldId id="274" r:id="rId3"/>
    <p:sldId id="272" r:id="rId4"/>
    <p:sldId id="271" r:id="rId5"/>
    <p:sldId id="263" r:id="rId6"/>
    <p:sldId id="259" r:id="rId7"/>
    <p:sldId id="269" r:id="rId8"/>
    <p:sldId id="275"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91" d="100"/>
          <a:sy n="91" d="100"/>
        </p:scale>
        <p:origin x="-1210" y="8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4834B16F-66E5-4F27-B0D0-2EA49ACD2792}" type="datetimeFigureOut">
              <a:rPr lang="en-US" smtClean="0"/>
              <a:t>1/19/2012</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9B12C39D-E7B9-445A-9FAE-D07481716DCA}" type="slidenum">
              <a:rPr lang="en-US" smtClean="0"/>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834B16F-66E5-4F27-B0D0-2EA49ACD2792}" type="datetimeFigureOut">
              <a:rPr lang="en-US" smtClean="0"/>
              <a:t>1/19/2012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B12C39D-E7B9-445A-9FAE-D07481716DC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834B16F-66E5-4F27-B0D0-2EA49ACD2792}" type="datetimeFigureOut">
              <a:rPr lang="en-US" smtClean="0"/>
              <a:t>1/19/2012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B12C39D-E7B9-445A-9FAE-D07481716DC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834B16F-66E5-4F27-B0D0-2EA49ACD2792}" type="datetimeFigureOut">
              <a:rPr lang="en-US" smtClean="0"/>
              <a:t>1/19/2012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B12C39D-E7B9-445A-9FAE-D07481716DC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4834B16F-66E5-4F27-B0D0-2EA49ACD2792}" type="datetimeFigureOut">
              <a:rPr lang="en-US" smtClean="0"/>
              <a:t>1/19/2012</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B12C39D-E7B9-445A-9FAE-D07481716DCA}" type="slidenum">
              <a:rPr lang="en-US" smtClean="0"/>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834B16F-66E5-4F27-B0D0-2EA49ACD2792}" type="datetimeFigureOut">
              <a:rPr lang="en-US" smtClean="0"/>
              <a:t>1/19/2012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B12C39D-E7B9-445A-9FAE-D07481716DC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4834B16F-66E5-4F27-B0D0-2EA49ACD2792}" type="datetimeFigureOut">
              <a:rPr lang="en-US" smtClean="0"/>
              <a:t>1/19/2012</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9B12C39D-E7B9-445A-9FAE-D07481716DC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4834B16F-66E5-4F27-B0D0-2EA49ACD2792}" type="datetimeFigureOut">
              <a:rPr lang="en-US" smtClean="0"/>
              <a:t>1/19/2012</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9B12C39D-E7B9-445A-9FAE-D07481716DC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4834B16F-66E5-4F27-B0D0-2EA49ACD2792}" type="datetimeFigureOut">
              <a:rPr lang="en-US" smtClean="0"/>
              <a:t>1/19/2012</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9B12C39D-E7B9-445A-9FAE-D07481716DCA}" type="slidenum">
              <a:rPr lang="en-US" smtClean="0"/>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834B16F-66E5-4F27-B0D0-2EA49ACD2792}" type="datetimeFigureOut">
              <a:rPr lang="en-US" smtClean="0"/>
              <a:t>1/19/2012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B12C39D-E7B9-445A-9FAE-D07481716DC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4834B16F-66E5-4F27-B0D0-2EA49ACD2792}" type="datetimeFigureOut">
              <a:rPr lang="en-US" smtClean="0"/>
              <a:t>1/19/2012</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B12C39D-E7B9-445A-9FAE-D07481716DCA}" type="slidenum">
              <a:rPr lang="en-US" smtClean="0"/>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4834B16F-66E5-4F27-B0D0-2EA49ACD2792}" type="datetimeFigureOut">
              <a:rPr lang="en-US" smtClean="0"/>
              <a:t>1/19/2012</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9B12C39D-E7B9-445A-9FAE-D07481716DCA}" type="slidenum">
              <a:rPr lang="en-US" smtClean="0"/>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76400" y="1066800"/>
            <a:ext cx="6477000" cy="1446550"/>
          </a:xfrm>
          <a:prstGeom prst="rect">
            <a:avLst/>
          </a:prstGeom>
        </p:spPr>
        <p:txBody>
          <a:bodyPr wrap="square">
            <a:spAutoFit/>
          </a:bodyPr>
          <a:lstStyle/>
          <a:p>
            <a:pPr algn="ctr"/>
            <a:r>
              <a:rPr lang="en-US" sz="4400" b="1" dirty="0">
                <a:latin typeface="Times New Roman" pitchFamily="18" charset="0"/>
                <a:cs typeface="Times New Roman" pitchFamily="18" charset="0"/>
              </a:rPr>
              <a:t>Coolant Connections to the DCLL </a:t>
            </a:r>
            <a:r>
              <a:rPr lang="en-US" sz="4400" b="1" dirty="0" smtClean="0">
                <a:latin typeface="Times New Roman" pitchFamily="18" charset="0"/>
                <a:cs typeface="Times New Roman" pitchFamily="18" charset="0"/>
              </a:rPr>
              <a:t>Blanket</a:t>
            </a:r>
            <a:endParaRPr lang="en-US" sz="4400" dirty="0">
              <a:latin typeface="Times New Roman" pitchFamily="18" charset="0"/>
              <a:cs typeface="Times New Roman" pitchFamily="18" charset="0"/>
            </a:endParaRPr>
          </a:p>
        </p:txBody>
      </p:sp>
      <p:sp>
        <p:nvSpPr>
          <p:cNvPr id="5" name="Rectangle 4"/>
          <p:cNvSpPr/>
          <p:nvPr/>
        </p:nvSpPr>
        <p:spPr>
          <a:xfrm>
            <a:off x="2209800" y="3352800"/>
            <a:ext cx="5286127" cy="461665"/>
          </a:xfrm>
          <a:prstGeom prst="rect">
            <a:avLst/>
          </a:prstGeom>
        </p:spPr>
        <p:txBody>
          <a:bodyPr wrap="none">
            <a:spAutoFit/>
          </a:bodyPr>
          <a:lstStyle/>
          <a:p>
            <a:pPr algn="ctr"/>
            <a:r>
              <a:rPr lang="de-DE" sz="2400" b="1" dirty="0">
                <a:latin typeface="Times New Roman" pitchFamily="18" charset="0"/>
                <a:cs typeface="Times New Roman" pitchFamily="18" charset="0"/>
              </a:rPr>
              <a:t>S. Malang, Dara Navaei, Xueren Wang</a:t>
            </a:r>
            <a:endParaRPr lang="en-US" sz="2400" dirty="0">
              <a:latin typeface="Times New Roman" pitchFamily="18" charset="0"/>
              <a:cs typeface="Times New Roman" pitchFamily="18" charset="0"/>
            </a:endParaRPr>
          </a:p>
        </p:txBody>
      </p:sp>
      <p:sp>
        <p:nvSpPr>
          <p:cNvPr id="6" name="Rectangle 5"/>
          <p:cNvSpPr/>
          <p:nvPr/>
        </p:nvSpPr>
        <p:spPr>
          <a:xfrm>
            <a:off x="2495725" y="5058832"/>
            <a:ext cx="4572000" cy="923330"/>
          </a:xfrm>
          <a:prstGeom prst="rect">
            <a:avLst/>
          </a:prstGeom>
        </p:spPr>
        <p:txBody>
          <a:bodyPr>
            <a:spAutoFit/>
          </a:bodyPr>
          <a:lstStyle/>
          <a:p>
            <a:pPr algn="ctr"/>
            <a:r>
              <a:rPr lang="en-US" b="1" dirty="0">
                <a:effectLst>
                  <a:outerShdw blurRad="50800" dist="38100" algn="tr" rotWithShape="0">
                    <a:prstClr val="black">
                      <a:alpha val="40000"/>
                    </a:prstClr>
                  </a:outerShdw>
                </a:effectLst>
              </a:rPr>
              <a:t>ARIES Project </a:t>
            </a:r>
            <a:r>
              <a:rPr lang="en-US" b="1" dirty="0" smtClean="0">
                <a:effectLst>
                  <a:outerShdw blurRad="50800" dist="38100" algn="tr" rotWithShape="0">
                    <a:prstClr val="black">
                      <a:alpha val="40000"/>
                    </a:prstClr>
                  </a:outerShdw>
                </a:effectLst>
              </a:rPr>
              <a:t>Meeting</a:t>
            </a:r>
          </a:p>
          <a:p>
            <a:pPr algn="ctr"/>
            <a:r>
              <a:rPr lang="en-US" b="1" dirty="0" smtClean="0">
                <a:effectLst>
                  <a:outerShdw blurRad="50800" dist="38100" algn="tr" rotWithShape="0">
                    <a:prstClr val="black">
                      <a:alpha val="40000"/>
                    </a:prstClr>
                  </a:outerShdw>
                </a:effectLst>
              </a:rPr>
              <a:t>UCSD</a:t>
            </a:r>
          </a:p>
          <a:p>
            <a:pPr algn="ctr"/>
            <a:r>
              <a:rPr lang="en-US" b="1" dirty="0" smtClean="0">
                <a:effectLst>
                  <a:outerShdw blurRad="50800" dist="38100" algn="tr" rotWithShape="0">
                    <a:prstClr val="black">
                      <a:alpha val="40000"/>
                    </a:prstClr>
                  </a:outerShdw>
                </a:effectLst>
              </a:rPr>
              <a:t>January </a:t>
            </a:r>
            <a:r>
              <a:rPr lang="en-US" b="1" dirty="0">
                <a:effectLst>
                  <a:outerShdw blurRad="50800" dist="38100" algn="tr" rotWithShape="0">
                    <a:prstClr val="black">
                      <a:alpha val="40000"/>
                    </a:prstClr>
                  </a:outerShdw>
                </a:effectLst>
              </a:rPr>
              <a:t>23-24, 2012</a:t>
            </a:r>
            <a:endParaRPr lang="en-US" dirty="0"/>
          </a:p>
        </p:txBody>
      </p:sp>
    </p:spTree>
    <p:extLst>
      <p:ext uri="{BB962C8B-B14F-4D97-AF65-F5344CB8AC3E}">
        <p14:creationId xmlns:p14="http://schemas.microsoft.com/office/powerpoint/2010/main" val="4113480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t>Scope of </a:t>
            </a:r>
            <a:r>
              <a:rPr lang="en-US" b="1" dirty="0" smtClean="0"/>
              <a:t>Presentation</a:t>
            </a:r>
            <a:r>
              <a:rPr lang="en-US" dirty="0"/>
              <a:t/>
            </a:r>
            <a:br>
              <a:rPr lang="en-US" dirty="0"/>
            </a:br>
            <a:endParaRPr lang="en-US" dirty="0"/>
          </a:p>
        </p:txBody>
      </p:sp>
      <p:sp>
        <p:nvSpPr>
          <p:cNvPr id="3" name="Content Placeholder 2"/>
          <p:cNvSpPr>
            <a:spLocks noGrp="1"/>
          </p:cNvSpPr>
          <p:nvPr>
            <p:ph idx="1"/>
          </p:nvPr>
        </p:nvSpPr>
        <p:spPr>
          <a:xfrm>
            <a:off x="1295400" y="1371600"/>
            <a:ext cx="7555992" cy="4800600"/>
          </a:xfrm>
        </p:spPr>
        <p:txBody>
          <a:bodyPr>
            <a:normAutofit fontScale="92500" lnSpcReduction="10000"/>
          </a:bodyPr>
          <a:lstStyle/>
          <a:p>
            <a:pPr marL="82296" indent="0">
              <a:buNone/>
            </a:pPr>
            <a:r>
              <a:rPr lang="en-US" b="1" dirty="0"/>
              <a:t> </a:t>
            </a:r>
            <a:endParaRPr lang="en-US" dirty="0"/>
          </a:p>
          <a:p>
            <a:pPr lvl="0" algn="just">
              <a:spcBef>
                <a:spcPts val="1200"/>
              </a:spcBef>
              <a:buFont typeface="Wingdings" pitchFamily="2" charset="2"/>
              <a:buChar char="Ø"/>
            </a:pPr>
            <a:r>
              <a:rPr lang="en-US" sz="2600" dirty="0">
                <a:latin typeface="Times New Roman" pitchFamily="18" charset="0"/>
                <a:cs typeface="Times New Roman" pitchFamily="18" charset="0"/>
              </a:rPr>
              <a:t>Layout of coolant connections limited to the liquid metal supply </a:t>
            </a:r>
            <a:r>
              <a:rPr lang="en-US" sz="2600" dirty="0" smtClean="0">
                <a:latin typeface="Times New Roman" pitchFamily="18" charset="0"/>
                <a:cs typeface="Times New Roman" pitchFamily="18" charset="0"/>
              </a:rPr>
              <a:t>to </a:t>
            </a:r>
            <a:r>
              <a:rPr lang="en-US" sz="2600" dirty="0">
                <a:latin typeface="Times New Roman" pitchFamily="18" charset="0"/>
                <a:cs typeface="Times New Roman" pitchFamily="18" charset="0"/>
              </a:rPr>
              <a:t>the IB blanket</a:t>
            </a:r>
            <a:r>
              <a:rPr lang="en-US" sz="2600" dirty="0" smtClean="0">
                <a:latin typeface="Times New Roman" pitchFamily="18" charset="0"/>
                <a:cs typeface="Times New Roman" pitchFamily="18" charset="0"/>
              </a:rPr>
              <a:t>. </a:t>
            </a:r>
            <a:endParaRPr lang="en-US" sz="2600" dirty="0">
              <a:latin typeface="Times New Roman" pitchFamily="18" charset="0"/>
              <a:cs typeface="Times New Roman" pitchFamily="18" charset="0"/>
            </a:endParaRPr>
          </a:p>
          <a:p>
            <a:pPr lvl="0" algn="just">
              <a:spcBef>
                <a:spcPts val="1200"/>
              </a:spcBef>
              <a:buFont typeface="Wingdings" pitchFamily="2" charset="2"/>
              <a:buChar char="Ø"/>
            </a:pPr>
            <a:r>
              <a:rPr lang="en-US" sz="2600" dirty="0">
                <a:latin typeface="Times New Roman" pitchFamily="18" charset="0"/>
                <a:cs typeface="Times New Roman" pitchFamily="18" charset="0"/>
              </a:rPr>
              <a:t>Basic geometry and power level taken from </a:t>
            </a:r>
            <a:r>
              <a:rPr lang="en-US" sz="2600" dirty="0" err="1">
                <a:latin typeface="Times New Roman" pitchFamily="18" charset="0"/>
                <a:cs typeface="Times New Roman" pitchFamily="18" charset="0"/>
              </a:rPr>
              <a:t>Laila’s</a:t>
            </a:r>
            <a:r>
              <a:rPr lang="en-US" sz="2600" dirty="0">
                <a:latin typeface="Times New Roman" pitchFamily="18" charset="0"/>
                <a:cs typeface="Times New Roman" pitchFamily="18" charset="0"/>
              </a:rPr>
              <a:t> </a:t>
            </a:r>
            <a:r>
              <a:rPr lang="en-US" sz="2600" dirty="0" smtClean="0">
                <a:latin typeface="Times New Roman" pitchFamily="18" charset="0"/>
                <a:cs typeface="Times New Roman" pitchFamily="18" charset="0"/>
              </a:rPr>
              <a:t>presentation at </a:t>
            </a:r>
            <a:r>
              <a:rPr lang="en-US" sz="2600" dirty="0">
                <a:latin typeface="Times New Roman" pitchFamily="18" charset="0"/>
                <a:cs typeface="Times New Roman" pitchFamily="18" charset="0"/>
              </a:rPr>
              <a:t>the Project meeting in July 2011</a:t>
            </a:r>
            <a:r>
              <a:rPr lang="en-US" sz="2600" dirty="0" smtClean="0">
                <a:latin typeface="Times New Roman" pitchFamily="18" charset="0"/>
                <a:cs typeface="Times New Roman" pitchFamily="18" charset="0"/>
              </a:rPr>
              <a:t>.</a:t>
            </a:r>
            <a:endParaRPr lang="en-US" sz="2600" dirty="0">
              <a:latin typeface="Times New Roman" pitchFamily="18" charset="0"/>
              <a:cs typeface="Times New Roman" pitchFamily="18" charset="0"/>
            </a:endParaRPr>
          </a:p>
          <a:p>
            <a:pPr lvl="0" algn="just">
              <a:spcBef>
                <a:spcPts val="1200"/>
              </a:spcBef>
              <a:buFont typeface="Wingdings" pitchFamily="2" charset="2"/>
              <a:buChar char="Ø"/>
            </a:pPr>
            <a:r>
              <a:rPr lang="en-US" sz="2600" dirty="0">
                <a:latin typeface="Times New Roman" pitchFamily="18" charset="0"/>
                <a:cs typeface="Times New Roman" pitchFamily="18" charset="0"/>
              </a:rPr>
              <a:t>Main emphasis placed on LM flow path avoiding </a:t>
            </a:r>
            <a:r>
              <a:rPr lang="en-US" sz="2600" dirty="0" smtClean="0">
                <a:latin typeface="Times New Roman" pitchFamily="18" charset="0"/>
                <a:cs typeface="Times New Roman" pitchFamily="18" charset="0"/>
              </a:rPr>
              <a:t>3D </a:t>
            </a:r>
            <a:r>
              <a:rPr lang="en-US" sz="2600" dirty="0">
                <a:latin typeface="Times New Roman" pitchFamily="18" charset="0"/>
                <a:cs typeface="Times New Roman" pitchFamily="18" charset="0"/>
              </a:rPr>
              <a:t>MHD problems</a:t>
            </a:r>
            <a:r>
              <a:rPr lang="en-US" sz="2600" dirty="0" smtClean="0">
                <a:latin typeface="Times New Roman" pitchFamily="18" charset="0"/>
                <a:cs typeface="Times New Roman" pitchFamily="18" charset="0"/>
              </a:rPr>
              <a:t>.</a:t>
            </a:r>
            <a:r>
              <a:rPr lang="en-US" sz="2600" b="1" dirty="0">
                <a:latin typeface="Times New Roman" pitchFamily="18" charset="0"/>
                <a:cs typeface="Times New Roman" pitchFamily="18" charset="0"/>
              </a:rPr>
              <a:t> </a:t>
            </a:r>
            <a:endParaRPr lang="en-US" sz="2600" dirty="0">
              <a:latin typeface="Times New Roman" pitchFamily="18" charset="0"/>
              <a:cs typeface="Times New Roman" pitchFamily="18" charset="0"/>
            </a:endParaRPr>
          </a:p>
          <a:p>
            <a:pPr lvl="0">
              <a:spcBef>
                <a:spcPts val="1200"/>
              </a:spcBef>
              <a:buFont typeface="Wingdings" pitchFamily="2" charset="2"/>
              <a:buChar char="Ø"/>
            </a:pPr>
            <a:r>
              <a:rPr lang="en-US" sz="2600" dirty="0">
                <a:latin typeface="Times New Roman" pitchFamily="18" charset="0"/>
                <a:cs typeface="Times New Roman" pitchFamily="18" charset="0"/>
              </a:rPr>
              <a:t>All LM coolant ducts inside the sector up to the IB blankets are concentric ducts embedded into </a:t>
            </a:r>
            <a:r>
              <a:rPr lang="en-US" sz="2600" dirty="0" smtClean="0">
                <a:latin typeface="Times New Roman" pitchFamily="18" charset="0"/>
                <a:cs typeface="Times New Roman" pitchFamily="18" charset="0"/>
              </a:rPr>
              <a:t>the skeleton ring</a:t>
            </a:r>
            <a:r>
              <a:rPr lang="en-US" sz="2600" dirty="0">
                <a:latin typeface="Times New Roman" pitchFamily="18" charset="0"/>
                <a:cs typeface="Times New Roman" pitchFamily="18" charset="0"/>
              </a:rPr>
              <a:t>. </a:t>
            </a:r>
            <a:r>
              <a:rPr lang="de-DE" sz="2600" dirty="0">
                <a:latin typeface="Times New Roman" pitchFamily="18" charset="0"/>
                <a:cs typeface="Times New Roman" pitchFamily="18" charset="0"/>
              </a:rPr>
              <a:t/>
            </a:r>
            <a:br>
              <a:rPr lang="de-DE" sz="2600" dirty="0">
                <a:latin typeface="Times New Roman" pitchFamily="18" charset="0"/>
                <a:cs typeface="Times New Roman" pitchFamily="18" charset="0"/>
              </a:rPr>
            </a:br>
            <a:endParaRPr lang="en-US" sz="2600" dirty="0">
              <a:latin typeface="Times New Roman" pitchFamily="18" charset="0"/>
              <a:cs typeface="Times New Roman" pitchFamily="18" charset="0"/>
            </a:endParaRPr>
          </a:p>
        </p:txBody>
      </p:sp>
    </p:spTree>
    <p:extLst>
      <p:ext uri="{BB962C8B-B14F-4D97-AF65-F5344CB8AC3E}">
        <p14:creationId xmlns:p14="http://schemas.microsoft.com/office/powerpoint/2010/main" val="15853284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t>Liquid Metal Coolant Connections to IB Blanket</a:t>
            </a:r>
          </a:p>
        </p:txBody>
      </p:sp>
      <p:pic>
        <p:nvPicPr>
          <p:cNvPr id="9" name="Content Placeholder 8"/>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803951" y="1447800"/>
            <a:ext cx="6761647" cy="4800600"/>
          </a:xfrm>
        </p:spPr>
      </p:pic>
    </p:spTree>
    <p:extLst>
      <p:ext uri="{BB962C8B-B14F-4D97-AF65-F5344CB8AC3E}">
        <p14:creationId xmlns:p14="http://schemas.microsoft.com/office/powerpoint/2010/main" val="29029963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itle 20"/>
          <p:cNvSpPr>
            <a:spLocks noGrp="1"/>
          </p:cNvSpPr>
          <p:nvPr>
            <p:ph type="title"/>
          </p:nvPr>
        </p:nvSpPr>
        <p:spPr>
          <a:xfrm>
            <a:off x="914400" y="304800"/>
            <a:ext cx="8229600" cy="1143000"/>
          </a:xfrm>
        </p:spPr>
        <p:txBody>
          <a:bodyPr>
            <a:normAutofit fontScale="90000"/>
          </a:bodyPr>
          <a:lstStyle/>
          <a:p>
            <a:pPr algn="ctr"/>
            <a:r>
              <a:rPr lang="en-US" dirty="0"/>
              <a:t>Principle Arrangement of Cooling Ducts in the Skeleton </a:t>
            </a:r>
            <a:r>
              <a:rPr lang="en-US" dirty="0" smtClean="0"/>
              <a:t>Ring</a:t>
            </a:r>
            <a:endParaRPr lang="en-US" dirty="0"/>
          </a:p>
        </p:txBody>
      </p:sp>
      <p:pic>
        <p:nvPicPr>
          <p:cNvPr id="20" name="Content Placeholder 19"/>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55775" y="1447800"/>
            <a:ext cx="6858000" cy="4800600"/>
          </a:xfrm>
        </p:spPr>
      </p:pic>
    </p:spTree>
    <p:extLst>
      <p:ext uri="{BB962C8B-B14F-4D97-AF65-F5344CB8AC3E}">
        <p14:creationId xmlns:p14="http://schemas.microsoft.com/office/powerpoint/2010/main" val="24129101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2496" y="228600"/>
            <a:ext cx="7977188" cy="1143000"/>
          </a:xfrm>
        </p:spPr>
        <p:txBody>
          <a:bodyPr>
            <a:normAutofit fontScale="90000"/>
          </a:bodyPr>
          <a:lstStyle/>
          <a:p>
            <a:pPr algn="ctr"/>
            <a:r>
              <a:rPr lang="en-US" dirty="0" smtClean="0"/>
              <a:t>LM Coolant Ducts in the bottom part of Skeleton Ring</a:t>
            </a:r>
            <a:endParaRPr lang="en-US" dirty="0"/>
          </a:p>
        </p:txBody>
      </p:sp>
      <p:sp>
        <p:nvSpPr>
          <p:cNvPr id="5" name="TextBox 4"/>
          <p:cNvSpPr txBox="1"/>
          <p:nvPr/>
        </p:nvSpPr>
        <p:spPr>
          <a:xfrm>
            <a:off x="7086600" y="5707516"/>
            <a:ext cx="1820819" cy="369332"/>
          </a:xfrm>
          <a:prstGeom prst="rect">
            <a:avLst/>
          </a:prstGeom>
          <a:noFill/>
        </p:spPr>
        <p:txBody>
          <a:bodyPr wrap="none" rtlCol="0">
            <a:spAutoFit/>
          </a:bodyPr>
          <a:lstStyle/>
          <a:p>
            <a:r>
              <a:rPr lang="en-US" dirty="0" smtClean="0"/>
              <a:t>Cross Section A-A</a:t>
            </a:r>
            <a:endParaRPr lang="en-US" dirty="0"/>
          </a:p>
        </p:txBody>
      </p:sp>
      <p:sp>
        <p:nvSpPr>
          <p:cNvPr id="11" name="TextBox 10"/>
          <p:cNvSpPr txBox="1"/>
          <p:nvPr/>
        </p:nvSpPr>
        <p:spPr>
          <a:xfrm>
            <a:off x="5029199" y="5676036"/>
            <a:ext cx="1804789" cy="369332"/>
          </a:xfrm>
          <a:prstGeom prst="rect">
            <a:avLst/>
          </a:prstGeom>
          <a:noFill/>
        </p:spPr>
        <p:txBody>
          <a:bodyPr wrap="none" rtlCol="0">
            <a:spAutoFit/>
          </a:bodyPr>
          <a:lstStyle/>
          <a:p>
            <a:r>
              <a:rPr lang="en-US" dirty="0" smtClean="0"/>
              <a:t>Cross Section B-B</a:t>
            </a:r>
            <a:endParaRPr lang="en-US" dirty="0"/>
          </a:p>
        </p:txBody>
      </p:sp>
      <p:sp>
        <p:nvSpPr>
          <p:cNvPr id="12" name="TextBox 11"/>
          <p:cNvSpPr txBox="1"/>
          <p:nvPr/>
        </p:nvSpPr>
        <p:spPr>
          <a:xfrm>
            <a:off x="3048000" y="5683926"/>
            <a:ext cx="1801583" cy="369332"/>
          </a:xfrm>
          <a:prstGeom prst="rect">
            <a:avLst/>
          </a:prstGeom>
          <a:noFill/>
        </p:spPr>
        <p:txBody>
          <a:bodyPr wrap="none" rtlCol="0">
            <a:spAutoFit/>
          </a:bodyPr>
          <a:lstStyle/>
          <a:p>
            <a:r>
              <a:rPr lang="en-US" dirty="0" smtClean="0"/>
              <a:t>Cross Section C-C</a:t>
            </a:r>
            <a:endParaRPr lang="en-US" dirty="0"/>
          </a:p>
        </p:txBody>
      </p:sp>
      <p:sp>
        <p:nvSpPr>
          <p:cNvPr id="13" name="TextBox 12"/>
          <p:cNvSpPr txBox="1"/>
          <p:nvPr/>
        </p:nvSpPr>
        <p:spPr>
          <a:xfrm>
            <a:off x="1008785" y="6172200"/>
            <a:ext cx="1840056" cy="369332"/>
          </a:xfrm>
          <a:prstGeom prst="rect">
            <a:avLst/>
          </a:prstGeom>
          <a:noFill/>
        </p:spPr>
        <p:txBody>
          <a:bodyPr wrap="none" rtlCol="0">
            <a:spAutoFit/>
          </a:bodyPr>
          <a:lstStyle/>
          <a:p>
            <a:r>
              <a:rPr lang="en-US" dirty="0" smtClean="0"/>
              <a:t>Cross Section D-D</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5400000">
            <a:off x="-447675" y="3035468"/>
            <a:ext cx="4752975" cy="1266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8999" y="1447800"/>
            <a:ext cx="1295401" cy="42597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98193" y="2306805"/>
            <a:ext cx="1066800" cy="2724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130846" y="3200400"/>
            <a:ext cx="1159011" cy="10868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66084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LM Coolant Ducts in the Vertical Part of the Skeleton Ring</a:t>
            </a:r>
            <a:endParaRPr lang="en-US" dirty="0"/>
          </a:p>
        </p:txBody>
      </p:sp>
      <p:sp>
        <p:nvSpPr>
          <p:cNvPr id="12" name="TextBox 11"/>
          <p:cNvSpPr txBox="1"/>
          <p:nvPr/>
        </p:nvSpPr>
        <p:spPr>
          <a:xfrm>
            <a:off x="2286000" y="4181570"/>
            <a:ext cx="1779141" cy="369332"/>
          </a:xfrm>
          <a:prstGeom prst="rect">
            <a:avLst/>
          </a:prstGeom>
          <a:noFill/>
        </p:spPr>
        <p:txBody>
          <a:bodyPr wrap="none" rtlCol="0">
            <a:spAutoFit/>
          </a:bodyPr>
          <a:lstStyle/>
          <a:p>
            <a:r>
              <a:rPr lang="en-US" dirty="0" smtClean="0"/>
              <a:t>Cross Section E-E</a:t>
            </a:r>
            <a:endParaRPr lang="en-US" dirty="0"/>
          </a:p>
        </p:txBody>
      </p:sp>
      <p:sp>
        <p:nvSpPr>
          <p:cNvPr id="16" name="Down Arrow 15"/>
          <p:cNvSpPr/>
          <p:nvPr/>
        </p:nvSpPr>
        <p:spPr>
          <a:xfrm>
            <a:off x="5428488" y="3124200"/>
            <a:ext cx="609600" cy="904970"/>
          </a:xfrm>
          <a:prstGeom prst="downArrow">
            <a:avLst/>
          </a:prstGeom>
        </p:spPr>
        <p:style>
          <a:lnRef idx="1">
            <a:schemeClr val="accent2"/>
          </a:lnRef>
          <a:fillRef idx="3">
            <a:schemeClr val="accent2"/>
          </a:fillRef>
          <a:effectRef idx="2">
            <a:schemeClr val="accent2"/>
          </a:effectRef>
          <a:fontRef idx="minor">
            <a:schemeClr val="lt1"/>
          </a:fontRef>
        </p:style>
        <p:txBody>
          <a:bodyPr rtlCol="0" anchor="ctr"/>
          <a:lstStyle/>
          <a:p>
            <a:pPr algn="ctr"/>
            <a:endParaRPr lang="en-US"/>
          </a:p>
        </p:txBody>
      </p:sp>
      <p:cxnSp>
        <p:nvCxnSpPr>
          <p:cNvPr id="18" name="Straight Arrow Connector 17"/>
          <p:cNvCxnSpPr/>
          <p:nvPr/>
        </p:nvCxnSpPr>
        <p:spPr>
          <a:xfrm flipV="1">
            <a:off x="1217470" y="4469109"/>
            <a:ext cx="0" cy="99018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1217470" y="5446931"/>
            <a:ext cx="9906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2240192" y="5341540"/>
            <a:ext cx="934679" cy="369332"/>
          </a:xfrm>
          <a:prstGeom prst="rect">
            <a:avLst/>
          </a:prstGeom>
          <a:noFill/>
        </p:spPr>
        <p:txBody>
          <a:bodyPr wrap="none" rtlCol="0">
            <a:spAutoFit/>
          </a:bodyPr>
          <a:lstStyle/>
          <a:p>
            <a:r>
              <a:rPr lang="en-US" dirty="0" err="1" smtClean="0"/>
              <a:t>Toroidal</a:t>
            </a:r>
            <a:endParaRPr lang="en-US" dirty="0"/>
          </a:p>
        </p:txBody>
      </p:sp>
      <p:sp>
        <p:nvSpPr>
          <p:cNvPr id="26" name="TextBox 25"/>
          <p:cNvSpPr txBox="1"/>
          <p:nvPr/>
        </p:nvSpPr>
        <p:spPr>
          <a:xfrm>
            <a:off x="1227956" y="4017955"/>
            <a:ext cx="758541" cy="369332"/>
          </a:xfrm>
          <a:prstGeom prst="rect">
            <a:avLst/>
          </a:prstGeom>
          <a:noFill/>
        </p:spPr>
        <p:txBody>
          <a:bodyPr wrap="none" rtlCol="0">
            <a:spAutoFit/>
          </a:bodyPr>
          <a:lstStyle/>
          <a:p>
            <a:r>
              <a:rPr lang="en-US" dirty="0" smtClean="0"/>
              <a:t>Radial</a:t>
            </a:r>
            <a:endParaRPr lang="en-US" dirty="0"/>
          </a:p>
        </p:txBody>
      </p:sp>
      <p:sp>
        <p:nvSpPr>
          <p:cNvPr id="4" name="TextBox 3"/>
          <p:cNvSpPr txBox="1"/>
          <p:nvPr/>
        </p:nvSpPr>
        <p:spPr>
          <a:xfrm>
            <a:off x="6665374" y="4800600"/>
            <a:ext cx="1389611" cy="646331"/>
          </a:xfrm>
          <a:prstGeom prst="rect">
            <a:avLst/>
          </a:prstGeom>
          <a:noFill/>
        </p:spPr>
        <p:txBody>
          <a:bodyPr wrap="none" rtlCol="0">
            <a:spAutoFit/>
          </a:bodyPr>
          <a:lstStyle/>
          <a:p>
            <a:pPr algn="ctr"/>
            <a:r>
              <a:rPr lang="en-US" dirty="0" smtClean="0"/>
              <a:t>Enlarged</a:t>
            </a:r>
          </a:p>
          <a:p>
            <a:pPr algn="ctr"/>
            <a:r>
              <a:rPr lang="en-US" dirty="0"/>
              <a:t>c</a:t>
            </a:r>
            <a:r>
              <a:rPr lang="en-US" dirty="0" smtClean="0"/>
              <a:t>ross section</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85550" y="4215336"/>
            <a:ext cx="1895475" cy="2294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47125" y="1828800"/>
            <a:ext cx="5030312" cy="144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429699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97026"/>
            <a:ext cx="8229600" cy="1143000"/>
          </a:xfrm>
        </p:spPr>
        <p:txBody>
          <a:bodyPr>
            <a:normAutofit fontScale="90000"/>
          </a:bodyPr>
          <a:lstStyle/>
          <a:p>
            <a:pPr algn="ctr"/>
            <a:r>
              <a:rPr lang="en-US" dirty="0" smtClean="0"/>
              <a:t>Transition from Skeleton Ring to Blanket</a:t>
            </a:r>
            <a:endParaRPr lang="en-US" dirty="0"/>
          </a:p>
        </p:txBody>
      </p:sp>
      <p:pic>
        <p:nvPicPr>
          <p:cNvPr id="33" name="Picture 3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7212" y="1472184"/>
            <a:ext cx="7523388" cy="5042402"/>
          </a:xfrm>
          <a:prstGeom prst="rect">
            <a:avLst/>
          </a:prstGeom>
        </p:spPr>
      </p:pic>
    </p:spTree>
    <p:extLst>
      <p:ext uri="{BB962C8B-B14F-4D97-AF65-F5344CB8AC3E}">
        <p14:creationId xmlns:p14="http://schemas.microsoft.com/office/powerpoint/2010/main" val="35078347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152400"/>
            <a:ext cx="7498080" cy="1447800"/>
          </a:xfrm>
        </p:spPr>
        <p:txBody>
          <a:bodyPr>
            <a:normAutofit fontScale="90000"/>
          </a:bodyPr>
          <a:lstStyle/>
          <a:p>
            <a:pPr algn="ctr"/>
            <a:r>
              <a:rPr lang="en-US" sz="4000" b="1" dirty="0">
                <a:effectLst/>
              </a:rPr>
              <a:t>Basic Maintenance Concept for </a:t>
            </a:r>
            <a:r>
              <a:rPr lang="en-US" sz="4400" b="1" dirty="0">
                <a:effectLst/>
              </a:rPr>
              <a:t>Blanket </a:t>
            </a:r>
            <a:r>
              <a:rPr lang="en-US" sz="4400" b="1" dirty="0" smtClean="0">
                <a:effectLst/>
              </a:rPr>
              <a:t>replacement</a:t>
            </a:r>
            <a:r>
              <a:rPr lang="en-US" sz="4400" dirty="0">
                <a:effectLst/>
              </a:rPr>
              <a:t/>
            </a:r>
            <a:br>
              <a:rPr lang="en-US" sz="4400" dirty="0">
                <a:effectLst/>
              </a:rPr>
            </a:br>
            <a:r>
              <a:rPr lang="en-US" sz="1800" b="1" dirty="0">
                <a:effectLst/>
              </a:rPr>
              <a:t>(Described here for the IB blanket only</a:t>
            </a:r>
            <a:r>
              <a:rPr lang="en-US" sz="1800" b="1" dirty="0" smtClean="0">
                <a:effectLst/>
              </a:rPr>
              <a:t>)</a:t>
            </a:r>
            <a:endParaRPr lang="en-US" dirty="0"/>
          </a:p>
        </p:txBody>
      </p:sp>
      <p:sp>
        <p:nvSpPr>
          <p:cNvPr id="3" name="Content Placeholder 2"/>
          <p:cNvSpPr>
            <a:spLocks noGrp="1"/>
          </p:cNvSpPr>
          <p:nvPr>
            <p:ph idx="1"/>
          </p:nvPr>
        </p:nvSpPr>
        <p:spPr>
          <a:xfrm>
            <a:off x="1066800" y="1905000"/>
            <a:ext cx="7772400" cy="4800600"/>
          </a:xfrm>
        </p:spPr>
        <p:txBody>
          <a:bodyPr>
            <a:normAutofit/>
          </a:bodyPr>
          <a:lstStyle/>
          <a:p>
            <a:pPr lvl="0">
              <a:buFont typeface="Wingdings" pitchFamily="2" charset="2"/>
              <a:buChar char="Ø"/>
            </a:pPr>
            <a:r>
              <a:rPr lang="en-US" sz="2100" dirty="0">
                <a:latin typeface="Times New Roman" pitchFamily="18" charset="0"/>
                <a:cs typeface="Times New Roman" pitchFamily="18" charset="0"/>
              </a:rPr>
              <a:t>Cut the coolant access pipes to a sector outside the inner door of the vacuum vessel. </a:t>
            </a:r>
            <a:r>
              <a:rPr lang="en-US" sz="2100" dirty="0" smtClean="0">
                <a:latin typeface="Times New Roman" pitchFamily="18" charset="0"/>
                <a:cs typeface="Times New Roman" pitchFamily="18" charset="0"/>
              </a:rPr>
              <a:t>(</a:t>
            </a:r>
            <a:r>
              <a:rPr lang="en-US" sz="2100" dirty="0">
                <a:latin typeface="Times New Roman" pitchFamily="18" charset="0"/>
                <a:cs typeface="Times New Roman" pitchFamily="18" charset="0"/>
              </a:rPr>
              <a:t>For the IB blanket LM supply: 1 concentric tube)</a:t>
            </a:r>
          </a:p>
          <a:p>
            <a:pPr lvl="0">
              <a:buFont typeface="Wingdings" pitchFamily="2" charset="2"/>
              <a:buChar char="Ø"/>
            </a:pPr>
            <a:r>
              <a:rPr lang="en-US" sz="2100" dirty="0">
                <a:latin typeface="Times New Roman" pitchFamily="18" charset="0"/>
                <a:cs typeface="Times New Roman" pitchFamily="18" charset="0"/>
              </a:rPr>
              <a:t>Open the inner door.</a:t>
            </a:r>
          </a:p>
          <a:p>
            <a:pPr lvl="0">
              <a:buFont typeface="Wingdings" pitchFamily="2" charset="2"/>
              <a:buChar char="Ø"/>
            </a:pPr>
            <a:r>
              <a:rPr lang="en-US" sz="2100" dirty="0">
                <a:latin typeface="Times New Roman" pitchFamily="18" charset="0"/>
                <a:cs typeface="Times New Roman" pitchFamily="18" charset="0"/>
              </a:rPr>
              <a:t>Extract the entire sector in radial director, and transfer it to a hot cell. </a:t>
            </a:r>
          </a:p>
          <a:p>
            <a:pPr lvl="0">
              <a:buFont typeface="Wingdings" pitchFamily="2" charset="2"/>
              <a:buChar char="Ø"/>
            </a:pPr>
            <a:r>
              <a:rPr lang="en-US" sz="2100" dirty="0">
                <a:latin typeface="Times New Roman" pitchFamily="18" charset="0"/>
                <a:cs typeface="Times New Roman" pitchFamily="18" charset="0"/>
              </a:rPr>
              <a:t>Separate there the IB blanket from the skeleton ring by opening the closure plate, cutting the assembly weld between skeleton ring and blanket back wall, and by opening the mechanical connection between these two components.</a:t>
            </a:r>
          </a:p>
          <a:p>
            <a:pPr lvl="0">
              <a:buFont typeface="Wingdings" pitchFamily="2" charset="2"/>
              <a:buChar char="Ø"/>
            </a:pPr>
            <a:r>
              <a:rPr lang="en-US" sz="2100" dirty="0">
                <a:latin typeface="Times New Roman" pitchFamily="18" charset="0"/>
                <a:cs typeface="Times New Roman" pitchFamily="18" charset="0"/>
              </a:rPr>
              <a:t>Replace the old blanket by a new blanket.</a:t>
            </a:r>
          </a:p>
          <a:p>
            <a:endParaRPr lang="en-US" dirty="0"/>
          </a:p>
        </p:txBody>
      </p:sp>
    </p:spTree>
    <p:extLst>
      <p:ext uri="{BB962C8B-B14F-4D97-AF65-F5344CB8AC3E}">
        <p14:creationId xmlns:p14="http://schemas.microsoft.com/office/powerpoint/2010/main" val="10358630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2316</TotalTime>
  <Words>192</Words>
  <Application>Microsoft Office PowerPoint</Application>
  <PresentationFormat>On-screen Show (4:3)</PresentationFormat>
  <Paragraphs>31</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Solstice</vt:lpstr>
      <vt:lpstr>PowerPoint Presentation</vt:lpstr>
      <vt:lpstr>Scope of Presentation </vt:lpstr>
      <vt:lpstr>Liquid Metal Coolant Connections to IB Blanket</vt:lpstr>
      <vt:lpstr>Principle Arrangement of Cooling Ducts in the Skeleton Ring</vt:lpstr>
      <vt:lpstr>LM Coolant Ducts in the bottom part of Skeleton Ring</vt:lpstr>
      <vt:lpstr>LM Coolant Ducts in the Vertical Part of the Skeleton Ring</vt:lpstr>
      <vt:lpstr>Transition from Skeleton Ring to Blanket</vt:lpstr>
      <vt:lpstr>Basic Maintenance Concept for Blanket replacement (Described here for the IB blanket only)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Dara NAvaei</dc:creator>
  <cp:lastModifiedBy>Wang</cp:lastModifiedBy>
  <cp:revision>117</cp:revision>
  <dcterms:created xsi:type="dcterms:W3CDTF">2012-01-08T23:51:57Z</dcterms:created>
  <dcterms:modified xsi:type="dcterms:W3CDTF">2012-01-20T02:47:18Z</dcterms:modified>
</cp:coreProperties>
</file>