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1" r:id="rId5"/>
    <p:sldId id="260" r:id="rId6"/>
    <p:sldId id="272" r:id="rId7"/>
    <p:sldId id="267" r:id="rId8"/>
    <p:sldId id="263" r:id="rId9"/>
    <p:sldId id="264" r:id="rId10"/>
    <p:sldId id="265" r:id="rId11"/>
    <p:sldId id="266" r:id="rId12"/>
    <p:sldId id="268" r:id="rId13"/>
    <p:sldId id="274" r:id="rId14"/>
    <p:sldId id="273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06815AE-796B-4BDA-A9E3-ABF9001493CF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D4AD4BB-4C0C-4BFF-9AA2-82BC14AD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38DB600-EB39-48E6-9208-2A0874D3AFD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9F9F7B0-7514-4F28-99B4-CBB4DD26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C5F4-FA62-404D-B6F3-D7F4C05211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927D-EBF0-49D2-83D2-20B5FCBBF267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8064-13AC-4CD6-AB2E-FB46F254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Preliminary Stress </a:t>
            </a:r>
            <a:r>
              <a:rPr lang="en-US" b="1" dirty="0" smtClean="0"/>
              <a:t>Analysis </a:t>
            </a:r>
            <a:r>
              <a:rPr lang="en-US" b="1" dirty="0" smtClean="0"/>
              <a:t>of Vacuum Vessel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</a:t>
            </a:r>
            <a:r>
              <a:rPr lang="en-US" dirty="0" err="1" smtClean="0"/>
              <a:t>Hamed</a:t>
            </a:r>
            <a:r>
              <a:rPr lang="en-US" dirty="0" smtClean="0"/>
              <a:t> </a:t>
            </a:r>
            <a:r>
              <a:rPr lang="en-US" dirty="0" err="1" smtClean="0"/>
              <a:t>Hosseini</a:t>
            </a:r>
            <a:endParaRPr lang="en-US" dirty="0" smtClean="0"/>
          </a:p>
          <a:p>
            <a:r>
              <a:rPr lang="en-US" dirty="0" smtClean="0"/>
              <a:t>Advisor: Prof. </a:t>
            </a:r>
            <a:r>
              <a:rPr lang="en-US" dirty="0" err="1" smtClean="0"/>
              <a:t>Najmabadi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850106"/>
          </a:xfrm>
        </p:spPr>
        <p:txBody>
          <a:bodyPr>
            <a:noAutofit/>
          </a:bodyPr>
          <a:lstStyle/>
          <a:p>
            <a:r>
              <a:rPr lang="en-US" dirty="0" smtClean="0"/>
              <a:t>Results (10cm Thick </a:t>
            </a:r>
            <a:r>
              <a:rPr lang="en-US" dirty="0"/>
              <a:t>Vacuum Vessel)</a:t>
            </a:r>
            <a:endParaRPr lang="en-US" dirty="0"/>
          </a:p>
        </p:txBody>
      </p:sp>
      <p:pic>
        <p:nvPicPr>
          <p:cNvPr id="5122" name="Picture 2" descr="L:\Mesh plots\6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60440" cy="4536504"/>
          </a:xfrm>
          <a:prstGeom prst="rect">
            <a:avLst/>
          </a:prstGeom>
          <a:noFill/>
        </p:spPr>
      </p:pic>
      <p:pic>
        <p:nvPicPr>
          <p:cNvPr id="5124" name="Picture 4" descr="L:\Mesh plots\6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16424" cy="208823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267744" y="3140968"/>
            <a:ext cx="432048" cy="1058416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9792" y="1916832"/>
            <a:ext cx="3960440" cy="165618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195736" y="5157192"/>
            <a:ext cx="504056" cy="93610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968790">
            <a:off x="3319694" y="512922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120Mpa</a:t>
            </a:r>
            <a:endParaRPr lang="en-US" b="1" dirty="0"/>
          </a:p>
        </p:txBody>
      </p:sp>
      <p:pic>
        <p:nvPicPr>
          <p:cNvPr id="2051" name="Picture 3" descr="L:\Mesh plots\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816424" cy="2160240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>
            <a:stCxn id="12" idx="6"/>
          </p:cNvCxnSpPr>
          <p:nvPr/>
        </p:nvCxnSpPr>
        <p:spPr>
          <a:xfrm flipV="1">
            <a:off x="2699792" y="5445224"/>
            <a:ext cx="2664296" cy="18002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6"/>
          </p:cNvCxnSpPr>
          <p:nvPr/>
        </p:nvCxnSpPr>
        <p:spPr>
          <a:xfrm flipV="1">
            <a:off x="2699792" y="5085184"/>
            <a:ext cx="3312368" cy="54006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1385704">
            <a:off x="3074068" y="546723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73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 rot="20362431">
            <a:off x="3582540" y="2592036"/>
            <a:ext cx="144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123Mpa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699792" y="2708920"/>
            <a:ext cx="5400600" cy="86409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012001">
            <a:off x="3934361" y="300972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46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9552" y="6119336"/>
            <a:ext cx="8576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Stress in the middle wall gets very close to the  yield point (140 </a:t>
            </a:r>
            <a:r>
              <a:rPr lang="en-US" sz="1400" b="1" dirty="0" err="1" smtClean="0"/>
              <a:t>Mpa</a:t>
            </a:r>
            <a:r>
              <a:rPr lang="en-US" sz="1400" b="1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The maximum stress (150 </a:t>
            </a:r>
            <a:r>
              <a:rPr lang="en-US" sz="1400" b="1" dirty="0" err="1" smtClean="0"/>
              <a:t>Mpa</a:t>
            </a:r>
            <a:r>
              <a:rPr lang="en-US" sz="1400" b="1" dirty="0" smtClean="0"/>
              <a:t>) jumps from the rounded corner to the middle wall (on the  port- wall interface).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Inboard ports </a:t>
            </a:r>
            <a:r>
              <a:rPr lang="en-US" sz="1400" b="1" dirty="0" smtClean="0"/>
              <a:t>and doors  are less than the yield stress.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922114"/>
          </a:xfrm>
        </p:spPr>
        <p:txBody>
          <a:bodyPr>
            <a:noAutofit/>
          </a:bodyPr>
          <a:lstStyle/>
          <a:p>
            <a:r>
              <a:rPr lang="en-US" dirty="0" smtClean="0"/>
              <a:t>Results (10cm Thick </a:t>
            </a:r>
            <a:r>
              <a:rPr lang="en-US" dirty="0"/>
              <a:t>Vacuum Vessel)</a:t>
            </a:r>
            <a:endParaRPr lang="en-US" dirty="0"/>
          </a:p>
        </p:txBody>
      </p:sp>
      <p:pic>
        <p:nvPicPr>
          <p:cNvPr id="3074" name="Picture 2" descr="L:\Mesh plots\p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816424" cy="4320480"/>
          </a:xfrm>
          <a:prstGeom prst="rect">
            <a:avLst/>
          </a:prstGeom>
          <a:noFill/>
        </p:spPr>
      </p:pic>
      <p:pic>
        <p:nvPicPr>
          <p:cNvPr id="3075" name="Picture 3" descr="L:\Mesh plots\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744416" cy="223224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979712" y="1988840"/>
            <a:ext cx="648072" cy="57606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>
            <a:off x="2532876" y="2073203"/>
            <a:ext cx="3623300" cy="131661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L:\Mesh plots\3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672408" cy="2088232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 rot="20820259">
            <a:off x="2281281" y="3103834"/>
            <a:ext cx="1154242" cy="1788311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75856" y="3573016"/>
            <a:ext cx="3024336" cy="64807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5856" y="3573016"/>
            <a:ext cx="4032448" cy="216024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553292">
            <a:off x="4213100" y="41883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64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582186">
            <a:off x="3800219" y="35537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87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35896" y="184482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45 </a:t>
            </a:r>
            <a:r>
              <a:rPr lang="en-US" sz="1600" b="1" dirty="0" err="1" smtClean="0"/>
              <a:t>Mpa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27584" y="6165304"/>
            <a:ext cx="5728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Stress in other parts is less than the yield stress, even less than 100 </a:t>
            </a:r>
            <a:r>
              <a:rPr lang="en-US" sz="1400" b="1" dirty="0" err="1" smtClean="0"/>
              <a:t>Mpa</a:t>
            </a:r>
            <a:r>
              <a:rPr lang="en-US" sz="1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No need to add material.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/>
              <a:t>A preliminary </a:t>
            </a:r>
            <a:r>
              <a:rPr lang="en-US" sz="1800" dirty="0" smtClean="0"/>
              <a:t>structural analysis of the </a:t>
            </a:r>
            <a:r>
              <a:rPr lang="en-US" sz="1800" dirty="0"/>
              <a:t>vacuum vessel </a:t>
            </a:r>
            <a:r>
              <a:rPr lang="en-US" sz="1800" dirty="0" smtClean="0"/>
              <a:t>was performed.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The locations of high stresses were identified (Some region of ports and doors, corners, </a:t>
            </a:r>
            <a:r>
              <a:rPr lang="en-US" sz="1800" dirty="0" smtClean="0"/>
              <a:t>top of the vessel, and the worst case is the middle wall).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According to the results, the middle wall thickness should be more than 10cm thick.  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Stress on the Inboard structure was acceptable for ~5cm  thickness. So, it is always safe to design the Inboard with 5cm thickness.</a:t>
            </a:r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Future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Ribbed structure (new design)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Disruption electromagnetic loads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933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Thanks &amp; Questions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Vacuum Vessel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Vacuum Vessel provides high level vacuum environment to achieve fusion plasma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The vessel is a structure with 16 core sectors and consists of vacuum body, ports, flanges and </a:t>
            </a:r>
            <a:r>
              <a:rPr lang="en-US" sz="1800" dirty="0" smtClean="0"/>
              <a:t>doors.</a:t>
            </a:r>
            <a:endParaRPr lang="en-US" sz="1800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Ports allow maintenance access for replacement of sectors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 ARIES-AT was designed for sector maintenance with a double wall design.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Stress was not performed, and the geometry was not </a:t>
            </a:r>
            <a:r>
              <a:rPr lang="en-US" sz="1800" dirty="0" smtClean="0"/>
              <a:t>optimized.</a:t>
            </a:r>
            <a:endParaRPr lang="en-US" sz="1800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Can the vacuum vessel accommodate a normal pressure (0.1 </a:t>
            </a:r>
            <a:r>
              <a:rPr lang="en-US" sz="1800" dirty="0" err="1" smtClean="0"/>
              <a:t>MPa</a:t>
            </a:r>
            <a:r>
              <a:rPr lang="en-US" sz="1800" dirty="0" smtClean="0"/>
              <a:t>)?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ARIES-AT</a:t>
            </a:r>
            <a:endParaRPr lang="en-US" dirty="0"/>
          </a:p>
        </p:txBody>
      </p:sp>
      <p:pic>
        <p:nvPicPr>
          <p:cNvPr id="7" name="Content Placeholder 6" descr="1201-act-vacuum_vessel-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3312368" cy="2160240"/>
          </a:xfr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528392" cy="20162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44208" y="4653136"/>
            <a:ext cx="1080120" cy="1368152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236296" y="5589240"/>
            <a:ext cx="792088" cy="79208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5636" y="400506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Vacuum Body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56176" y="5805264"/>
            <a:ext cx="1008112" cy="57606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220072" y="5661248"/>
            <a:ext cx="432048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8024" y="6237312"/>
            <a:ext cx="73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20072" y="5805264"/>
            <a:ext cx="720080" cy="50405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020272" y="4293096"/>
            <a:ext cx="1080120" cy="36004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Vacuum Vessel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>
            <a:normAutofit/>
          </a:bodyPr>
          <a:lstStyle/>
          <a:p>
            <a:pPr marL="285750" indent="-285750">
              <a:buNone/>
            </a:pPr>
            <a:endParaRPr lang="en-US" sz="21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500" dirty="0" smtClean="0"/>
              <a:t>Geometry of the vacuum vessel is taken from CAD,  </a:t>
            </a:r>
            <a:r>
              <a:rPr lang="en-US" sz="1500" dirty="0" smtClean="0"/>
              <a:t>considering the very </a:t>
            </a:r>
            <a:r>
              <a:rPr lang="en-US" sz="1500" dirty="0" smtClean="0"/>
              <a:t>thin vacuum vessel (5 cm) and </a:t>
            </a:r>
            <a:r>
              <a:rPr lang="en-US" sz="1500" dirty="0" smtClean="0"/>
              <a:t>10 </a:t>
            </a:r>
            <a:r>
              <a:rPr lang="en-US" sz="1500" dirty="0" smtClean="0"/>
              <a:t>cm </a:t>
            </a:r>
            <a:r>
              <a:rPr lang="en-US" sz="1500" dirty="0" smtClean="0"/>
              <a:t>thick.</a:t>
            </a:r>
            <a:endParaRPr lang="en-US" sz="1500" dirty="0" smtClean="0"/>
          </a:p>
          <a:p>
            <a:pPr marL="285750" indent="-285750">
              <a:buNone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500" dirty="0" smtClean="0"/>
              <a:t>Primary stress is performed by ANSYS Workbench to see if the thinner wall can accommodate the normal pressure loads and overpressure loads ( </a:t>
            </a:r>
            <a:r>
              <a:rPr lang="en-US" sz="1500" b="1" dirty="0" smtClean="0"/>
              <a:t>Motivation: </a:t>
            </a:r>
            <a:r>
              <a:rPr lang="en-US" sz="1500" dirty="0" smtClean="0"/>
              <a:t>How thin it can be based on the stress analysis).</a:t>
            </a:r>
          </a:p>
          <a:p>
            <a:pPr marL="285750" indent="-285750">
              <a:buNone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500" dirty="0" smtClean="0"/>
              <a:t>How to mesh such a large scale model? </a:t>
            </a:r>
          </a:p>
          <a:p>
            <a:pPr marL="285750" indent="-285750">
              <a:buNone/>
            </a:pPr>
            <a:r>
              <a:rPr lang="en-US" sz="1500" dirty="0" smtClean="0"/>
              <a:t>       ( </a:t>
            </a:r>
            <a:r>
              <a:rPr lang="en-US" sz="1500" b="1" dirty="0" smtClean="0"/>
              <a:t>Concerns :  </a:t>
            </a:r>
            <a:r>
              <a:rPr lang="en-US" sz="1500" dirty="0" smtClean="0"/>
              <a:t>Memory, Meshing and solving time,  mesh layers in thickness, convergence)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1/16 of Sectors (Symmetry 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3"/>
            <a:ext cx="2232248" cy="3600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32040" y="5445224"/>
            <a:ext cx="2088232" cy="64807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604681">
            <a:off x="5684822" y="56731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(m)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4008" y="3068960"/>
            <a:ext cx="72008" cy="295232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4106132" y="4182900"/>
            <a:ext cx="86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 (m)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3001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Material : SST 316</a:t>
            </a:r>
            <a:r>
              <a:rPr lang="en-US" b="1" dirty="0" smtClean="0"/>
              <a:t>, Yield Stress: 140 </a:t>
            </a:r>
            <a:r>
              <a:rPr lang="en-US" b="1" dirty="0" err="1" smtClean="0"/>
              <a:t>MPa</a:t>
            </a:r>
            <a:r>
              <a:rPr lang="en-US" b="1" dirty="0" smtClean="0"/>
              <a:t>, and  </a:t>
            </a:r>
            <a:r>
              <a:rPr lang="en-US" b="1" dirty="0" smtClean="0"/>
              <a:t>Working Temperature: 550 K 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4860032" y="2996952"/>
            <a:ext cx="864096" cy="57606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6096" y="3573016"/>
            <a:ext cx="1728192" cy="21602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:\Mesh plots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140968"/>
            <a:ext cx="1800200" cy="18002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7884368" y="3356992"/>
            <a:ext cx="72008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956376" y="3861048"/>
            <a:ext cx="72008" cy="36004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894259">
            <a:off x="7186009" y="29778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5(cm), 10(cm)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8127" y="4951208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Uniform Thickness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Boundary Condition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Fixed </a:t>
            </a:r>
            <a:r>
              <a:rPr lang="en-US" dirty="0" smtClean="0"/>
              <a:t>Bottom (Blue area is fixed)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8856" y="126876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Symmetry </a:t>
            </a:r>
            <a:r>
              <a:rPr lang="en-US" sz="2200" dirty="0" smtClean="0"/>
              <a:t>(Blue area)</a:t>
            </a:r>
            <a:endParaRPr lang="en-US" sz="2200" dirty="0" smtClean="0"/>
          </a:p>
        </p:txBody>
      </p:sp>
      <p:pic>
        <p:nvPicPr>
          <p:cNvPr id="12" name="Content Placeholder 11" descr="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40188" cy="3744416"/>
          </a:xfrm>
        </p:spPr>
      </p:pic>
      <p:pic>
        <p:nvPicPr>
          <p:cNvPr id="2050" name="Picture 2" descr="L:\Mesh plots\4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44824"/>
            <a:ext cx="3815407" cy="2088232"/>
          </a:xfrm>
          <a:prstGeom prst="rect">
            <a:avLst/>
          </a:prstGeom>
          <a:noFill/>
        </p:spPr>
      </p:pic>
      <p:pic>
        <p:nvPicPr>
          <p:cNvPr id="2051" name="Picture 3" descr="L:\Mesh plots\4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744416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9196" y="6078400"/>
            <a:ext cx="690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/>
              <a:t>Loads: Outside pressure: 1 (</a:t>
            </a:r>
            <a:r>
              <a:rPr lang="en-US" b="1" dirty="0" err="1" smtClean="0"/>
              <a:t>atm</a:t>
            </a:r>
            <a:r>
              <a:rPr lang="en-US" b="1" dirty="0" smtClean="0"/>
              <a:t>), Inside pressure: zero, and Gravity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5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Meshing (Sweep Method)</a:t>
            </a:r>
            <a:endParaRPr lang="en-US" dirty="0"/>
          </a:p>
        </p:txBody>
      </p:sp>
      <p:pic>
        <p:nvPicPr>
          <p:cNvPr id="1026" name="Picture 2" descr="L:\Mesh plots\2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528210" cy="316835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835696" y="2924944"/>
            <a:ext cx="288032" cy="79208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3728" y="3284984"/>
            <a:ext cx="3024336" cy="1224136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L:\Mesh plots\4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600400" cy="1728192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2771800" y="1628800"/>
            <a:ext cx="288032" cy="64807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3059832" y="1952836"/>
            <a:ext cx="2088232" cy="75608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259632" y="3284984"/>
            <a:ext cx="216024" cy="79208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L:\Mesh plots\4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600400" cy="1728192"/>
          </a:xfrm>
          <a:prstGeom prst="rect">
            <a:avLst/>
          </a:prstGeom>
          <a:noFill/>
        </p:spPr>
      </p:pic>
      <p:pic>
        <p:nvPicPr>
          <p:cNvPr id="1030" name="Picture 6" descr="L:\Mesh plots\4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085184"/>
            <a:ext cx="3600400" cy="1656184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>
            <a:stCxn id="28" idx="6"/>
          </p:cNvCxnSpPr>
          <p:nvPr/>
        </p:nvCxnSpPr>
        <p:spPr>
          <a:xfrm>
            <a:off x="1475656" y="3681028"/>
            <a:ext cx="3672408" cy="162018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8" idx="1"/>
          </p:cNvCxnSpPr>
          <p:nvPr/>
        </p:nvCxnSpPr>
        <p:spPr>
          <a:xfrm>
            <a:off x="7092280" y="1844824"/>
            <a:ext cx="792088" cy="272063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884368" y="19168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</a:t>
            </a:r>
            <a:endParaRPr lang="en-US" sz="2000" dirty="0"/>
          </a:p>
        </p:txBody>
      </p:sp>
      <p:cxnSp>
        <p:nvCxnSpPr>
          <p:cNvPr id="70" name="Straight Arrow Connector 69"/>
          <p:cNvCxnSpPr>
            <a:endCxn id="75" idx="1"/>
          </p:cNvCxnSpPr>
          <p:nvPr/>
        </p:nvCxnSpPr>
        <p:spPr>
          <a:xfrm>
            <a:off x="6372200" y="2204864"/>
            <a:ext cx="1152128" cy="416079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524328" y="24208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Flange</a:t>
            </a: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580112" y="2492896"/>
            <a:ext cx="1800200" cy="616714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380312" y="2852936"/>
            <a:ext cx="62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Port</a:t>
            </a:r>
            <a:endParaRPr lang="en-US" sz="20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172400" y="3645024"/>
            <a:ext cx="504056" cy="576064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105" idx="1"/>
          </p:cNvCxnSpPr>
          <p:nvPr/>
        </p:nvCxnSpPr>
        <p:spPr>
          <a:xfrm>
            <a:off x="5539123" y="3717032"/>
            <a:ext cx="2880320" cy="632103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419443" y="4149080"/>
            <a:ext cx="7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Ports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354862">
            <a:off x="3223328" y="3672445"/>
            <a:ext cx="134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Middle Wall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013176"/>
            <a:ext cx="440399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/>
              <a:t>Creates Structured hexahedral Mesh.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Saves memory, meshing time and </a:t>
            </a:r>
            <a:r>
              <a:rPr lang="en-US" sz="1500" dirty="0" smtClean="0"/>
              <a:t>computing time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(</a:t>
            </a:r>
            <a:r>
              <a:rPr lang="en-US" sz="1500" dirty="0"/>
              <a:t>structured Elements, less elements).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Control over mesh layers in the thickness.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Fast convergence.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354862">
            <a:off x="2914907" y="4324454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Inboard Structure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Convergence (Arbitrary Point)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0" dirty="0" smtClean="0"/>
              <a:t> (cm)x 6(cm)x 1(cm)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0" dirty="0" smtClean="0"/>
              <a:t> (cm)x 10(cm) x 1(cm)</a:t>
            </a:r>
            <a:endParaRPr lang="en-US" dirty="0"/>
          </a:p>
        </p:txBody>
      </p:sp>
      <p:pic>
        <p:nvPicPr>
          <p:cNvPr id="10" name="Content Placeholder 9" descr="0.1_try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1359"/>
            <a:ext cx="4041775" cy="3598320"/>
          </a:xfrm>
        </p:spPr>
      </p:pic>
      <p:pic>
        <p:nvPicPr>
          <p:cNvPr id="9" name="Content Placeholder 8" descr="0.06_tr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5733"/>
            <a:ext cx="4040188" cy="3609572"/>
          </a:xfrm>
        </p:spPr>
      </p:pic>
      <p:cxnSp>
        <p:nvCxnSpPr>
          <p:cNvPr id="12" name="Straight Arrow Connector 11"/>
          <p:cNvCxnSpPr>
            <a:endCxn id="17" idx="1"/>
          </p:cNvCxnSpPr>
          <p:nvPr/>
        </p:nvCxnSpPr>
        <p:spPr>
          <a:xfrm>
            <a:off x="2411760" y="3284984"/>
            <a:ext cx="2016224" cy="281266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7" idx="3"/>
          </p:cNvCxnSpPr>
          <p:nvPr/>
        </p:nvCxnSpPr>
        <p:spPr>
          <a:xfrm flipH="1">
            <a:off x="5220072" y="3356992"/>
            <a:ext cx="1224136" cy="274066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7984" y="58052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5 %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6381328"/>
            <a:ext cx="795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E</a:t>
            </a:r>
            <a:r>
              <a:rPr lang="en-US" b="1" dirty="0" smtClean="0"/>
              <a:t>xact points on the body have 5% change in stress by changing the element size.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9361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Element Size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Elements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Max. Pressure (Pa)</a:t>
                      </a:r>
                      <a:endParaRPr lang="en-US" sz="2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(cm)x 20 (cm) x 1(cm)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58’500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1.27  e8</a:t>
                      </a:r>
                      <a:endParaRPr lang="en-US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(cm)x 10(cm) x 1(cm)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230’140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1.41   e8</a:t>
                      </a:r>
                      <a:endParaRPr lang="en-US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0" dirty="0" smtClean="0"/>
                        <a:t> (cm)x 6(cm)x 1(cm)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578’260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1.50    e8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804248" y="2708920"/>
            <a:ext cx="1008112" cy="432048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76256" y="3284984"/>
            <a:ext cx="936104" cy="288034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4368" y="29249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11 %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6256" y="3717032"/>
            <a:ext cx="1080120" cy="504056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76256" y="4365104"/>
            <a:ext cx="1080120" cy="288032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56376" y="40770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6.3 %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661248"/>
            <a:ext cx="551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Convergence is checked by reducing the element size.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r>
              <a:rPr lang="en-US" dirty="0" smtClean="0"/>
              <a:t>Results (5cm Thick </a:t>
            </a:r>
            <a:r>
              <a:rPr lang="en-US" dirty="0" smtClean="0"/>
              <a:t>Vacuum Vessel)</a:t>
            </a:r>
            <a:endParaRPr lang="en-US" dirty="0"/>
          </a:p>
        </p:txBody>
      </p:sp>
      <p:pic>
        <p:nvPicPr>
          <p:cNvPr id="1026" name="Picture 2" descr="L:\Mesh plots\k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75641"/>
            <a:ext cx="4104456" cy="4329624"/>
          </a:xfrm>
          <a:prstGeom prst="rect">
            <a:avLst/>
          </a:prstGeom>
          <a:noFill/>
        </p:spPr>
      </p:pic>
      <p:pic>
        <p:nvPicPr>
          <p:cNvPr id="1027" name="Picture 3" descr="L:\Mesh plots\5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68540" cy="2232248"/>
          </a:xfrm>
          <a:prstGeom prst="rect">
            <a:avLst/>
          </a:prstGeom>
          <a:noFill/>
        </p:spPr>
      </p:pic>
      <p:pic>
        <p:nvPicPr>
          <p:cNvPr id="6" name="Picture 4" descr="L:\Mesh plots\5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4104456" cy="208823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187624" y="1916832"/>
            <a:ext cx="792088" cy="504056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7"/>
          </p:cNvCxnSpPr>
          <p:nvPr/>
        </p:nvCxnSpPr>
        <p:spPr>
          <a:xfrm>
            <a:off x="1863713" y="1990649"/>
            <a:ext cx="4364471" cy="214215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51435">
            <a:off x="2993904" y="1804267"/>
            <a:ext cx="1435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197 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>
          <a:xfrm>
            <a:off x="1907704" y="4365104"/>
            <a:ext cx="720080" cy="57606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>
          <a:xfrm>
            <a:off x="2627784" y="4653136"/>
            <a:ext cx="2808312" cy="5040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545165">
            <a:off x="3008491" y="45911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166 </a:t>
            </a:r>
            <a:r>
              <a:rPr lang="en-US" sz="1400" b="1" dirty="0" err="1" smtClean="0"/>
              <a:t>Mpa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5877272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Top and </a:t>
            </a:r>
            <a:r>
              <a:rPr lang="en-US" sz="1400" b="1" dirty="0" smtClean="0"/>
              <a:t>some parts of the ports and doors </a:t>
            </a:r>
            <a:r>
              <a:rPr lang="en-US" sz="1400" b="1" dirty="0" smtClean="0"/>
              <a:t>are high </a:t>
            </a:r>
            <a:r>
              <a:rPr lang="en-US" sz="1400" b="1" dirty="0" smtClean="0"/>
              <a:t>stress (&gt; 140 </a:t>
            </a:r>
            <a:r>
              <a:rPr lang="en-US" sz="1400" b="1" dirty="0" err="1" smtClean="0"/>
              <a:t>MPa</a:t>
            </a:r>
            <a:r>
              <a:rPr lang="en-US" sz="1400" b="1" dirty="0" smtClean="0"/>
              <a:t>)!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Material </a:t>
            </a:r>
            <a:r>
              <a:rPr lang="en-US" sz="1400" b="1" dirty="0" smtClean="0"/>
              <a:t>should be added to these regions to get the stress </a:t>
            </a:r>
            <a:r>
              <a:rPr lang="en-US" sz="1400" b="1" dirty="0" smtClean="0"/>
              <a:t>down.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/>
              <a:t>Low stresses are on the Inboard (&lt; 100 </a:t>
            </a:r>
            <a:r>
              <a:rPr lang="en-US" sz="1400" b="1" dirty="0" err="1"/>
              <a:t>MPa</a:t>
            </a:r>
            <a:r>
              <a:rPr lang="en-US" sz="1400" b="1" dirty="0" smtClean="0"/>
              <a:t>)!</a:t>
            </a:r>
            <a:endParaRPr lang="en-US" sz="1400" b="1" dirty="0" smtClean="0"/>
          </a:p>
        </p:txBody>
      </p:sp>
      <p:sp>
        <p:nvSpPr>
          <p:cNvPr id="20" name="Oval 19"/>
          <p:cNvSpPr/>
          <p:nvPr/>
        </p:nvSpPr>
        <p:spPr>
          <a:xfrm>
            <a:off x="2627784" y="3573016"/>
            <a:ext cx="432048" cy="1008112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59832" y="3861048"/>
            <a:ext cx="3888432" cy="64807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498854">
            <a:off x="3146745" y="3744492"/>
            <a:ext cx="139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160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832" y="3861048"/>
            <a:ext cx="3816424" cy="108012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919046">
            <a:off x="3913864" y="4212237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120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cxnSp>
        <p:nvCxnSpPr>
          <p:cNvPr id="44" name="Straight Arrow Connector 43"/>
          <p:cNvCxnSpPr>
            <a:stCxn id="13" idx="6"/>
          </p:cNvCxnSpPr>
          <p:nvPr/>
        </p:nvCxnSpPr>
        <p:spPr>
          <a:xfrm>
            <a:off x="2627784" y="4653136"/>
            <a:ext cx="2520280" cy="72008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821679">
            <a:off x="3841411" y="5062827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130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cxnSp>
        <p:nvCxnSpPr>
          <p:cNvPr id="55" name="Straight Arrow Connector 54"/>
          <p:cNvCxnSpPr>
            <a:stCxn id="7" idx="7"/>
          </p:cNvCxnSpPr>
          <p:nvPr/>
        </p:nvCxnSpPr>
        <p:spPr>
          <a:xfrm>
            <a:off x="1863713" y="1990649"/>
            <a:ext cx="5588607" cy="1438351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804177">
            <a:off x="3697270" y="2324072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174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850106"/>
          </a:xfrm>
        </p:spPr>
        <p:txBody>
          <a:bodyPr/>
          <a:lstStyle/>
          <a:p>
            <a:r>
              <a:rPr lang="en-US" dirty="0" smtClean="0"/>
              <a:t>Results (5cm Thick </a:t>
            </a:r>
            <a:r>
              <a:rPr lang="en-US" dirty="0"/>
              <a:t>Vacuum Vessel)</a:t>
            </a:r>
            <a:endParaRPr lang="en-US" dirty="0"/>
          </a:p>
        </p:txBody>
      </p:sp>
      <p:pic>
        <p:nvPicPr>
          <p:cNvPr id="4100" name="Picture 4" descr="L:\Mesh plots\5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20480" cy="2448272"/>
          </a:xfrm>
          <a:prstGeom prst="rect">
            <a:avLst/>
          </a:prstGeom>
          <a:noFill/>
        </p:spPr>
      </p:pic>
      <p:pic>
        <p:nvPicPr>
          <p:cNvPr id="4102" name="Picture 6" descr="L:\Mesh plots\5\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960440" cy="4392488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 rot="410618">
            <a:off x="1397339" y="3061761"/>
            <a:ext cx="517628" cy="159063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07704" y="2132856"/>
            <a:ext cx="3744416" cy="129614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599731">
            <a:off x="974711" y="5056220"/>
            <a:ext cx="576064" cy="91595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380772">
            <a:off x="2486259" y="2695609"/>
            <a:ext cx="163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370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 rot="21327615">
            <a:off x="3216340" y="5024938"/>
            <a:ext cx="135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156 </a:t>
            </a:r>
            <a:r>
              <a:rPr lang="en-US" sz="1400" b="1" dirty="0" err="1" smtClean="0"/>
              <a:t>Mpa</a:t>
            </a:r>
            <a:endParaRPr lang="en-US" b="1" dirty="0"/>
          </a:p>
        </p:txBody>
      </p:sp>
      <p:pic>
        <p:nvPicPr>
          <p:cNvPr id="1026" name="Picture 2" descr="L:\Mesh plots\kk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4392488" cy="1872208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V="1">
            <a:off x="1547664" y="5085184"/>
            <a:ext cx="5184576" cy="28803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7704" y="2636912"/>
            <a:ext cx="3096344" cy="79208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875812">
            <a:off x="3874368" y="2581539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120 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47664" y="4509120"/>
            <a:ext cx="4752528" cy="86409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1006823">
            <a:off x="2326463" y="488627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154 </a:t>
            </a:r>
            <a:r>
              <a:rPr lang="en-US" sz="1400" b="1" dirty="0" err="1" smtClean="0"/>
              <a:t>Mpa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67544" y="590389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Maximum stress happens at the sharp corner (rounded corner? )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A large portion of the middle wall goes up to very high stresses ( Close to 400 </a:t>
            </a:r>
            <a:r>
              <a:rPr lang="en-US" sz="1400" b="1" dirty="0" err="1" smtClean="0"/>
              <a:t>Mpa</a:t>
            </a:r>
            <a:r>
              <a:rPr lang="en-US" sz="1400" b="1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The middle wall thickness should be changed  to a bigger thickness.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How thick should be the middle wall ( approximately)?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735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Preliminary Stress Analysis of Vacuum Vessel</vt:lpstr>
      <vt:lpstr>Introduction &amp; Motivation </vt:lpstr>
      <vt:lpstr>Introduction &amp; Motivation</vt:lpstr>
      <vt:lpstr> Boundary Condition</vt:lpstr>
      <vt:lpstr>Meshing (Sweep Method)</vt:lpstr>
      <vt:lpstr> Convergence (Arbitrary Point)</vt:lpstr>
      <vt:lpstr>Convergence</vt:lpstr>
      <vt:lpstr>Results (5cm Thick Vacuum Vessel)</vt:lpstr>
      <vt:lpstr>Results (5cm Thick Vacuum Vessel)</vt:lpstr>
      <vt:lpstr>Results (10cm Thick Vacuum Vessel)</vt:lpstr>
      <vt:lpstr>Results (10cm Thick Vacuum Vessel)</vt:lpstr>
      <vt:lpstr>Summary</vt:lpstr>
      <vt:lpstr>Future Analysis</vt:lpstr>
      <vt:lpstr>Thanks &amp;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Stress Results of Vacuum Vessel</dc:title>
  <dc:creator>SONY</dc:creator>
  <cp:lastModifiedBy>Dara NAvaei</cp:lastModifiedBy>
  <cp:revision>44</cp:revision>
  <cp:lastPrinted>2012-01-23T21:25:20Z</cp:lastPrinted>
  <dcterms:created xsi:type="dcterms:W3CDTF">2012-01-22T07:34:05Z</dcterms:created>
  <dcterms:modified xsi:type="dcterms:W3CDTF">2012-01-23T21:33:05Z</dcterms:modified>
</cp:coreProperties>
</file>