
<file path=[Content_Types].xml><?xml version="1.0" encoding="utf-8"?>
<Types xmlns="http://schemas.openxmlformats.org/package/2006/content-types">
  <Default Extension="jpg" ContentType="image/jpeg"/>
  <Default Extension="xml" ContentType="application/xml"/>
  <Default Extension="jpeg" ContentType="image/jpeg"/>
  <Default Extension="mov" ContentType="video/unknown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65" r:id="rId3"/>
    <p:sldId id="408" r:id="rId4"/>
    <p:sldId id="390" r:id="rId5"/>
    <p:sldId id="386" r:id="rId6"/>
    <p:sldId id="409" r:id="rId7"/>
    <p:sldId id="420" r:id="rId8"/>
    <p:sldId id="410" r:id="rId9"/>
    <p:sldId id="412" r:id="rId10"/>
    <p:sldId id="411" r:id="rId11"/>
    <p:sldId id="415" r:id="rId12"/>
    <p:sldId id="416" r:id="rId13"/>
    <p:sldId id="417" r:id="rId14"/>
    <p:sldId id="418" r:id="rId15"/>
    <p:sldId id="413" r:id="rId16"/>
    <p:sldId id="294" r:id="rId17"/>
    <p:sldId id="414" r:id="rId18"/>
    <p:sldId id="419" r:id="rId19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664"/>
    <a:srgbClr val="FFA57B"/>
    <a:srgbClr val="FF7568"/>
    <a:srgbClr val="BBE1E4"/>
    <a:srgbClr val="6666FF"/>
    <a:srgbClr val="E6291A"/>
    <a:srgbClr val="333333"/>
    <a:srgbClr val="408000"/>
    <a:srgbClr val="626AF7"/>
    <a:srgbClr val="1B1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87179" autoAdjust="0"/>
  </p:normalViewPr>
  <p:slideViewPr>
    <p:cSldViewPr>
      <p:cViewPr varScale="1">
        <p:scale>
          <a:sx n="107" d="100"/>
          <a:sy n="107" d="100"/>
        </p:scale>
        <p:origin x="-384" y="-104"/>
      </p:cViewPr>
      <p:guideLst>
        <p:guide orient="horz" pos="4176"/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14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1" Type="http://schemas.openxmlformats.org/officeDocument/2006/relationships/printerSettings" Target="printerSettings/printerSettings1.bin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EC0C3B-AA91-CE44-A9C3-68C0B64475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15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377AF5-D5C0-9C44-9504-950879B52B7D}" type="slidenum">
              <a:rPr lang="en-US"/>
              <a:pPr/>
              <a:t>1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E6D36F-00CC-A04C-B3DD-080D69DF6279}" type="slidenum">
              <a:rPr lang="en-US"/>
              <a:pPr/>
              <a:t>10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E6D36F-00CC-A04C-B3DD-080D69DF6279}" type="slidenum">
              <a:rPr lang="en-US"/>
              <a:pPr/>
              <a:t>11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E6D36F-00CC-A04C-B3DD-080D69DF6279}" type="slidenum">
              <a:rPr lang="en-US"/>
              <a:pPr/>
              <a:t>12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E6D36F-00CC-A04C-B3DD-080D69DF6279}" type="slidenum">
              <a:rPr lang="en-US"/>
              <a:pPr/>
              <a:t>13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E6D36F-00CC-A04C-B3DD-080D69DF6279}" type="slidenum">
              <a:rPr lang="en-US"/>
              <a:pPr/>
              <a:t>14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E6D36F-00CC-A04C-B3DD-080D69DF6279}" type="slidenum">
              <a:rPr lang="en-US"/>
              <a:pPr/>
              <a:t>15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FE53A7-BC70-E347-951C-EB883E3A4A6B}" type="slidenum">
              <a:rPr lang="en-US"/>
              <a:pPr/>
              <a:t>16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FE53A7-BC70-E347-951C-EB883E3A4A6B}" type="slidenum">
              <a:rPr lang="en-US"/>
              <a:pPr/>
              <a:t>17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FE53A7-BC70-E347-951C-EB883E3A4A6B}" type="slidenum">
              <a:rPr lang="en-US"/>
              <a:pPr/>
              <a:t>18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4731EE-8052-2949-B9A2-2764281421AE}" type="slidenum">
              <a:rPr lang="en-US"/>
              <a:pPr/>
              <a:t>2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8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4731EE-8052-2949-B9A2-2764281421AE}" type="slidenum">
              <a:rPr lang="en-US"/>
              <a:pPr/>
              <a:t>3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8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4731EE-8052-2949-B9A2-2764281421AE}" type="slidenum">
              <a:rPr lang="en-US"/>
              <a:pPr/>
              <a:t>4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8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E6D36F-00CC-A04C-B3DD-080D69DF6279}" type="slidenum">
              <a:rPr lang="en-US"/>
              <a:pPr/>
              <a:t>5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E6D36F-00CC-A04C-B3DD-080D69DF6279}" type="slidenum">
              <a:rPr lang="en-US"/>
              <a:pPr/>
              <a:t>6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E6D36F-00CC-A04C-B3DD-080D69DF6279}" type="slidenum">
              <a:rPr lang="en-US"/>
              <a:pPr/>
              <a:t>7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E6D36F-00CC-A04C-B3DD-080D69DF6279}" type="slidenum">
              <a:rPr lang="en-US"/>
              <a:pPr/>
              <a:t>8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E6D36F-00CC-A04C-B3DD-080D69DF6279}" type="slidenum">
              <a:rPr lang="en-US"/>
              <a:pPr/>
              <a:t>9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B5B737-3A5B-634E-AD0D-B9E2B96A6E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E1D3882-5BAF-574D-9DED-13B2BBEF19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3B50591-14B2-134C-84A1-9EF8A1AA41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AB1EC83-6E7E-6D4C-9024-8AE6FAE01B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19BCD36-978B-2E46-B4C0-630967979C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578F9E1-912A-7E49-B49B-25CDEDBB85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1711418-EEF3-DF42-8C01-E532E77F3A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3FCF19F-71DE-4745-B6CE-FE728A4F05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91953A-C6F1-B647-837F-D0BA74515D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3972460-6899-B64E-8A27-1EA485E40F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BACA59C-4E47-4845-8F6A-25429FB4D0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5532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CA0C2C-A46D-AA4C-B5DE-5A0CAA0975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5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image" Target="../media/image19.png"/><Relationship Id="rId4" Type="http://schemas.openxmlformats.org/officeDocument/2006/relationships/notesSlide" Target="../notesSlides/notesSlide14.xml"/><Relationship Id="rId1" Type="http://schemas.microsoft.com/office/2007/relationships/media" Target="../media/media1.mov"/><Relationship Id="rId2" Type="http://schemas.openxmlformats.org/officeDocument/2006/relationships/video" Target="../media/media1.mov"/><Relationship Id="rId3" Type="http://schemas.openxmlformats.org/officeDocument/2006/relationships/slideLayout" Target="../slideLayouts/slideLayout2.xml"/><Relationship Id="rId5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Relationship Id="rId5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Relationship Id="rId5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aries.ucsd.edu/ARIES/WDOCS/system.shtml" TargetMode="Externa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5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hyperlink" Target="http://aries.ucsd.edu/ARIES/WDOCS/system.s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5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5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5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ED80-6A64-544C-B950-085213C1B022}" type="slidenum">
              <a:rPr lang="en-US"/>
              <a:pPr/>
              <a:t>1</a:t>
            </a:fld>
            <a:endParaRPr lang="en-US"/>
          </a:p>
        </p:txBody>
      </p:sp>
      <p:sp>
        <p:nvSpPr>
          <p:cNvPr id="3" name="Subtitle 2"/>
          <p:cNvSpPr>
            <a:spLocks/>
          </p:cNvSpPr>
          <p:nvPr/>
        </p:nvSpPr>
        <p:spPr bwMode="auto">
          <a:xfrm>
            <a:off x="0" y="464820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200" b="1" dirty="0">
                <a:solidFill>
                  <a:srgbClr val="333333"/>
                </a:solidFill>
              </a:rPr>
              <a:t>Lane </a:t>
            </a:r>
            <a:r>
              <a:rPr lang="en-US" sz="2200" b="1" dirty="0" smtClean="0">
                <a:solidFill>
                  <a:srgbClr val="333333"/>
                </a:solidFill>
              </a:rPr>
              <a:t>Carlson</a:t>
            </a:r>
          </a:p>
          <a:p>
            <a:pPr defTabSz="457200" eaLnBrk="1" hangingPunct="1">
              <a:lnSpc>
                <a:spcPct val="70000"/>
              </a:lnSpc>
              <a:spcBef>
                <a:spcPct val="20000"/>
              </a:spcBef>
            </a:pPr>
            <a:endParaRPr lang="en-US" sz="1600" b="1" dirty="0" smtClean="0">
              <a:solidFill>
                <a:srgbClr val="333333"/>
              </a:solidFill>
            </a:endParaRPr>
          </a:p>
          <a:p>
            <a:pPr defTabSz="4572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/>
              <a:t>ARIES Pathways </a:t>
            </a:r>
            <a:r>
              <a:rPr lang="en-US" sz="1600" b="1" dirty="0"/>
              <a:t>Project Meeting</a:t>
            </a:r>
          </a:p>
          <a:p>
            <a:pPr defTabSz="4572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/>
              <a:t>San Diego, CA  Jan 23-24, 2012</a:t>
            </a:r>
            <a:endParaRPr lang="en-US" sz="2000" b="1" dirty="0"/>
          </a:p>
        </p:txBody>
      </p:sp>
      <p:pic>
        <p:nvPicPr>
          <p:cNvPr id="3078" name="Picture 6" descr="CERLogo_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762000"/>
            <a:ext cx="2859088" cy="798513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133600"/>
            <a:ext cx="60960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schemeClr val="tx1"/>
                </a:solidFill>
              </a:rPr>
              <a:t>Updating the SCLL Design &amp;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ASC Documentation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ASC logo 02 jp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2286000" cy="1066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553200"/>
            <a:ext cx="1066800" cy="228600"/>
          </a:xfrm>
        </p:spPr>
        <p:txBody>
          <a:bodyPr/>
          <a:lstStyle/>
          <a:p>
            <a:fld id="{CF387338-2117-A54B-9753-80A2BD71A3F5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0" name="Rectangle 136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620000" cy="790575"/>
          </a:xfrm>
          <a:noFill/>
          <a:ln/>
        </p:spPr>
        <p:txBody>
          <a:bodyPr/>
          <a:lstStyle/>
          <a:p>
            <a:r>
              <a:rPr lang="en-US" sz="2800" b="1" dirty="0" smtClean="0"/>
              <a:t>Documentation </a:t>
            </a:r>
            <a:r>
              <a:rPr lang="en-US" sz="2800" b="1" dirty="0" smtClean="0"/>
              <a:t>Page 5</a:t>
            </a:r>
            <a:endParaRPr lang="en-US" sz="2800" b="1" dirty="0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04800" y="9144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28600" y="1066800"/>
            <a:ext cx="8610600" cy="4353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marL="285750" indent="-285750" algn="l">
              <a:lnSpc>
                <a:spcPct val="110000"/>
              </a:lnSpc>
              <a:buFont typeface="Courier New"/>
              <a:buChar char="o"/>
            </a:pPr>
            <a:r>
              <a:rPr lang="en-US" sz="1800" b="1" dirty="0" smtClean="0"/>
              <a:t>Output files:</a:t>
            </a:r>
          </a:p>
          <a:p>
            <a:pPr marL="742950" lvl="1" indent="-285750" algn="l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 smtClean="0"/>
              <a:t>Raw data output file</a:t>
            </a:r>
          </a:p>
          <a:p>
            <a:pPr marL="742950" lvl="1" indent="-285750" algn="l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 smtClean="0"/>
              <a:t>Part files for CAD drawings</a:t>
            </a:r>
          </a:p>
          <a:p>
            <a:pPr marL="742950" lvl="1" indent="-285750" algn="l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 smtClean="0"/>
              <a:t>Costing accounts and algorithms</a:t>
            </a:r>
          </a:p>
          <a:p>
            <a:pPr marL="742950" lvl="1" indent="-285750" algn="l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 smtClean="0"/>
              <a:t>System engineering summary</a:t>
            </a:r>
          </a:p>
          <a:p>
            <a:pPr marL="742950" lvl="1" indent="-285750" algn="l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 smtClean="0"/>
              <a:t>Powers and heat fluxes summary</a:t>
            </a:r>
          </a:p>
          <a:p>
            <a:pPr marL="742950" lvl="1" indent="-285750" algn="l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 smtClean="0"/>
              <a:t>Inflation factors, material properties, part compositions printouts</a:t>
            </a:r>
          </a:p>
          <a:p>
            <a:pPr marL="285750" indent="-285750" algn="l">
              <a:lnSpc>
                <a:spcPct val="110000"/>
              </a:lnSpc>
              <a:buFont typeface="Courier New"/>
              <a:buChar char="o"/>
            </a:pPr>
            <a:r>
              <a:rPr lang="en-US" sz="1800" b="1" dirty="0" smtClean="0"/>
              <a:t>Flow of </a:t>
            </a:r>
            <a:r>
              <a:rPr lang="en-US" sz="1800" b="1" dirty="0" smtClean="0"/>
              <a:t>calculations diagram </a:t>
            </a:r>
            <a:r>
              <a:rPr lang="en-US" sz="1800" dirty="0" smtClean="0"/>
              <a:t>– flow of the code structure</a:t>
            </a:r>
          </a:p>
          <a:p>
            <a:pPr marL="285750" indent="-285750" algn="l">
              <a:lnSpc>
                <a:spcPct val="110000"/>
              </a:lnSpc>
              <a:buFont typeface="Courier New"/>
              <a:buChar char="o"/>
            </a:pPr>
            <a:r>
              <a:rPr lang="en-US" sz="1800" b="1" dirty="0" smtClean="0"/>
              <a:t>Power </a:t>
            </a:r>
            <a:r>
              <a:rPr lang="en-US" sz="1800" b="1" dirty="0"/>
              <a:t>f</a:t>
            </a:r>
            <a:r>
              <a:rPr lang="en-US" sz="1800" b="1" dirty="0" smtClean="0"/>
              <a:t>low diagram </a:t>
            </a:r>
            <a:r>
              <a:rPr lang="en-US" sz="1800" dirty="0" smtClean="0"/>
              <a:t>– complete listing of all power fractions, power flow, generated, lost and recovered heat.</a:t>
            </a:r>
          </a:p>
          <a:p>
            <a:pPr marL="285750" indent="-285750" algn="l">
              <a:lnSpc>
                <a:spcPct val="110000"/>
              </a:lnSpc>
              <a:buFont typeface="Courier New"/>
              <a:buChar char="o"/>
            </a:pPr>
            <a:r>
              <a:rPr lang="en-US" sz="1800" b="1" dirty="0" smtClean="0"/>
              <a:t>Reference documents </a:t>
            </a:r>
            <a:r>
              <a:rPr lang="en-US" sz="1800" dirty="0" smtClean="0"/>
              <a:t>– spreadsheets, papers, </a:t>
            </a:r>
            <a:r>
              <a:rPr lang="en-US" sz="1800" dirty="0" smtClean="0"/>
              <a:t>journal </a:t>
            </a:r>
            <a:r>
              <a:rPr lang="en-US" sz="1800" dirty="0" smtClean="0"/>
              <a:t>articles, </a:t>
            </a:r>
            <a:r>
              <a:rPr lang="en-US" sz="1800" dirty="0" smtClean="0"/>
              <a:t>etc. from contributing team members to reference equations, </a:t>
            </a:r>
            <a:r>
              <a:rPr lang="en-US" sz="1800" dirty="0" smtClean="0"/>
              <a:t>assumptions and </a:t>
            </a:r>
            <a:r>
              <a:rPr lang="en-US" sz="1800" dirty="0" smtClean="0"/>
              <a:t>hard numbers </a:t>
            </a:r>
            <a:r>
              <a:rPr lang="en-US" sz="1800" dirty="0" smtClean="0"/>
              <a:t>in </a:t>
            </a:r>
            <a:r>
              <a:rPr lang="en-US" sz="1800" dirty="0" smtClean="0"/>
              <a:t>the systems </a:t>
            </a:r>
            <a:r>
              <a:rPr lang="en-US" sz="1800" dirty="0" smtClean="0"/>
              <a:t>code</a:t>
            </a:r>
            <a:r>
              <a:rPr lang="en-US" sz="1800" dirty="0" smtClean="0"/>
              <a:t>.</a:t>
            </a:r>
          </a:p>
          <a:p>
            <a:pPr marL="285750" indent="-285750" algn="l">
              <a:lnSpc>
                <a:spcPct val="110000"/>
              </a:lnSpc>
              <a:buFont typeface="Courier New"/>
              <a:buChar char="o"/>
            </a:pPr>
            <a:r>
              <a:rPr lang="en-US" sz="1800" b="1" dirty="0" smtClean="0"/>
              <a:t>Old reference </a:t>
            </a:r>
            <a:r>
              <a:rPr lang="en-US" sz="1800" b="1" dirty="0"/>
              <a:t>documents </a:t>
            </a:r>
            <a:r>
              <a:rPr lang="en-US" sz="1800" dirty="0"/>
              <a:t>– </a:t>
            </a:r>
            <a:r>
              <a:rPr lang="en-US" sz="1800" dirty="0" smtClean="0"/>
              <a:t>from Z. Dragojlovic for archival purposes.</a:t>
            </a:r>
            <a:endParaRPr lang="en-US" sz="1800" dirty="0"/>
          </a:p>
        </p:txBody>
      </p:sp>
      <p:pic>
        <p:nvPicPr>
          <p:cNvPr id="14" name="Picture 13" descr="ASC logo 02 jp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797049" cy="838199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 bwMode="auto">
          <a:xfrm>
            <a:off x="8229600" y="34290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8229600" y="4038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91739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553200"/>
            <a:ext cx="1066800" cy="228600"/>
          </a:xfrm>
        </p:spPr>
        <p:txBody>
          <a:bodyPr/>
          <a:lstStyle/>
          <a:p>
            <a:fld id="{CF387338-2117-A54B-9753-80A2BD71A3F5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0" name="Rectangle 136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620000" cy="790575"/>
          </a:xfrm>
          <a:noFill/>
          <a:ln/>
        </p:spPr>
        <p:txBody>
          <a:bodyPr/>
          <a:lstStyle/>
          <a:p>
            <a:r>
              <a:rPr lang="en-US" sz="2800" b="1" dirty="0" smtClean="0"/>
              <a:t>Documentation </a:t>
            </a:r>
            <a:r>
              <a:rPr lang="en-US" sz="2800" b="1" dirty="0" smtClean="0"/>
              <a:t>Page 6</a:t>
            </a:r>
            <a:endParaRPr lang="en-US" sz="2800" b="1" dirty="0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04800" y="9144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28600" y="1143000"/>
            <a:ext cx="3429000" cy="30331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marL="285750" indent="-285750" algn="l">
              <a:lnSpc>
                <a:spcPct val="110000"/>
              </a:lnSpc>
              <a:buFont typeface="Courier New"/>
              <a:buChar char="o"/>
            </a:pPr>
            <a:r>
              <a:rPr lang="en-US" sz="1800" b="1" dirty="0"/>
              <a:t>Systems Code Flow of </a:t>
            </a:r>
            <a:r>
              <a:rPr lang="en-US" sz="1800" b="1" dirty="0" smtClean="0"/>
              <a:t>Calculations &amp; Structure</a:t>
            </a:r>
            <a:endParaRPr lang="en-US" sz="1800" b="1" dirty="0"/>
          </a:p>
          <a:p>
            <a:pPr marL="742950" lvl="1" indent="-285750" algn="l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/>
              <a:t>Input </a:t>
            </a:r>
            <a:r>
              <a:rPr lang="en-US" sz="1800" dirty="0" smtClean="0"/>
              <a:t>files</a:t>
            </a:r>
          </a:p>
          <a:p>
            <a:pPr marL="742950" lvl="1" indent="-285750" algn="l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 smtClean="0"/>
              <a:t>Processing/computation</a:t>
            </a:r>
            <a:endParaRPr lang="en-US" sz="1800" dirty="0"/>
          </a:p>
          <a:p>
            <a:pPr marL="742950" lvl="1" indent="-285750" algn="l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/>
              <a:t>Databases</a:t>
            </a:r>
          </a:p>
          <a:p>
            <a:pPr marL="742950" lvl="1" indent="-285750" algn="l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 smtClean="0"/>
              <a:t>Output </a:t>
            </a:r>
            <a:r>
              <a:rPr lang="en-US" sz="1800" dirty="0"/>
              <a:t>files</a:t>
            </a:r>
          </a:p>
          <a:p>
            <a:pPr marL="742950" lvl="1" indent="-285750" algn="l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/>
              <a:t>Filtering steps</a:t>
            </a:r>
          </a:p>
          <a:p>
            <a:pPr marL="742950" lvl="1" indent="-285750" algn="l">
              <a:lnSpc>
                <a:spcPct val="110000"/>
              </a:lnSpc>
              <a:buFont typeface="Courier New"/>
              <a:buChar char="o"/>
            </a:pPr>
            <a:endParaRPr lang="en-US" sz="1200" b="1" dirty="0" smtClean="0"/>
          </a:p>
          <a:p>
            <a:pPr marL="285750" indent="-285750" algn="l">
              <a:lnSpc>
                <a:spcPct val="110000"/>
              </a:lnSpc>
              <a:buFont typeface="Courier New"/>
              <a:buChar char="o"/>
            </a:pPr>
            <a:r>
              <a:rPr lang="en-US" sz="1800" b="1" dirty="0" smtClean="0"/>
              <a:t>Power Flow Diagram, as presented Oct. 2011</a:t>
            </a:r>
            <a:endParaRPr lang="en-US" sz="1800" b="1" dirty="0" smtClean="0"/>
          </a:p>
        </p:txBody>
      </p:sp>
      <p:pic>
        <p:nvPicPr>
          <p:cNvPr id="14" name="Picture 13" descr="ASC logo 02 jp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797049" cy="838199"/>
          </a:xfrm>
          <a:prstGeom prst="rect">
            <a:avLst/>
          </a:prstGeom>
        </p:spPr>
      </p:pic>
      <p:pic>
        <p:nvPicPr>
          <p:cNvPr id="2" name="Picture 1" descr="ASC Flow Chart v.2 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030891"/>
            <a:ext cx="5326648" cy="5816340"/>
          </a:xfrm>
          <a:prstGeom prst="rect">
            <a:avLst/>
          </a:prstGeom>
        </p:spPr>
      </p:pic>
      <p:pic>
        <p:nvPicPr>
          <p:cNvPr id="4" name="Picture 3" descr="Power Flow V.5 p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800600"/>
            <a:ext cx="3962400" cy="202383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>
            <a:off x="1371600" y="4343400"/>
            <a:ext cx="14628" cy="60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/>
          </a:ln>
          <a:effectLst/>
        </p:spPr>
      </p:cxnSp>
    </p:spTree>
    <p:extLst>
      <p:ext uri="{BB962C8B-B14F-4D97-AF65-F5344CB8AC3E}">
        <p14:creationId xmlns:p14="http://schemas.microsoft.com/office/powerpoint/2010/main" val="2826678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553200"/>
            <a:ext cx="1066800" cy="228600"/>
          </a:xfrm>
        </p:spPr>
        <p:txBody>
          <a:bodyPr/>
          <a:lstStyle/>
          <a:p>
            <a:fld id="{CF387338-2117-A54B-9753-80A2BD71A3F5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0" name="Rectangle 136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620000" cy="790575"/>
          </a:xfrm>
          <a:noFill/>
          <a:ln/>
        </p:spPr>
        <p:txBody>
          <a:bodyPr/>
          <a:lstStyle/>
          <a:p>
            <a:r>
              <a:rPr lang="en-US" sz="2800" b="1" dirty="0" smtClean="0"/>
              <a:t>Strawmen Points Page</a:t>
            </a:r>
            <a:endParaRPr lang="en-US" sz="2800" b="1" dirty="0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04800" y="9144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 descr="ASC logo 02 jp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797049" cy="838199"/>
          </a:xfrm>
          <a:prstGeom prst="rect">
            <a:avLst/>
          </a:prstGeom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28600" y="1066801"/>
            <a:ext cx="2667000" cy="37441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marL="285750" indent="-285750" algn="l">
              <a:lnSpc>
                <a:spcPct val="110000"/>
              </a:lnSpc>
              <a:buFont typeface="Courier New"/>
              <a:buChar char="o"/>
            </a:pPr>
            <a:r>
              <a:rPr lang="en-US" sz="1800" b="1" dirty="0" smtClean="0"/>
              <a:t>Version</a:t>
            </a:r>
          </a:p>
          <a:p>
            <a:pPr marL="285750" indent="-285750" algn="l">
              <a:lnSpc>
                <a:spcPct val="110000"/>
              </a:lnSpc>
              <a:buFont typeface="Courier New"/>
              <a:buChar char="o"/>
            </a:pPr>
            <a:r>
              <a:rPr lang="en-US" sz="1800" b="1" dirty="0" smtClean="0"/>
              <a:t>History/overview</a:t>
            </a:r>
            <a:endParaRPr lang="en-US" sz="1200" b="1" dirty="0" smtClean="0"/>
          </a:p>
          <a:p>
            <a:pPr marL="285750" indent="-285750" algn="l">
              <a:lnSpc>
                <a:spcPct val="110000"/>
              </a:lnSpc>
              <a:buFont typeface="Courier New"/>
              <a:buChar char="o"/>
            </a:pPr>
            <a:r>
              <a:rPr lang="en-US" sz="1800" b="1" dirty="0" smtClean="0"/>
              <a:t>Four-corners approach</a:t>
            </a:r>
          </a:p>
          <a:p>
            <a:pPr marL="285750" indent="-285750" algn="l">
              <a:lnSpc>
                <a:spcPct val="110000"/>
              </a:lnSpc>
              <a:buFont typeface="Courier New"/>
              <a:buChar char="o"/>
            </a:pPr>
            <a:r>
              <a:rPr lang="en-US" sz="1800" b="1" dirty="0" smtClean="0"/>
              <a:t>Strawmen issued</a:t>
            </a:r>
          </a:p>
          <a:p>
            <a:pPr marL="742950" lvl="1" indent="-285750" algn="l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 smtClean="0"/>
              <a:t>Name</a:t>
            </a:r>
          </a:p>
          <a:p>
            <a:pPr marL="742950" lvl="1" indent="-285750" algn="l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 smtClean="0"/>
              <a:t>Date</a:t>
            </a:r>
          </a:p>
          <a:p>
            <a:pPr marL="742950" lvl="1" indent="-285750" algn="l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 smtClean="0"/>
              <a:t>Blanket</a:t>
            </a:r>
          </a:p>
          <a:p>
            <a:pPr marL="742950" lvl="1" indent="-285750" algn="l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 smtClean="0"/>
              <a:t>Physics</a:t>
            </a:r>
          </a:p>
          <a:p>
            <a:pPr marL="742950" lvl="1" indent="-285750" algn="l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 smtClean="0"/>
              <a:t>ASC version</a:t>
            </a:r>
          </a:p>
          <a:p>
            <a:pPr marL="742950" lvl="1" indent="-285750" algn="l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 smtClean="0"/>
              <a:t>Notes</a:t>
            </a:r>
          </a:p>
          <a:p>
            <a:pPr marL="285750" indent="-285750" algn="l">
              <a:lnSpc>
                <a:spcPct val="110000"/>
              </a:lnSpc>
              <a:buFont typeface="Courier New"/>
              <a:buChar char="o"/>
            </a:pPr>
            <a:r>
              <a:rPr lang="en-US" sz="1800" b="1" dirty="0" smtClean="0"/>
              <a:t>Filtering sequences </a:t>
            </a:r>
            <a:endParaRPr lang="en-US" sz="1800" b="1" dirty="0"/>
          </a:p>
        </p:txBody>
      </p:sp>
      <p:pic>
        <p:nvPicPr>
          <p:cNvPr id="3" name="Picture 2" descr="Picture 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951" y="1066800"/>
            <a:ext cx="6178509" cy="5791199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 bwMode="auto">
          <a:xfrm>
            <a:off x="2438400" y="49530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83136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553200"/>
            <a:ext cx="1066800" cy="228600"/>
          </a:xfrm>
        </p:spPr>
        <p:txBody>
          <a:bodyPr/>
          <a:lstStyle/>
          <a:p>
            <a:fld id="{CF387338-2117-A54B-9753-80A2BD71A3F5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0" name="Rectangle 136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620000" cy="790575"/>
          </a:xfrm>
          <a:noFill/>
          <a:ln/>
        </p:spPr>
        <p:txBody>
          <a:bodyPr/>
          <a:lstStyle/>
          <a:p>
            <a:r>
              <a:rPr lang="en-US" sz="2800" b="1" dirty="0" smtClean="0"/>
              <a:t>VASST Page</a:t>
            </a:r>
            <a:endParaRPr lang="en-US" sz="2800" b="1" dirty="0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04800" y="9144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28600" y="1066801"/>
            <a:ext cx="2667000" cy="16112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marL="285750" indent="-285750" algn="l">
              <a:lnSpc>
                <a:spcPct val="110000"/>
              </a:lnSpc>
              <a:buFont typeface="Courier New"/>
              <a:buChar char="o"/>
            </a:pPr>
            <a:r>
              <a:rPr lang="en-US" sz="1800" b="1" dirty="0" smtClean="0"/>
              <a:t>VASST Version</a:t>
            </a:r>
          </a:p>
          <a:p>
            <a:pPr marL="285750" indent="-285750" algn="l">
              <a:lnSpc>
                <a:spcPct val="110000"/>
              </a:lnSpc>
              <a:buFont typeface="Courier New"/>
              <a:buChar char="o"/>
            </a:pPr>
            <a:r>
              <a:rPr lang="en-US" sz="1800" b="1" dirty="0" smtClean="0"/>
              <a:t>Overview</a:t>
            </a:r>
            <a:endParaRPr lang="en-US" sz="1200" b="1" dirty="0" smtClean="0"/>
          </a:p>
          <a:p>
            <a:pPr marL="285750" indent="-285750" algn="l">
              <a:lnSpc>
                <a:spcPct val="110000"/>
              </a:lnSpc>
              <a:buFont typeface="Courier New"/>
              <a:buChar char="o"/>
            </a:pPr>
            <a:r>
              <a:rPr lang="en-US" sz="1800" b="1" dirty="0" smtClean="0"/>
              <a:t>Filtering sequences</a:t>
            </a:r>
          </a:p>
          <a:p>
            <a:pPr marL="285750" indent="-285750" algn="l">
              <a:lnSpc>
                <a:spcPct val="110000"/>
              </a:lnSpc>
              <a:buFont typeface="Courier New"/>
              <a:buChar char="o"/>
            </a:pPr>
            <a:r>
              <a:rPr lang="en-US" sz="1800" b="1" dirty="0" smtClean="0"/>
              <a:t>Samples</a:t>
            </a:r>
          </a:p>
          <a:p>
            <a:pPr marL="285750" indent="-285750" algn="l">
              <a:lnSpc>
                <a:spcPct val="110000"/>
              </a:lnSpc>
              <a:buFont typeface="Courier New"/>
              <a:buChar char="o"/>
            </a:pPr>
            <a:r>
              <a:rPr lang="en-US" sz="1800" b="1" dirty="0" smtClean="0"/>
              <a:t>Screenshots</a:t>
            </a:r>
            <a:endParaRPr lang="en-US" sz="1800" b="1" dirty="0"/>
          </a:p>
        </p:txBody>
      </p:sp>
      <p:pic>
        <p:nvPicPr>
          <p:cNvPr id="14" name="Picture 13" descr="ASC logo 02 jp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797049" cy="838199"/>
          </a:xfrm>
          <a:prstGeom prst="rect">
            <a:avLst/>
          </a:prstGeom>
        </p:spPr>
      </p:pic>
      <p:pic>
        <p:nvPicPr>
          <p:cNvPr id="2" name="Picture 1" descr="Picture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18" y="1066800"/>
            <a:ext cx="5951282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02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553200"/>
            <a:ext cx="1066800" cy="228600"/>
          </a:xfrm>
        </p:spPr>
        <p:txBody>
          <a:bodyPr/>
          <a:lstStyle/>
          <a:p>
            <a:fld id="{CF387338-2117-A54B-9753-80A2BD71A3F5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0" name="Rectangle 136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620000" cy="790575"/>
          </a:xfrm>
          <a:noFill/>
          <a:ln/>
        </p:spPr>
        <p:txBody>
          <a:bodyPr/>
          <a:lstStyle/>
          <a:p>
            <a:r>
              <a:rPr lang="en-US" sz="2800" b="1" dirty="0" smtClean="0"/>
              <a:t>VASST Filtering Sequence</a:t>
            </a:r>
            <a:endParaRPr lang="en-US" sz="2800" b="1" dirty="0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04800" y="9144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 descr="ASC logo 02 jp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797049" cy="838199"/>
          </a:xfrm>
          <a:prstGeom prst="rect">
            <a:avLst/>
          </a:prstGeom>
        </p:spPr>
      </p:pic>
      <p:pic>
        <p:nvPicPr>
          <p:cNvPr id="3" name="filtering_sequence_ACT_SA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1524000"/>
            <a:ext cx="9144000" cy="5141913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09800" y="990600"/>
            <a:ext cx="4800600" cy="3924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marL="285750" indent="-285750" algn="l">
              <a:lnSpc>
                <a:spcPct val="110000"/>
              </a:lnSpc>
              <a:buFont typeface="Courier New"/>
              <a:buChar char="o"/>
            </a:pPr>
            <a:r>
              <a:rPr lang="en-US" sz="1800" dirty="0" smtClean="0"/>
              <a:t>Used to help find ACT-SA strawman point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29396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553200"/>
            <a:ext cx="1066800" cy="228600"/>
          </a:xfrm>
        </p:spPr>
        <p:txBody>
          <a:bodyPr/>
          <a:lstStyle/>
          <a:p>
            <a:fld id="{CF387338-2117-A54B-9753-80A2BD71A3F5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0" name="Rectangle 136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6781800" cy="79057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 smtClean="0"/>
              <a:t>Easier-to-read part printouts combine all part parameters</a:t>
            </a:r>
            <a:endParaRPr lang="en-US" sz="2800" b="1" dirty="0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04800" y="9144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 descr="ASC logo 02 jp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797049" cy="8381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1295"/>
            <a:ext cx="9144000" cy="562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69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EEC1-33BD-F841-AF95-212804D32C61}" type="slidenum">
              <a:rPr lang="en-US"/>
              <a:pPr/>
              <a:t>16</a:t>
            </a:fld>
            <a:endParaRPr lang="en-US"/>
          </a:p>
        </p:txBody>
      </p:sp>
      <p:sp>
        <p:nvSpPr>
          <p:cNvPr id="81923" name="Line 3"/>
          <p:cNvSpPr>
            <a:spLocks noChangeShapeType="1"/>
          </p:cNvSpPr>
          <p:nvPr/>
        </p:nvSpPr>
        <p:spPr bwMode="auto">
          <a:xfrm>
            <a:off x="304800" y="9144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848600" cy="685800"/>
          </a:xfrm>
        </p:spPr>
        <p:txBody>
          <a:bodyPr/>
          <a:lstStyle/>
          <a:p>
            <a:r>
              <a:rPr lang="en-US" sz="2800" b="1" dirty="0"/>
              <a:t>Summary &amp; Future Work</a:t>
            </a:r>
            <a:endParaRPr lang="en-US" b="1" dirty="0"/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304800" y="1066800"/>
            <a:ext cx="8686800" cy="461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34963" indent="-334963" algn="l">
              <a:lnSpc>
                <a:spcPct val="150000"/>
              </a:lnSpc>
              <a:buClr>
                <a:srgbClr val="408000"/>
              </a:buClr>
              <a:buFont typeface="Wingdings" charset="2"/>
              <a:buChar char="ü"/>
            </a:pPr>
            <a:r>
              <a:rPr lang="en-US" sz="2200" dirty="0" smtClean="0"/>
              <a:t>Modifications continue to enhance &amp; clarify the </a:t>
            </a:r>
            <a:r>
              <a:rPr lang="en-US" sz="2200" dirty="0" smtClean="0"/>
              <a:t>ASC.</a:t>
            </a:r>
            <a:endParaRPr lang="en-US" sz="2200" dirty="0" smtClean="0"/>
          </a:p>
          <a:p>
            <a:pPr marL="334963" lvl="1" indent="-334963" algn="l">
              <a:lnSpc>
                <a:spcPct val="150000"/>
              </a:lnSpc>
              <a:buClr>
                <a:srgbClr val="408000"/>
              </a:buClr>
              <a:buFont typeface="Wingdings" charset="2"/>
              <a:buChar char="ü"/>
            </a:pPr>
            <a:r>
              <a:rPr lang="en-US" sz="2200" dirty="0" smtClean="0"/>
              <a:t>Comprehensive </a:t>
            </a:r>
            <a:r>
              <a:rPr lang="en-US" sz="2200" dirty="0"/>
              <a:t>d</a:t>
            </a:r>
            <a:r>
              <a:rPr lang="en-US" sz="2200" dirty="0" smtClean="0"/>
              <a:t>ocumentation posted on ASC Homepage</a:t>
            </a:r>
            <a:r>
              <a:rPr lang="en-US" sz="2200" dirty="0"/>
              <a:t>:</a:t>
            </a:r>
            <a:endParaRPr lang="en-US" sz="2200" dirty="0" smtClean="0"/>
          </a:p>
          <a:p>
            <a:pPr marL="792163" lvl="2" indent="-334963" algn="l">
              <a:lnSpc>
                <a:spcPct val="150000"/>
              </a:lnSpc>
              <a:buClr>
                <a:srgbClr val="408000"/>
              </a:buClr>
              <a:buFont typeface="Wingdings" charset="2"/>
              <a:buChar char="ü"/>
            </a:pPr>
            <a:r>
              <a:rPr lang="en-US" sz="1800" b="1" dirty="0">
                <a:solidFill>
                  <a:srgbClr val="0000FF"/>
                </a:solidFill>
                <a:latin typeface="Monaco"/>
                <a:cs typeface="Monaco"/>
              </a:rPr>
              <a:t>http://</a:t>
            </a:r>
            <a:r>
              <a:rPr lang="en-US" sz="1800" b="1" dirty="0" err="1">
                <a:solidFill>
                  <a:srgbClr val="0000FF"/>
                </a:solidFill>
                <a:latin typeface="Monaco"/>
                <a:cs typeface="Monaco"/>
              </a:rPr>
              <a:t>aries.ucsd.edu</a:t>
            </a:r>
            <a:r>
              <a:rPr lang="en-US" sz="1800" b="1" dirty="0">
                <a:solidFill>
                  <a:srgbClr val="0000FF"/>
                </a:solidFill>
                <a:latin typeface="Monaco"/>
                <a:cs typeface="Monaco"/>
              </a:rPr>
              <a:t>/</a:t>
            </a:r>
            <a:r>
              <a:rPr lang="en-US" sz="1800" b="1" dirty="0" err="1">
                <a:solidFill>
                  <a:srgbClr val="0000FF"/>
                </a:solidFill>
                <a:latin typeface="Monaco"/>
                <a:cs typeface="Monaco"/>
              </a:rPr>
              <a:t>carlson</a:t>
            </a:r>
            <a:r>
              <a:rPr lang="en-US" sz="1800" b="1" dirty="0">
                <a:solidFill>
                  <a:srgbClr val="0000FF"/>
                </a:solidFill>
                <a:latin typeface="Monaco"/>
                <a:cs typeface="Monaco"/>
              </a:rPr>
              <a:t>/</a:t>
            </a:r>
            <a:r>
              <a:rPr lang="en-US" sz="1800" b="1" dirty="0" err="1">
                <a:solidFill>
                  <a:srgbClr val="0000FF"/>
                </a:solidFill>
                <a:latin typeface="Monaco"/>
                <a:cs typeface="Monaco"/>
              </a:rPr>
              <a:t>aries</a:t>
            </a:r>
            <a:r>
              <a:rPr lang="en-US" sz="1800" b="1" dirty="0" smtClean="0">
                <a:solidFill>
                  <a:srgbClr val="0000FF"/>
                </a:solidFill>
                <a:latin typeface="Monaco"/>
                <a:cs typeface="Monaco"/>
              </a:rPr>
              <a:t>/</a:t>
            </a:r>
            <a:endParaRPr lang="en-US" sz="1800" dirty="0" smtClean="0"/>
          </a:p>
          <a:p>
            <a:pPr marL="334963" indent="-334963" algn="l">
              <a:lnSpc>
                <a:spcPct val="150000"/>
              </a:lnSpc>
              <a:buClr>
                <a:srgbClr val="408000"/>
              </a:buClr>
              <a:buFont typeface="Wingdings" charset="2"/>
              <a:buChar char="ü"/>
            </a:pPr>
            <a:endParaRPr lang="en-US" sz="2200" dirty="0" smtClean="0"/>
          </a:p>
          <a:p>
            <a:pPr marL="334963" indent="-334963" algn="l">
              <a:lnSpc>
                <a:spcPct val="120000"/>
              </a:lnSpc>
              <a:spcAft>
                <a:spcPts val="600"/>
              </a:spcAft>
              <a:buClr>
                <a:srgbClr val="0000FF"/>
              </a:buClr>
              <a:buFont typeface="Wingdings" charset="2"/>
              <a:buChar char="Ø"/>
            </a:pPr>
            <a:r>
              <a:rPr lang="en-US" sz="2200" dirty="0" smtClean="0"/>
              <a:t>Ready to </a:t>
            </a:r>
            <a:r>
              <a:rPr lang="en-US" sz="2200" dirty="0" smtClean="0"/>
              <a:t>implement changes to SCLL design as they become </a:t>
            </a:r>
            <a:r>
              <a:rPr lang="en-US" sz="2200" dirty="0" smtClean="0"/>
              <a:t>available and ready to run further systems analysis.</a:t>
            </a:r>
          </a:p>
          <a:p>
            <a:pPr marL="334963" indent="-334963" algn="l">
              <a:lnSpc>
                <a:spcPct val="120000"/>
              </a:lnSpc>
              <a:spcAft>
                <a:spcPts val="600"/>
              </a:spcAft>
              <a:buClr>
                <a:srgbClr val="0000FF"/>
              </a:buClr>
              <a:buFont typeface="Wingdings" charset="2"/>
              <a:buChar char="Ø"/>
            </a:pPr>
            <a:r>
              <a:rPr lang="en-US" sz="2200" dirty="0" smtClean="0"/>
              <a:t>Incorporate any new inputs and modifications into the code, e.g. </a:t>
            </a:r>
            <a:r>
              <a:rPr lang="en-US" sz="2200" dirty="0"/>
              <a:t>n</a:t>
            </a:r>
            <a:r>
              <a:rPr lang="en-US" sz="2200" dirty="0" smtClean="0"/>
              <a:t>ew builds, compositions, physics parameters, etc.</a:t>
            </a:r>
          </a:p>
          <a:p>
            <a:pPr marL="334963" indent="-334963" algn="l">
              <a:lnSpc>
                <a:spcPct val="120000"/>
              </a:lnSpc>
              <a:spcAft>
                <a:spcPts val="600"/>
              </a:spcAft>
              <a:buClr>
                <a:srgbClr val="0000FF"/>
              </a:buClr>
              <a:buFont typeface="Wingdings" charset="2"/>
              <a:buChar char="Ø"/>
            </a:pPr>
            <a:r>
              <a:rPr lang="en-US" sz="2200" dirty="0" smtClean="0"/>
              <a:t>Please call to attention any errors in documentation or updates to parameters/equations within the code.</a:t>
            </a:r>
            <a:endParaRPr lang="en-US" sz="2200" dirty="0" smtClean="0"/>
          </a:p>
        </p:txBody>
      </p:sp>
      <p:pic>
        <p:nvPicPr>
          <p:cNvPr id="8" name="Picture 7" descr="ASC logo 02 jp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797049" cy="838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EEC1-33BD-F841-AF95-212804D32C61}" type="slidenum">
              <a:rPr lang="en-US"/>
              <a:pPr/>
              <a:t>17</a:t>
            </a:fld>
            <a:endParaRPr lang="en-US"/>
          </a:p>
        </p:txBody>
      </p:sp>
      <p:sp>
        <p:nvSpPr>
          <p:cNvPr id="81923" name="Line 3"/>
          <p:cNvSpPr>
            <a:spLocks noChangeShapeType="1"/>
          </p:cNvSpPr>
          <p:nvPr/>
        </p:nvSpPr>
        <p:spPr bwMode="auto">
          <a:xfrm>
            <a:off x="304800" y="9144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848600" cy="685800"/>
          </a:xfrm>
        </p:spPr>
        <p:txBody>
          <a:bodyPr/>
          <a:lstStyle/>
          <a:p>
            <a:r>
              <a:rPr lang="en-US" sz="2800" b="1" dirty="0" smtClean="0"/>
              <a:t>3D Divertor Printing</a:t>
            </a:r>
            <a:endParaRPr lang="en-US" b="1" dirty="0"/>
          </a:p>
        </p:txBody>
      </p:sp>
      <p:pic>
        <p:nvPicPr>
          <p:cNvPr id="8" name="Picture 7" descr="ASC logo 02 jp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797049" cy="838199"/>
          </a:xfrm>
          <a:prstGeom prst="rect">
            <a:avLst/>
          </a:prstGeom>
        </p:spPr>
      </p:pic>
      <p:pic>
        <p:nvPicPr>
          <p:cNvPr id="2" name="Picture 1" descr="ars-0702-div_plate_new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139440"/>
            <a:ext cx="6096000" cy="3718560"/>
          </a:xfrm>
          <a:prstGeom prst="rect">
            <a:avLst/>
          </a:prstGeom>
        </p:spPr>
      </p:pic>
      <p:pic>
        <p:nvPicPr>
          <p:cNvPr id="3" name="Picture 2" descr="ars-0702-divertor_plate-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4" y="1143000"/>
            <a:ext cx="6096000" cy="24201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6019800" y="1447800"/>
            <a:ext cx="609600" cy="2667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 flipH="1" flipV="1">
            <a:off x="228600" y="3505200"/>
            <a:ext cx="4572000" cy="1752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96566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EEC1-33BD-F841-AF95-212804D32C61}" type="slidenum">
              <a:rPr lang="en-US"/>
              <a:pPr/>
              <a:t>18</a:t>
            </a:fld>
            <a:endParaRPr lang="en-US"/>
          </a:p>
        </p:txBody>
      </p:sp>
      <p:sp>
        <p:nvSpPr>
          <p:cNvPr id="81923" name="Line 3"/>
          <p:cNvSpPr>
            <a:spLocks noChangeShapeType="1"/>
          </p:cNvSpPr>
          <p:nvPr/>
        </p:nvSpPr>
        <p:spPr bwMode="auto">
          <a:xfrm>
            <a:off x="304800" y="9144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848600" cy="685800"/>
          </a:xfrm>
        </p:spPr>
        <p:txBody>
          <a:bodyPr/>
          <a:lstStyle/>
          <a:p>
            <a:r>
              <a:rPr lang="en-US" sz="2800" b="1" dirty="0" smtClean="0"/>
              <a:t>3D printing – what </a:t>
            </a:r>
            <a:r>
              <a:rPr lang="en-US" sz="2800" b="1" dirty="0"/>
              <a:t>w</a:t>
            </a:r>
            <a:r>
              <a:rPr lang="en-US" sz="2800" b="1" dirty="0" smtClean="0"/>
              <a:t>e’ve </a:t>
            </a:r>
            <a:r>
              <a:rPr lang="en-US" sz="2800" b="1" dirty="0"/>
              <a:t>l</a:t>
            </a:r>
            <a:r>
              <a:rPr lang="en-US" sz="2800" b="1" dirty="0" smtClean="0"/>
              <a:t>earned</a:t>
            </a:r>
            <a:endParaRPr lang="en-US" b="1" dirty="0"/>
          </a:p>
        </p:txBody>
      </p:sp>
      <p:pic>
        <p:nvPicPr>
          <p:cNvPr id="8" name="Picture 7" descr="ASC logo 02 jp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797049" cy="8381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" y="12954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Good exercise to evaluate clearances and assembly process.</a:t>
            </a:r>
          </a:p>
          <a:p>
            <a:pPr marL="228600" indent="-228600" algn="l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Ambitious goal of printing ~1/2-m scale divertor module.</a:t>
            </a:r>
          </a:p>
          <a:p>
            <a:pPr marL="228600" indent="-228600" algn="l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~30x longer printing time than initial part (~200 hours).</a:t>
            </a:r>
          </a:p>
          <a:p>
            <a:pPr marL="228600" indent="-228600" algn="l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M</a:t>
            </a:r>
            <a:r>
              <a:rPr lang="en-US" sz="2000" dirty="0" smtClean="0"/>
              <a:t>ore material than anticipated ~150 in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(3 cartridges).</a:t>
            </a:r>
          </a:p>
          <a:p>
            <a:pPr marL="228600" indent="-228600" algn="l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Print ½ scale for time constraints.</a:t>
            </a:r>
          </a:p>
        </p:txBody>
      </p:sp>
      <p:pic>
        <p:nvPicPr>
          <p:cNvPr id="11" name="Picture 10" descr="1108-div_manifod.jpg"/>
          <p:cNvPicPr>
            <a:picLocks noChangeAspect="1"/>
          </p:cNvPicPr>
          <p:nvPr/>
        </p:nvPicPr>
        <p:blipFill>
          <a:blip r:embed="rId4"/>
          <a:srcRect l="24043" t="11111" r="34741" b="13333"/>
          <a:stretch>
            <a:fillRect/>
          </a:stretch>
        </p:blipFill>
        <p:spPr>
          <a:xfrm>
            <a:off x="914400" y="4876800"/>
            <a:ext cx="744069" cy="1054099"/>
          </a:xfrm>
          <a:prstGeom prst="rect">
            <a:avLst/>
          </a:prstGeom>
        </p:spPr>
      </p:pic>
      <p:pic>
        <p:nvPicPr>
          <p:cNvPr id="12" name="Picture 11" descr="picture - assembly 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40736"/>
            <a:ext cx="6400800" cy="35844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6000" y="5943600"/>
            <a:ext cx="2051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~50 x 20 cm scale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96000"/>
            <a:ext cx="1551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~10 cm scale</a:t>
            </a:r>
          </a:p>
        </p:txBody>
      </p:sp>
    </p:spTree>
    <p:extLst>
      <p:ext uri="{BB962C8B-B14F-4D97-AF65-F5344CB8AC3E}">
        <p14:creationId xmlns:p14="http://schemas.microsoft.com/office/powerpoint/2010/main" val="2363927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E92CF-8D31-0241-90BC-DFBF6D6A5345}" type="slidenum">
              <a:rPr lang="en-US"/>
              <a:pPr/>
              <a:t>2</a:t>
            </a:fld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04800" y="9144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title"/>
          </p:nvPr>
        </p:nvSpPr>
        <p:spPr>
          <a:xfrm>
            <a:off x="914400" y="123825"/>
            <a:ext cx="6934200" cy="685800"/>
          </a:xfrm>
        </p:spPr>
        <p:txBody>
          <a:bodyPr/>
          <a:lstStyle/>
          <a:p>
            <a:r>
              <a:rPr lang="en-US" sz="2800" b="1" dirty="0"/>
              <a:t>ASC</a:t>
            </a:r>
            <a:r>
              <a:rPr lang="en-US" sz="2800" b="1" dirty="0" smtClean="0"/>
              <a:t> Progress</a:t>
            </a:r>
            <a:endParaRPr lang="en-US" b="1" dirty="0"/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152400" y="1143000"/>
            <a:ext cx="8610600" cy="333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200" dirty="0" smtClean="0">
                <a:solidFill>
                  <a:srgbClr val="1B13FF"/>
                </a:solidFill>
              </a:rPr>
              <a:t>  </a:t>
            </a:r>
            <a:r>
              <a:rPr lang="en-US" sz="2200" u="sng" dirty="0" smtClean="0">
                <a:solidFill>
                  <a:srgbClr val="1B13FF"/>
                </a:solidFill>
              </a:rPr>
              <a:t>New</a:t>
            </a:r>
            <a:r>
              <a:rPr lang="en-US" sz="2200" u="sng" dirty="0" smtClean="0">
                <a:solidFill>
                  <a:srgbClr val="1B13FF"/>
                </a:solidFill>
              </a:rPr>
              <a:t>!</a:t>
            </a:r>
          </a:p>
          <a:p>
            <a:pPr marL="739775" lvl="1" indent="-282575" algn="l">
              <a:lnSpc>
                <a:spcPct val="120000"/>
              </a:lnSpc>
              <a:buFont typeface="Arial" charset="0"/>
              <a:buChar char="•"/>
            </a:pPr>
            <a:r>
              <a:rPr lang="en-US" sz="2200" dirty="0" smtClean="0"/>
              <a:t>Continual systems code updates to improve credibility and transparency.</a:t>
            </a:r>
          </a:p>
          <a:p>
            <a:pPr marL="739775" lvl="1" indent="-282575" algn="l">
              <a:lnSpc>
                <a:spcPct val="120000"/>
              </a:lnSpc>
              <a:buFont typeface="Arial" charset="0"/>
              <a:buChar char="•"/>
            </a:pPr>
            <a:r>
              <a:rPr lang="en-US" sz="2200" dirty="0" smtClean="0"/>
              <a:t>Refining of </a:t>
            </a:r>
            <a:r>
              <a:rPr lang="en-US" sz="2200" dirty="0" smtClean="0"/>
              <a:t>SCLL design.</a:t>
            </a:r>
          </a:p>
          <a:p>
            <a:pPr marL="739775" lvl="1" indent="-282575" algn="l">
              <a:lnSpc>
                <a:spcPct val="120000"/>
              </a:lnSpc>
              <a:buFont typeface="Arial" charset="0"/>
              <a:buChar char="•"/>
            </a:pPr>
            <a:r>
              <a:rPr lang="en-US" sz="2200" dirty="0" smtClean="0"/>
              <a:t>New comprehensive documentation.</a:t>
            </a:r>
          </a:p>
          <a:p>
            <a:pPr marL="739775" lvl="1" indent="-282575" algn="l">
              <a:lnSpc>
                <a:spcPct val="120000"/>
              </a:lnSpc>
              <a:buFont typeface="Arial" charset="0"/>
              <a:buChar char="•"/>
            </a:pPr>
            <a:r>
              <a:rPr lang="en-US" sz="2200" dirty="0" smtClean="0"/>
              <a:t>New ASC </a:t>
            </a:r>
            <a:r>
              <a:rPr lang="en-US" sz="2200" dirty="0" smtClean="0"/>
              <a:t>Homepage for all ASC-related material.</a:t>
            </a:r>
            <a:endParaRPr lang="en-US" sz="2200" dirty="0" smtClean="0"/>
          </a:p>
          <a:p>
            <a:pPr marL="739775" lvl="1" indent="-282575" algn="l">
              <a:lnSpc>
                <a:spcPct val="120000"/>
              </a:lnSpc>
              <a:buFont typeface="Arial" charset="0"/>
              <a:buChar char="•"/>
            </a:pPr>
            <a:endParaRPr lang="en-US" sz="2200" dirty="0" smtClean="0"/>
          </a:p>
          <a:p>
            <a:pPr marL="739775" lvl="1" indent="-282575" algn="l">
              <a:lnSpc>
                <a:spcPct val="120000"/>
              </a:lnSpc>
              <a:buFont typeface="Arial" charset="0"/>
              <a:buChar char="•"/>
            </a:pPr>
            <a:endParaRPr lang="en-US" sz="2200" dirty="0"/>
          </a:p>
        </p:txBody>
      </p:sp>
      <p:pic>
        <p:nvPicPr>
          <p:cNvPr id="8" name="Picture 7" descr="ASC logo 02 jp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797049" cy="838199"/>
          </a:xfrm>
          <a:prstGeom prst="rect">
            <a:avLst/>
          </a:prstGeom>
        </p:spPr>
      </p:pic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280737" y="4038600"/>
            <a:ext cx="6705600" cy="282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en-US" sz="2200" u="sng" dirty="0" smtClean="0"/>
              <a:t>Oct. 2011 action items for ASC:</a:t>
            </a:r>
          </a:p>
          <a:p>
            <a:pPr marL="334963" indent="-334963" algn="l">
              <a:lnSpc>
                <a:spcPct val="120000"/>
              </a:lnSpc>
              <a:spcAft>
                <a:spcPts val="600"/>
              </a:spcAft>
              <a:buClr>
                <a:srgbClr val="0000FF"/>
              </a:buClr>
              <a:buFont typeface="Wingdings" charset="2"/>
              <a:buChar char="Ø"/>
            </a:pPr>
            <a:r>
              <a:rPr lang="en-US" sz="2200" dirty="0" smtClean="0"/>
              <a:t>Focus on updating and </a:t>
            </a:r>
            <a:r>
              <a:rPr lang="en-US" sz="2200" dirty="0"/>
              <a:t>c</a:t>
            </a:r>
            <a:r>
              <a:rPr lang="en-US" sz="2200" dirty="0" smtClean="0"/>
              <a:t>ompleting SCLL design</a:t>
            </a:r>
          </a:p>
          <a:p>
            <a:pPr marL="334963" indent="-334963" algn="l">
              <a:lnSpc>
                <a:spcPct val="120000"/>
              </a:lnSpc>
              <a:spcAft>
                <a:spcPts val="600"/>
              </a:spcAft>
              <a:buClr>
                <a:srgbClr val="0000FF"/>
              </a:buClr>
              <a:buFont typeface="Wingdings" charset="2"/>
              <a:buChar char="Ø"/>
            </a:pPr>
            <a:r>
              <a:rPr lang="en-US" sz="2200" dirty="0" smtClean="0"/>
              <a:t>Delay issuing DCLL strawmen until a consensus on new thicker build is incorporated</a:t>
            </a:r>
          </a:p>
          <a:p>
            <a:pPr marL="334963" indent="-334963" algn="l">
              <a:lnSpc>
                <a:spcPct val="120000"/>
              </a:lnSpc>
              <a:spcAft>
                <a:spcPts val="600"/>
              </a:spcAft>
              <a:buClr>
                <a:srgbClr val="0000FF"/>
              </a:buClr>
              <a:buFont typeface="Wingdings" charset="2"/>
              <a:buChar char="Ø"/>
            </a:pPr>
            <a:r>
              <a:rPr lang="en-US" sz="2200" dirty="0" smtClean="0">
                <a:solidFill>
                  <a:srgbClr val="000000"/>
                </a:solidFill>
              </a:rPr>
              <a:t>Investigate additional 3D printing</a:t>
            </a:r>
            <a:endParaRPr lang="en-US" sz="2200" dirty="0" smtClean="0">
              <a:solidFill>
                <a:srgbClr val="000000"/>
              </a:solidFill>
            </a:endParaRPr>
          </a:p>
          <a:p>
            <a:pPr marL="792163" lvl="1" indent="-334963" algn="l">
              <a:lnSpc>
                <a:spcPct val="120000"/>
              </a:lnSpc>
              <a:buClr>
                <a:srgbClr val="0000FF"/>
              </a:buClr>
              <a:buFont typeface="Wingdings" charset="2"/>
              <a:buChar char="Ø"/>
            </a:pPr>
            <a:endParaRPr lang="en-US" sz="2200" dirty="0" smtClean="0"/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6986337" y="4038600"/>
            <a:ext cx="2133600" cy="242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2575" indent="-282575" algn="l">
              <a:lnSpc>
                <a:spcPct val="120000"/>
              </a:lnSpc>
              <a:spcAft>
                <a:spcPts val="600"/>
              </a:spcAft>
            </a:pPr>
            <a:r>
              <a:rPr lang="en-US" sz="2200" dirty="0" smtClean="0"/>
              <a:t>    </a:t>
            </a:r>
            <a:r>
              <a:rPr lang="en-US" sz="2200" u="sng" dirty="0" smtClean="0"/>
              <a:t>Status</a:t>
            </a:r>
          </a:p>
          <a:p>
            <a:pPr marL="334963" indent="-334963" algn="l">
              <a:lnSpc>
                <a:spcPct val="120000"/>
              </a:lnSpc>
              <a:spcAft>
                <a:spcPts val="600"/>
              </a:spcAft>
              <a:buClr>
                <a:srgbClr val="0000FF"/>
              </a:buClr>
              <a:buFont typeface="Wingdings" charset="2"/>
              <a:buChar char="ü"/>
            </a:pPr>
            <a:r>
              <a:rPr lang="en-US" sz="2200" dirty="0" smtClean="0">
                <a:solidFill>
                  <a:srgbClr val="FF0000"/>
                </a:solidFill>
              </a:rPr>
              <a:t>Ongoing</a:t>
            </a:r>
          </a:p>
          <a:p>
            <a:pPr marL="334963" indent="-334963" algn="l">
              <a:lnSpc>
                <a:spcPct val="120000"/>
              </a:lnSpc>
              <a:spcAft>
                <a:spcPts val="600"/>
              </a:spcAft>
              <a:buClr>
                <a:srgbClr val="0000FF"/>
              </a:buClr>
              <a:buFont typeface="Wingdings" charset="2"/>
              <a:buChar char="ü"/>
            </a:pPr>
            <a:r>
              <a:rPr lang="en-US" sz="2200" dirty="0" smtClean="0">
                <a:solidFill>
                  <a:srgbClr val="FF0000"/>
                </a:solidFill>
              </a:rPr>
              <a:t>Forthcoming</a:t>
            </a:r>
          </a:p>
          <a:p>
            <a:pPr marL="334963" indent="-334963" algn="l">
              <a:lnSpc>
                <a:spcPct val="120000"/>
              </a:lnSpc>
              <a:spcAft>
                <a:spcPts val="600"/>
              </a:spcAft>
              <a:buClr>
                <a:srgbClr val="0000FF"/>
              </a:buClr>
              <a:buFont typeface="Wingdings" charset="2"/>
              <a:buChar char="ü"/>
            </a:pPr>
            <a:endParaRPr lang="en-US" sz="2200" dirty="0" smtClean="0">
              <a:solidFill>
                <a:srgbClr val="FF0000"/>
              </a:solidFill>
            </a:endParaRPr>
          </a:p>
          <a:p>
            <a:pPr marL="334963" indent="-334963" algn="l">
              <a:lnSpc>
                <a:spcPct val="120000"/>
              </a:lnSpc>
              <a:spcAft>
                <a:spcPts val="600"/>
              </a:spcAft>
              <a:buClr>
                <a:srgbClr val="0000FF"/>
              </a:buClr>
              <a:buFont typeface="Wingdings" charset="2"/>
              <a:buChar char="ü"/>
            </a:pPr>
            <a:r>
              <a:rPr lang="en-US" sz="2200" dirty="0">
                <a:solidFill>
                  <a:srgbClr val="FF0000"/>
                </a:solidFill>
              </a:rPr>
              <a:t>Ongoing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E92CF-8D31-0241-90BC-DFBF6D6A5345}" type="slidenum">
              <a:rPr lang="en-US"/>
              <a:pPr/>
              <a:t>3</a:t>
            </a:fld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04800" y="9144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title"/>
          </p:nvPr>
        </p:nvSpPr>
        <p:spPr>
          <a:xfrm>
            <a:off x="914400" y="123825"/>
            <a:ext cx="6934200" cy="685800"/>
          </a:xfrm>
        </p:spPr>
        <p:txBody>
          <a:bodyPr/>
          <a:lstStyle/>
          <a:p>
            <a:r>
              <a:rPr lang="en-US" sz="2800" b="1" dirty="0" smtClean="0"/>
              <a:t>ARIES Design Nomenclature</a:t>
            </a:r>
            <a:endParaRPr lang="en-US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616915"/>
              </p:ext>
            </p:extLst>
          </p:nvPr>
        </p:nvGraphicFramePr>
        <p:xfrm>
          <a:off x="381000" y="2971800"/>
          <a:ext cx="8458200" cy="26670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71600"/>
                <a:gridCol w="3093874"/>
                <a:gridCol w="1609051"/>
                <a:gridCol w="2383675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Name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Blanket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Physics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Strawman Point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ACT-SA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SCLL (SiC self-cooled </a:t>
                      </a:r>
                      <a:r>
                        <a:rPr lang="en-US" baseline="0" dirty="0" err="1" smtClean="0"/>
                        <a:t>PbLi</a:t>
                      </a:r>
                      <a:r>
                        <a:rPr lang="en-US" baseline="0" dirty="0" smtClean="0"/>
                        <a:t>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Advanced</a:t>
                      </a:r>
                      <a:endParaRPr lang="en-US" baseline="0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Issued April</a:t>
                      </a:r>
                      <a:r>
                        <a:rPr lang="en-US" baseline="0" dirty="0" smtClean="0"/>
                        <a:t> 2011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ACT-</a:t>
                      </a:r>
                      <a:r>
                        <a:rPr lang="en-US" dirty="0" smtClean="0"/>
                        <a:t>SA</a:t>
                      </a:r>
                      <a:r>
                        <a:rPr lang="en-US" baseline="0" dirty="0" smtClean="0"/>
                        <a:t> (b)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SCLL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Advanced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</a:t>
                      </a:r>
                      <a:r>
                        <a:rPr lang="en-US" dirty="0" smtClean="0"/>
                        <a:t>-run June </a:t>
                      </a:r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ACT-SA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(c)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SCLL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Advanced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</a:t>
                      </a:r>
                      <a:r>
                        <a:rPr lang="en-US" b="1" dirty="0" smtClean="0"/>
                        <a:t>-ran Jan 2012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ACT-SC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SCLL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Conventional</a:t>
                      </a:r>
                      <a:endParaRPr lang="en-US" baseline="0" dirty="0" smtClean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Issued April</a:t>
                      </a:r>
                      <a:r>
                        <a:rPr lang="en-US" baseline="0" dirty="0" smtClean="0"/>
                        <a:t> 2011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ACT-DA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86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DCLL (dual-coolant </a:t>
                      </a:r>
                      <a:r>
                        <a:rPr lang="en-US" dirty="0" err="1" smtClean="0"/>
                        <a:t>PbLi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86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Advanced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86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Forthcoming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866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ACT-DC</a:t>
                      </a:r>
                      <a:endParaRPr lang="en-US" dirty="0"/>
                    </a:p>
                  </a:txBody>
                  <a:tcPr>
                    <a:solidFill>
                      <a:srgbClr val="FF86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DCLL</a:t>
                      </a:r>
                      <a:endParaRPr lang="en-US" dirty="0"/>
                    </a:p>
                  </a:txBody>
                  <a:tcPr>
                    <a:solidFill>
                      <a:srgbClr val="FF86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Conventional</a:t>
                      </a:r>
                      <a:endParaRPr lang="en-US" baseline="0" dirty="0" smtClean="0"/>
                    </a:p>
                  </a:txBody>
                  <a:tcPr>
                    <a:solidFill>
                      <a:srgbClr val="FF86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Forthcoming</a:t>
                      </a:r>
                      <a:endParaRPr lang="en-US" dirty="0"/>
                    </a:p>
                  </a:txBody>
                  <a:tcPr>
                    <a:solidFill>
                      <a:srgbClr val="FF8664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1524000" y="6096000"/>
            <a:ext cx="5943600" cy="58477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FFFF00">
                <a:alpha val="75000"/>
              </a:srgbClr>
            </a:glo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Monaco"/>
                <a:cs typeface="Monaco"/>
              </a:rPr>
              <a:t>All formally-issued strawmen available </a:t>
            </a:r>
            <a:r>
              <a:rPr lang="en-US" sz="1600" b="1" dirty="0">
                <a:latin typeface="Monaco"/>
                <a:cs typeface="Monaco"/>
              </a:rPr>
              <a:t>online</a:t>
            </a:r>
            <a:r>
              <a:rPr lang="en-US" sz="1600" b="1" dirty="0" smtClean="0">
                <a:latin typeface="Monaco"/>
                <a:cs typeface="Monaco"/>
              </a:rPr>
              <a:t>: </a:t>
            </a:r>
            <a:r>
              <a:rPr lang="en-US" sz="1600" b="1" dirty="0" smtClean="0">
                <a:solidFill>
                  <a:srgbClr val="0000FF"/>
                </a:solidFill>
                <a:latin typeface="Monaco"/>
                <a:cs typeface="Monaco"/>
              </a:rPr>
              <a:t>http</a:t>
            </a:r>
            <a:r>
              <a:rPr lang="en-US" sz="1600" b="1" dirty="0">
                <a:solidFill>
                  <a:srgbClr val="0000FF"/>
                </a:solidFill>
                <a:latin typeface="Monaco"/>
                <a:cs typeface="Monaco"/>
              </a:rPr>
              <a:t>://</a:t>
            </a:r>
            <a:r>
              <a:rPr lang="en-US" sz="1600" b="1" dirty="0" err="1">
                <a:solidFill>
                  <a:srgbClr val="0000FF"/>
                </a:solidFill>
                <a:latin typeface="Monaco"/>
                <a:cs typeface="Monaco"/>
              </a:rPr>
              <a:t>aries.ucsd.edu</a:t>
            </a:r>
            <a:r>
              <a:rPr lang="en-US" sz="1600" b="1" dirty="0">
                <a:solidFill>
                  <a:srgbClr val="0000FF"/>
                </a:solidFill>
                <a:latin typeface="Monaco"/>
                <a:cs typeface="Monaco"/>
              </a:rPr>
              <a:t>/</a:t>
            </a:r>
            <a:r>
              <a:rPr lang="en-US" sz="1600" b="1" dirty="0" err="1">
                <a:solidFill>
                  <a:srgbClr val="0000FF"/>
                </a:solidFill>
                <a:latin typeface="Monaco"/>
                <a:cs typeface="Monaco"/>
              </a:rPr>
              <a:t>carlson</a:t>
            </a:r>
            <a:r>
              <a:rPr lang="en-US" sz="1600" b="1" dirty="0">
                <a:solidFill>
                  <a:srgbClr val="0000FF"/>
                </a:solidFill>
                <a:latin typeface="Monaco"/>
                <a:cs typeface="Monaco"/>
              </a:rPr>
              <a:t>/</a:t>
            </a:r>
            <a:r>
              <a:rPr lang="en-US" sz="1600" b="1" dirty="0" err="1">
                <a:solidFill>
                  <a:srgbClr val="0000FF"/>
                </a:solidFill>
                <a:latin typeface="Monaco"/>
                <a:cs typeface="Monaco"/>
              </a:rPr>
              <a:t>aries</a:t>
            </a:r>
            <a:r>
              <a:rPr lang="en-US" sz="1600" b="1" dirty="0">
                <a:solidFill>
                  <a:srgbClr val="0000FF"/>
                </a:solidFill>
                <a:latin typeface="Monaco"/>
                <a:cs typeface="Monaco"/>
              </a:rPr>
              <a:t>/</a:t>
            </a:r>
            <a:endParaRPr lang="en-US" sz="1600" b="1" dirty="0" smtClean="0">
              <a:solidFill>
                <a:srgbClr val="0000FF"/>
              </a:solidFill>
              <a:latin typeface="Monaco"/>
              <a:cs typeface="Monaco"/>
              <a:hlinkClick r:id="rId3"/>
            </a:endParaRPr>
          </a:p>
        </p:txBody>
      </p:sp>
      <p:pic>
        <p:nvPicPr>
          <p:cNvPr id="10" name="Picture 9" descr="ASC logo 02 jp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797049" cy="8381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1219200"/>
            <a:ext cx="35450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ARIES ACT-SA</a:t>
            </a:r>
          </a:p>
          <a:p>
            <a:pPr algn="r"/>
            <a:r>
              <a:rPr lang="en-US" sz="3600" b="1" dirty="0" smtClean="0"/>
              <a:t>                    </a:t>
            </a:r>
            <a:r>
              <a:rPr lang="en-US" sz="3600" b="1" dirty="0" smtClean="0">
                <a:solidFill>
                  <a:schemeClr val="bg2"/>
                </a:solidFill>
              </a:rPr>
              <a:t>-DC</a:t>
            </a:r>
            <a:endParaRPr lang="en-US" sz="3600" b="1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1219200"/>
            <a:ext cx="43164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 smtClean="0"/>
              <a:t>S</a:t>
            </a:r>
            <a:r>
              <a:rPr lang="en-US" sz="3600" dirty="0" smtClean="0"/>
              <a:t>CLL, </a:t>
            </a:r>
            <a:r>
              <a:rPr lang="en-US" sz="3600" b="1" dirty="0" smtClean="0"/>
              <a:t>A</a:t>
            </a:r>
            <a:r>
              <a:rPr lang="en-US" sz="3600" dirty="0" smtClean="0"/>
              <a:t>dvanced</a:t>
            </a:r>
            <a:endParaRPr lang="en-US" sz="3600" dirty="0" smtClean="0">
              <a:solidFill>
                <a:schemeClr val="bg2"/>
              </a:solidFill>
            </a:endParaRPr>
          </a:p>
          <a:p>
            <a:pPr algn="l"/>
            <a:r>
              <a:rPr lang="en-US" sz="3600" b="1" dirty="0" smtClean="0">
                <a:solidFill>
                  <a:schemeClr val="bg2"/>
                </a:solidFill>
              </a:rPr>
              <a:t>D</a:t>
            </a:r>
            <a:r>
              <a:rPr lang="en-US" sz="3600" dirty="0" smtClean="0">
                <a:solidFill>
                  <a:schemeClr val="bg2"/>
                </a:solidFill>
              </a:rPr>
              <a:t>CLL, </a:t>
            </a:r>
            <a:r>
              <a:rPr lang="en-US" sz="3600" b="1" dirty="0" smtClean="0">
                <a:solidFill>
                  <a:schemeClr val="bg2"/>
                </a:solidFill>
              </a:rPr>
              <a:t>C</a:t>
            </a:r>
            <a:r>
              <a:rPr lang="en-US" sz="3600" dirty="0" smtClean="0">
                <a:solidFill>
                  <a:schemeClr val="bg2"/>
                </a:solidFill>
              </a:rPr>
              <a:t>onventional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E92CF-8D31-0241-90BC-DFBF6D6A5345}" type="slidenum">
              <a:rPr lang="en-US"/>
              <a:pPr/>
              <a:t>4</a:t>
            </a:fld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04800" y="9144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title"/>
          </p:nvPr>
        </p:nvSpPr>
        <p:spPr>
          <a:xfrm>
            <a:off x="304800" y="123825"/>
            <a:ext cx="6934200" cy="685800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Substantiating SCLL Design</a:t>
            </a:r>
            <a:endParaRPr lang="en-US" sz="2600" b="1" dirty="0"/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304800" y="1371600"/>
            <a:ext cx="8534400" cy="168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en-US" sz="2000" dirty="0" smtClean="0"/>
              <a:t>What is different from ACT - SA (b) such that we need the SA (c) update?  </a:t>
            </a:r>
            <a:endParaRPr lang="en-US" sz="2000" dirty="0"/>
          </a:p>
          <a:p>
            <a:pPr marL="342900" indent="-342900" algn="l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1800" dirty="0"/>
              <a:t>Radial build, plasma surface area corrected (July 2011 presentation)</a:t>
            </a:r>
          </a:p>
          <a:p>
            <a:pPr marL="342900" indent="-342900" algn="l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1800" dirty="0" smtClean="0"/>
              <a:t>Power balance corrected (Oct 2011 presentation)</a:t>
            </a:r>
          </a:p>
          <a:p>
            <a:pPr marL="342900" indent="-342900" algn="l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1800" dirty="0" smtClean="0"/>
              <a:t>New, easier-to-read printouts for strawman points</a:t>
            </a:r>
          </a:p>
        </p:txBody>
      </p:sp>
      <p:pic>
        <p:nvPicPr>
          <p:cNvPr id="9" name="Picture 8" descr="ASC logo 02 jp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797049" cy="8381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57600"/>
            <a:ext cx="4597627" cy="3055907"/>
          </a:xfrm>
          <a:prstGeom prst="rect">
            <a:avLst/>
          </a:prstGeom>
        </p:spPr>
      </p:pic>
      <p:pic>
        <p:nvPicPr>
          <p:cNvPr id="10" name="Picture 9" descr="Picture 8.png"/>
          <p:cNvPicPr>
            <a:picLocks noChangeAspect="1"/>
          </p:cNvPicPr>
          <p:nvPr/>
        </p:nvPicPr>
        <p:blipFill rotWithShape="1">
          <a:blip r:embed="rId5"/>
          <a:srcRect r="31505"/>
          <a:stretch/>
        </p:blipFill>
        <p:spPr>
          <a:xfrm>
            <a:off x="4876800" y="4267200"/>
            <a:ext cx="4038600" cy="206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7338-2117-A54B-9753-80A2BD71A3F5}" type="slidenum">
              <a:rPr lang="en-US"/>
              <a:pPr/>
              <a:t>5</a:t>
            </a:fld>
            <a:endParaRPr lang="en-US"/>
          </a:p>
        </p:txBody>
      </p:sp>
      <p:sp>
        <p:nvSpPr>
          <p:cNvPr id="10" name="Rectangle 136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620000" cy="790575"/>
          </a:xfrm>
          <a:noFill/>
          <a:ln/>
        </p:spPr>
        <p:txBody>
          <a:bodyPr/>
          <a:lstStyle/>
          <a:p>
            <a:r>
              <a:rPr lang="en-US" sz="2800" b="1" dirty="0" smtClean="0"/>
              <a:t>ASC Homepage</a:t>
            </a:r>
            <a:endParaRPr lang="en-US" sz="2800" b="1" dirty="0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04800" y="9144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00" y="1143000"/>
            <a:ext cx="3429000" cy="418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2575" indent="-282575" algn="l">
              <a:lnSpc>
                <a:spcPct val="110000"/>
              </a:lnSpc>
              <a:buFont typeface="Arial" charset="0"/>
              <a:buChar char="•"/>
            </a:pPr>
            <a:r>
              <a:rPr lang="en-US" sz="2000" b="1" dirty="0" smtClean="0"/>
              <a:t>History</a:t>
            </a:r>
            <a:endParaRPr lang="en-US" sz="2000" b="1" dirty="0" smtClean="0"/>
          </a:p>
          <a:p>
            <a:pPr marL="282575" indent="-282575" algn="l">
              <a:lnSpc>
                <a:spcPct val="110000"/>
              </a:lnSpc>
              <a:buFont typeface="Arial" charset="0"/>
              <a:buChar char="•"/>
            </a:pPr>
            <a:r>
              <a:rPr lang="en-US" sz="2000" b="1" dirty="0" smtClean="0"/>
              <a:t>Documentation</a:t>
            </a:r>
            <a:endParaRPr lang="en-US" sz="1800" dirty="0" smtClean="0"/>
          </a:p>
          <a:p>
            <a:pPr marL="742950" lvl="1" indent="-285750" algn="l">
              <a:lnSpc>
                <a:spcPct val="110000"/>
              </a:lnSpc>
              <a:buFont typeface="Courier New"/>
              <a:buChar char="o"/>
            </a:pPr>
            <a:r>
              <a:rPr lang="en-US" sz="1800" dirty="0" smtClean="0"/>
              <a:t>Modifications</a:t>
            </a:r>
          </a:p>
          <a:p>
            <a:pPr marL="742950" lvl="1" indent="-285750" algn="l">
              <a:lnSpc>
                <a:spcPct val="110000"/>
              </a:lnSpc>
              <a:buFont typeface="Courier New"/>
              <a:buChar char="o"/>
            </a:pPr>
            <a:r>
              <a:rPr lang="en-US" sz="1800" dirty="0" smtClean="0"/>
              <a:t>Equations</a:t>
            </a:r>
            <a:endParaRPr lang="en-US" sz="1800" dirty="0" smtClean="0"/>
          </a:p>
          <a:p>
            <a:pPr marL="742950" lvl="1" indent="-285750" algn="l">
              <a:lnSpc>
                <a:spcPct val="110000"/>
              </a:lnSpc>
              <a:buFont typeface="Courier New"/>
              <a:buChar char="o"/>
            </a:pPr>
            <a:r>
              <a:rPr lang="en-US" sz="1800" dirty="0" smtClean="0"/>
              <a:t>Code Modules</a:t>
            </a:r>
            <a:endParaRPr lang="en-US" sz="1800" dirty="0" smtClean="0"/>
          </a:p>
          <a:p>
            <a:pPr marL="742950" lvl="1" indent="-285750" algn="l">
              <a:lnSpc>
                <a:spcPct val="110000"/>
              </a:lnSpc>
              <a:buFont typeface="Courier New"/>
              <a:buChar char="o"/>
            </a:pPr>
            <a:r>
              <a:rPr lang="en-US" sz="1800" dirty="0" smtClean="0"/>
              <a:t>Input &amp; </a:t>
            </a:r>
            <a:r>
              <a:rPr lang="en-US" sz="1800" dirty="0" smtClean="0"/>
              <a:t>outputs</a:t>
            </a:r>
          </a:p>
          <a:p>
            <a:pPr marL="742950" lvl="1" indent="-285750" algn="l">
              <a:lnSpc>
                <a:spcPct val="110000"/>
              </a:lnSpc>
              <a:buFont typeface="Courier New"/>
              <a:buChar char="o"/>
            </a:pPr>
            <a:r>
              <a:rPr lang="en-US" sz="1800" dirty="0" smtClean="0"/>
              <a:t>Examples</a:t>
            </a:r>
            <a:endParaRPr lang="en-US" sz="1800" dirty="0" smtClean="0"/>
          </a:p>
          <a:p>
            <a:pPr marL="742950" lvl="1" indent="-285750" algn="l">
              <a:lnSpc>
                <a:spcPct val="110000"/>
              </a:lnSpc>
              <a:buFont typeface="Courier New"/>
              <a:buChar char="o"/>
            </a:pPr>
            <a:r>
              <a:rPr lang="en-US" sz="1800" dirty="0" smtClean="0"/>
              <a:t>Flow of calculations</a:t>
            </a:r>
          </a:p>
          <a:p>
            <a:pPr marL="742950" lvl="1" indent="-285750" algn="l">
              <a:lnSpc>
                <a:spcPct val="110000"/>
              </a:lnSpc>
              <a:buFont typeface="Courier New"/>
              <a:buChar char="o"/>
            </a:pPr>
            <a:r>
              <a:rPr lang="en-US" sz="1800" dirty="0" smtClean="0"/>
              <a:t>Power </a:t>
            </a:r>
            <a:r>
              <a:rPr lang="en-US" sz="1800" dirty="0"/>
              <a:t>f</a:t>
            </a:r>
            <a:r>
              <a:rPr lang="en-US" sz="1800" dirty="0" smtClean="0"/>
              <a:t>low diagram</a:t>
            </a:r>
          </a:p>
          <a:p>
            <a:pPr marL="742950" lvl="1" indent="-285750" algn="l">
              <a:lnSpc>
                <a:spcPct val="110000"/>
              </a:lnSpc>
              <a:buFont typeface="Courier New"/>
              <a:buChar char="o"/>
            </a:pPr>
            <a:r>
              <a:rPr lang="en-US" sz="1800" dirty="0" smtClean="0"/>
              <a:t>Reference </a:t>
            </a:r>
            <a:r>
              <a:rPr lang="en-US" sz="1800" dirty="0" smtClean="0"/>
              <a:t>documents</a:t>
            </a:r>
          </a:p>
          <a:p>
            <a:pPr marL="742950" lvl="1" indent="-285750" algn="l">
              <a:lnSpc>
                <a:spcPct val="110000"/>
              </a:lnSpc>
              <a:buFont typeface="Courier New"/>
              <a:buChar char="o"/>
            </a:pPr>
            <a:r>
              <a:rPr lang="en-US" sz="1800" dirty="0" smtClean="0"/>
              <a:t>Old documentation</a:t>
            </a:r>
            <a:endParaRPr lang="en-US" sz="1800" dirty="0" smtClean="0"/>
          </a:p>
          <a:p>
            <a:pPr marL="282575" indent="-282575" algn="l">
              <a:lnSpc>
                <a:spcPct val="110000"/>
              </a:lnSpc>
              <a:buFont typeface="Arial" charset="0"/>
              <a:buChar char="•"/>
            </a:pPr>
            <a:r>
              <a:rPr lang="en-US" sz="2000" b="1" dirty="0" smtClean="0"/>
              <a:t>Strawmen </a:t>
            </a:r>
            <a:r>
              <a:rPr lang="en-US" sz="2000" b="1" dirty="0" smtClean="0"/>
              <a:t>Points</a:t>
            </a:r>
            <a:endParaRPr lang="en-US" sz="2000" b="1" dirty="0" smtClean="0"/>
          </a:p>
          <a:p>
            <a:pPr marL="282575" indent="-282575" algn="l">
              <a:lnSpc>
                <a:spcPct val="110000"/>
              </a:lnSpc>
              <a:buFont typeface="Arial" charset="0"/>
              <a:buChar char="•"/>
            </a:pPr>
            <a:r>
              <a:rPr lang="en-US" sz="2000" b="1" dirty="0" smtClean="0"/>
              <a:t>VASST</a:t>
            </a:r>
            <a:endParaRPr lang="en-US" sz="20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932411"/>
            <a:ext cx="5410338" cy="428857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29"/>
          <p:cNvSpPr>
            <a:spLocks noChangeArrowheads="1"/>
          </p:cNvSpPr>
          <p:nvPr/>
        </p:nvSpPr>
        <p:spPr bwMode="auto">
          <a:xfrm>
            <a:off x="3657738" y="1261646"/>
            <a:ext cx="5410200" cy="33855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FFFF00">
                <a:alpha val="75000"/>
              </a:srgbClr>
            </a:glo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Monaco"/>
                <a:cs typeface="Monaco"/>
              </a:rPr>
              <a:t>http</a:t>
            </a:r>
            <a:r>
              <a:rPr lang="en-US" sz="1600" b="1" dirty="0">
                <a:solidFill>
                  <a:srgbClr val="0000FF"/>
                </a:solidFill>
                <a:latin typeface="Monaco"/>
                <a:cs typeface="Monaco"/>
              </a:rPr>
              <a:t>://</a:t>
            </a:r>
            <a:r>
              <a:rPr lang="en-US" sz="1600" b="1" dirty="0" err="1">
                <a:solidFill>
                  <a:srgbClr val="0000FF"/>
                </a:solidFill>
                <a:latin typeface="Monaco"/>
                <a:cs typeface="Monaco"/>
              </a:rPr>
              <a:t>aries.ucsd.edu</a:t>
            </a:r>
            <a:r>
              <a:rPr lang="en-US" sz="1600" b="1" dirty="0">
                <a:solidFill>
                  <a:srgbClr val="0000FF"/>
                </a:solidFill>
                <a:latin typeface="Monaco"/>
                <a:cs typeface="Monaco"/>
              </a:rPr>
              <a:t>/</a:t>
            </a:r>
            <a:r>
              <a:rPr lang="en-US" sz="1600" b="1" dirty="0" err="1">
                <a:solidFill>
                  <a:srgbClr val="0000FF"/>
                </a:solidFill>
                <a:latin typeface="Monaco"/>
                <a:cs typeface="Monaco"/>
              </a:rPr>
              <a:t>carlson</a:t>
            </a:r>
            <a:r>
              <a:rPr lang="en-US" sz="1600" b="1" dirty="0">
                <a:solidFill>
                  <a:srgbClr val="0000FF"/>
                </a:solidFill>
                <a:latin typeface="Monaco"/>
                <a:cs typeface="Monaco"/>
              </a:rPr>
              <a:t>/</a:t>
            </a:r>
            <a:r>
              <a:rPr lang="en-US" sz="1600" b="1" dirty="0" err="1">
                <a:solidFill>
                  <a:srgbClr val="0000FF"/>
                </a:solidFill>
                <a:latin typeface="Monaco"/>
                <a:cs typeface="Monaco"/>
              </a:rPr>
              <a:t>aries</a:t>
            </a:r>
            <a:r>
              <a:rPr lang="en-US" sz="1600" b="1" dirty="0">
                <a:solidFill>
                  <a:srgbClr val="0000FF"/>
                </a:solidFill>
                <a:latin typeface="Monaco"/>
                <a:cs typeface="Monaco"/>
              </a:rPr>
              <a:t>/</a:t>
            </a:r>
            <a:endParaRPr lang="en-US" sz="1600" b="1" dirty="0" smtClean="0">
              <a:solidFill>
                <a:srgbClr val="0000FF"/>
              </a:solidFill>
              <a:latin typeface="Monaco"/>
              <a:cs typeface="Monaco"/>
              <a:hlinkClick r:id="rId4"/>
            </a:endParaRPr>
          </a:p>
        </p:txBody>
      </p:sp>
      <p:pic>
        <p:nvPicPr>
          <p:cNvPr id="14" name="Picture 13" descr="ASC logo 02 jp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797049" cy="838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7338-2117-A54B-9753-80A2BD71A3F5}" type="slidenum">
              <a:rPr lang="en-US"/>
              <a:pPr/>
              <a:t>6</a:t>
            </a:fld>
            <a:endParaRPr lang="en-US"/>
          </a:p>
        </p:txBody>
      </p:sp>
      <p:sp>
        <p:nvSpPr>
          <p:cNvPr id="10" name="Rectangle 136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620000" cy="790575"/>
          </a:xfrm>
          <a:noFill/>
          <a:ln/>
        </p:spPr>
        <p:txBody>
          <a:bodyPr/>
          <a:lstStyle/>
          <a:p>
            <a:r>
              <a:rPr lang="en-US" sz="2800" b="1" dirty="0" smtClean="0"/>
              <a:t>Documentation </a:t>
            </a:r>
            <a:r>
              <a:rPr lang="en-US" sz="2800" b="1" dirty="0" smtClean="0"/>
              <a:t>Page 1</a:t>
            </a:r>
            <a:endParaRPr lang="en-US" sz="2800" b="1" dirty="0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04800" y="9144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2400" y="990601"/>
            <a:ext cx="8686800" cy="1001813"/>
          </a:xfrm>
          <a:prstGeom prst="rect">
            <a:avLst/>
          </a:prstGeom>
          <a:noFill/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numCol="2">
            <a:prstTxWarp prst="textNoShape">
              <a:avLst/>
            </a:prstTxWarp>
            <a:spAutoFit/>
          </a:bodyPr>
          <a:lstStyle/>
          <a:p>
            <a:pPr marL="285750" indent="-285750" algn="l">
              <a:lnSpc>
                <a:spcPct val="110000"/>
              </a:lnSpc>
              <a:buFont typeface="Courier New"/>
              <a:buChar char="o"/>
            </a:pPr>
            <a:r>
              <a:rPr lang="en-US" sz="1800" b="1" dirty="0" smtClean="0"/>
              <a:t>Modifications:</a:t>
            </a:r>
            <a:endParaRPr lang="en-US" sz="1800" b="1" dirty="0" smtClean="0"/>
          </a:p>
          <a:p>
            <a:pPr marL="742950" lvl="1" indent="-285750" algn="l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 smtClean="0"/>
              <a:t>Subversion SVN version control</a:t>
            </a:r>
          </a:p>
          <a:p>
            <a:pPr marL="742950" lvl="1" indent="-285750" algn="l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 smtClean="0"/>
              <a:t>SVN history log</a:t>
            </a:r>
            <a:endParaRPr lang="en-US" sz="1800" dirty="0" smtClean="0"/>
          </a:p>
          <a:p>
            <a:pPr marL="742950" lvl="1" indent="-285750" algn="l">
              <a:lnSpc>
                <a:spcPct val="110000"/>
              </a:lnSpc>
              <a:buFont typeface="Wingdings" charset="2"/>
              <a:buChar char="§"/>
            </a:pPr>
            <a:endParaRPr lang="en-US" sz="1800" dirty="0" smtClean="0"/>
          </a:p>
          <a:p>
            <a:pPr marL="742950" lvl="1" indent="-285750" algn="l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 smtClean="0"/>
              <a:t>Modifications sheet (</a:t>
            </a:r>
            <a:r>
              <a:rPr lang="en-US" sz="1800" dirty="0" err="1" smtClean="0"/>
              <a:t>ASC_mods.xlsx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pic>
        <p:nvPicPr>
          <p:cNvPr id="14" name="Picture 13" descr="ASC logo 02 jp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797049" cy="838199"/>
          </a:xfrm>
          <a:prstGeom prst="rect">
            <a:avLst/>
          </a:prstGeom>
        </p:spPr>
      </p:pic>
      <p:pic>
        <p:nvPicPr>
          <p:cNvPr id="17" name="Picture 16" descr="Picture 6.png"/>
          <p:cNvPicPr>
            <a:picLocks noChangeAspect="1"/>
          </p:cNvPicPr>
          <p:nvPr/>
        </p:nvPicPr>
        <p:blipFill rotWithShape="1">
          <a:blip r:embed="rId4"/>
          <a:srcRect l="2128" b="39381"/>
          <a:stretch/>
        </p:blipFill>
        <p:spPr>
          <a:xfrm>
            <a:off x="4648200" y="2667000"/>
            <a:ext cx="4321610" cy="3816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667000"/>
            <a:ext cx="4191000" cy="381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7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7338-2117-A54B-9753-80A2BD71A3F5}" type="slidenum">
              <a:rPr lang="en-US"/>
              <a:pPr/>
              <a:t>7</a:t>
            </a:fld>
            <a:endParaRPr lang="en-US"/>
          </a:p>
        </p:txBody>
      </p:sp>
      <p:sp>
        <p:nvSpPr>
          <p:cNvPr id="10" name="Rectangle 136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620000" cy="790575"/>
          </a:xfrm>
          <a:noFill/>
          <a:ln/>
        </p:spPr>
        <p:txBody>
          <a:bodyPr/>
          <a:lstStyle/>
          <a:p>
            <a:r>
              <a:rPr lang="en-US" sz="2800" b="1" dirty="0" smtClean="0"/>
              <a:t>Documentation </a:t>
            </a:r>
            <a:r>
              <a:rPr lang="en-US" sz="2800" b="1" dirty="0" smtClean="0"/>
              <a:t>Page 2</a:t>
            </a:r>
            <a:endParaRPr lang="en-US" sz="2800" b="1" dirty="0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04800" y="9144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2400" y="990601"/>
            <a:ext cx="8686800" cy="1611210"/>
          </a:xfrm>
          <a:prstGeom prst="rect">
            <a:avLst/>
          </a:prstGeom>
          <a:noFill/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numCol="2">
            <a:prstTxWarp prst="textNoShape">
              <a:avLst/>
            </a:prstTxWarp>
            <a:spAutoFit/>
          </a:bodyPr>
          <a:lstStyle/>
          <a:p>
            <a:pPr marL="285750" indent="-285750" algn="l">
              <a:lnSpc>
                <a:spcPct val="110000"/>
              </a:lnSpc>
              <a:buFont typeface="Courier New"/>
              <a:buChar char="o"/>
            </a:pPr>
            <a:r>
              <a:rPr lang="en-US" sz="1800" b="1" dirty="0" smtClean="0"/>
              <a:t>Equations:</a:t>
            </a:r>
          </a:p>
          <a:p>
            <a:pPr marL="742950" lvl="1" indent="-285750" algn="l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 smtClean="0"/>
              <a:t>Volume calculations</a:t>
            </a:r>
          </a:p>
          <a:p>
            <a:pPr marL="742950" lvl="1" indent="-285750" algn="l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 smtClean="0"/>
              <a:t>Blanket, divertor pumping powers</a:t>
            </a:r>
          </a:p>
          <a:p>
            <a:pPr marL="742950" lvl="1" indent="-285750" algn="l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 smtClean="0"/>
              <a:t>First wall and divertor heat flux</a:t>
            </a:r>
          </a:p>
          <a:p>
            <a:pPr marL="742950" lvl="1" indent="-285750" algn="l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 smtClean="0"/>
              <a:t>Power summation</a:t>
            </a:r>
            <a:endParaRPr lang="en-US" sz="1800" dirty="0"/>
          </a:p>
          <a:p>
            <a:pPr marL="742950" lvl="1" indent="-285750" algn="l">
              <a:lnSpc>
                <a:spcPct val="110000"/>
              </a:lnSpc>
              <a:buFont typeface="Wingdings" charset="2"/>
              <a:buChar char="§"/>
            </a:pPr>
            <a:endParaRPr lang="en-US" sz="1800" dirty="0" smtClean="0"/>
          </a:p>
          <a:p>
            <a:pPr marL="742950" lvl="1" indent="-285750" algn="l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 smtClean="0"/>
              <a:t>Gross cycle efficiency</a:t>
            </a:r>
          </a:p>
          <a:p>
            <a:pPr marL="742950" lvl="1" indent="-285750" algn="l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 smtClean="0"/>
              <a:t>Current drive</a:t>
            </a:r>
          </a:p>
          <a:p>
            <a:pPr marL="742950" lvl="1" indent="-285750" algn="l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 smtClean="0"/>
              <a:t>Part </a:t>
            </a:r>
            <a:r>
              <a:rPr lang="en-US" sz="1800" dirty="0" smtClean="0"/>
              <a:t>construction, references and constraints</a:t>
            </a:r>
            <a:endParaRPr lang="en-US" sz="1800" dirty="0" smtClean="0"/>
          </a:p>
        </p:txBody>
      </p:sp>
      <p:pic>
        <p:nvPicPr>
          <p:cNvPr id="14" name="Picture 13" descr="ASC logo 02 jp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797049" cy="838199"/>
          </a:xfrm>
          <a:prstGeom prst="rect">
            <a:avLst/>
          </a:prstGeom>
        </p:spPr>
      </p:pic>
      <p:pic>
        <p:nvPicPr>
          <p:cNvPr id="2" name="Picture 1" descr="Picture 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7"/>
          <a:stretch/>
        </p:blipFill>
        <p:spPr>
          <a:xfrm>
            <a:off x="2868706" y="2848252"/>
            <a:ext cx="6275294" cy="1342748"/>
          </a:xfrm>
          <a:prstGeom prst="rect">
            <a:avLst/>
          </a:prstGeom>
        </p:spPr>
      </p:pic>
      <p:pic>
        <p:nvPicPr>
          <p:cNvPr id="3" name="Picture 2" descr="Picture 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8"/>
          <a:stretch/>
        </p:blipFill>
        <p:spPr>
          <a:xfrm>
            <a:off x="2869982" y="4261282"/>
            <a:ext cx="6274018" cy="25967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0084" y="2819400"/>
            <a:ext cx="1826942" cy="3385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Part or calculation</a:t>
            </a:r>
            <a:endParaRPr lang="en-US" sz="1600" dirty="0"/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 bwMode="auto">
          <a:xfrm>
            <a:off x="2337026" y="2988677"/>
            <a:ext cx="634774" cy="593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52400" y="3352800"/>
            <a:ext cx="2666999" cy="5847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Ref. docs, where this resides in the code, notes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228600" y="4495800"/>
            <a:ext cx="2666999" cy="5847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Equations, notes, assumptions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533400" y="5867400"/>
            <a:ext cx="2666999" cy="5847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Defined variables and explanations</a:t>
            </a:r>
            <a:endParaRPr lang="en-US" sz="1600" dirty="0"/>
          </a:p>
        </p:txBody>
      </p:sp>
      <p:sp>
        <p:nvSpPr>
          <p:cNvPr id="33" name="Right Brace 32"/>
          <p:cNvSpPr/>
          <p:nvPr/>
        </p:nvSpPr>
        <p:spPr bwMode="auto">
          <a:xfrm flipH="1">
            <a:off x="3048000" y="5486400"/>
            <a:ext cx="412376" cy="1371600"/>
          </a:xfrm>
          <a:prstGeom prst="rightBrac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Right Brace 33"/>
          <p:cNvSpPr/>
          <p:nvPr/>
        </p:nvSpPr>
        <p:spPr bwMode="auto">
          <a:xfrm flipH="1">
            <a:off x="2590800" y="4267200"/>
            <a:ext cx="412376" cy="1066800"/>
          </a:xfrm>
          <a:prstGeom prst="rightBrace">
            <a:avLst>
              <a:gd name="adj1" fmla="val 8333"/>
              <a:gd name="adj2" fmla="val 48693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Right Brace 34"/>
          <p:cNvSpPr/>
          <p:nvPr/>
        </p:nvSpPr>
        <p:spPr bwMode="auto">
          <a:xfrm flipH="1">
            <a:off x="2590800" y="3276600"/>
            <a:ext cx="412376" cy="685800"/>
          </a:xfrm>
          <a:prstGeom prst="rightBrace">
            <a:avLst>
              <a:gd name="adj1" fmla="val 8333"/>
              <a:gd name="adj2" fmla="val 48693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38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7338-2117-A54B-9753-80A2BD71A3F5}" type="slidenum">
              <a:rPr lang="en-US"/>
              <a:pPr/>
              <a:t>8</a:t>
            </a:fld>
            <a:endParaRPr lang="en-US"/>
          </a:p>
        </p:txBody>
      </p:sp>
      <p:sp>
        <p:nvSpPr>
          <p:cNvPr id="10" name="Rectangle 136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620000" cy="790575"/>
          </a:xfrm>
          <a:noFill/>
          <a:ln/>
        </p:spPr>
        <p:txBody>
          <a:bodyPr/>
          <a:lstStyle/>
          <a:p>
            <a:r>
              <a:rPr lang="en-US" sz="2800" b="1" dirty="0" smtClean="0"/>
              <a:t>Documentation </a:t>
            </a:r>
            <a:r>
              <a:rPr lang="en-US" sz="2800" b="1" dirty="0" smtClean="0"/>
              <a:t>Page 3</a:t>
            </a:r>
            <a:endParaRPr lang="en-US" sz="2800" b="1" dirty="0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04800" y="9144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28600" y="1066800"/>
            <a:ext cx="8610600" cy="69711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marL="285750" indent="-285750" algn="l">
              <a:lnSpc>
                <a:spcPct val="110000"/>
              </a:lnSpc>
              <a:buFont typeface="Courier New"/>
              <a:buChar char="o"/>
            </a:pPr>
            <a:r>
              <a:rPr lang="en-US" sz="1800" b="1" dirty="0" smtClean="0"/>
              <a:t>Code </a:t>
            </a:r>
            <a:r>
              <a:rPr lang="en-US" sz="1800" b="1" dirty="0" smtClean="0"/>
              <a:t>Modules (C++):</a:t>
            </a:r>
            <a:endParaRPr lang="en-US" sz="1800" b="1" dirty="0" smtClean="0"/>
          </a:p>
          <a:p>
            <a:pPr marL="742950" lvl="1" indent="-285750" algn="l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 smtClean="0"/>
              <a:t>Physics, Aries, Cost, Costing Accounts, Design Point, Geometry, </a:t>
            </a:r>
            <a:r>
              <a:rPr lang="en-US" sz="1800" dirty="0" err="1" smtClean="0"/>
              <a:t>Part.cpp</a:t>
            </a:r>
            <a:endParaRPr lang="en-US" sz="1800" dirty="0" smtClean="0"/>
          </a:p>
        </p:txBody>
      </p:sp>
      <p:pic>
        <p:nvPicPr>
          <p:cNvPr id="14" name="Picture 13" descr="ASC logo 02 jp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797049" cy="8381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2438400"/>
            <a:ext cx="1405152" cy="3385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Code module</a:t>
            </a:r>
            <a:endParaRPr lang="en-US" sz="1600" dirty="0"/>
          </a:p>
        </p:txBody>
      </p:sp>
      <p:cxnSp>
        <p:nvCxnSpPr>
          <p:cNvPr id="12" name="Straight Arrow Connector 11"/>
          <p:cNvCxnSpPr>
            <a:stCxn id="9" idx="3"/>
          </p:cNvCxnSpPr>
          <p:nvPr/>
        </p:nvCxnSpPr>
        <p:spPr bwMode="auto">
          <a:xfrm>
            <a:off x="2167152" y="2607677"/>
            <a:ext cx="845667" cy="593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52400" y="2971800"/>
            <a:ext cx="2666999" cy="23083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600" dirty="0" smtClean="0"/>
              <a:t>Date of </a:t>
            </a:r>
            <a:r>
              <a:rPr lang="en-US" sz="1600" dirty="0" smtClean="0"/>
              <a:t>documentation</a:t>
            </a:r>
            <a:endParaRPr lang="en-US" sz="1600" dirty="0" smtClean="0"/>
          </a:p>
          <a:p>
            <a:pPr marL="285750" indent="-285750" algn="l">
              <a:buFont typeface="Arial"/>
              <a:buChar char="•"/>
            </a:pPr>
            <a:r>
              <a:rPr lang="en-US" sz="1600" dirty="0" smtClean="0"/>
              <a:t>ASC version (SVN #</a:t>
            </a:r>
            <a:r>
              <a:rPr lang="en-US" sz="1600" dirty="0" smtClean="0"/>
              <a:t>)</a:t>
            </a:r>
            <a:endParaRPr lang="en-US" sz="1600" dirty="0" smtClean="0"/>
          </a:p>
          <a:p>
            <a:pPr marL="285750" indent="-285750" algn="l">
              <a:buFont typeface="Arial"/>
              <a:buChar char="•"/>
            </a:pPr>
            <a:r>
              <a:rPr lang="en-US" sz="1600" dirty="0"/>
              <a:t>M</a:t>
            </a:r>
            <a:r>
              <a:rPr lang="en-US" sz="1600" dirty="0" smtClean="0"/>
              <a:t>odule </a:t>
            </a:r>
            <a:r>
              <a:rPr lang="en-US" sz="1600" dirty="0" smtClean="0"/>
              <a:t>name</a:t>
            </a:r>
            <a:endParaRPr lang="en-US" sz="1600" dirty="0" smtClean="0"/>
          </a:p>
          <a:p>
            <a:pPr marL="285750" indent="-285750" algn="l">
              <a:buFont typeface="Arial"/>
              <a:buChar char="•"/>
            </a:pPr>
            <a:r>
              <a:rPr lang="en-US" sz="1600" dirty="0" smtClean="0"/>
              <a:t>History of the </a:t>
            </a:r>
            <a:r>
              <a:rPr lang="en-US" sz="1600" dirty="0" smtClean="0"/>
              <a:t>module</a:t>
            </a:r>
            <a:endParaRPr lang="en-US" sz="1600" dirty="0" smtClean="0"/>
          </a:p>
          <a:p>
            <a:pPr marL="285750" indent="-285750" algn="l">
              <a:buFont typeface="Arial"/>
              <a:buChar char="•"/>
            </a:pPr>
            <a:r>
              <a:rPr lang="en-US" sz="1600" dirty="0" smtClean="0"/>
              <a:t>Notes on module and its </a:t>
            </a:r>
            <a:r>
              <a:rPr lang="en-US" sz="1600" dirty="0" smtClean="0"/>
              <a:t>purpose</a:t>
            </a:r>
            <a:endParaRPr lang="en-US" sz="1600" dirty="0" smtClean="0"/>
          </a:p>
          <a:p>
            <a:pPr marL="285750" indent="-285750" algn="l">
              <a:buFont typeface="Arial"/>
              <a:buChar char="•"/>
            </a:pPr>
            <a:r>
              <a:rPr lang="en-US" sz="1600" dirty="0" smtClean="0"/>
              <a:t>Reference docs (viewable on ASC Documentation page)</a:t>
            </a:r>
          </a:p>
        </p:txBody>
      </p:sp>
      <p:sp>
        <p:nvSpPr>
          <p:cNvPr id="15" name="Right Brace 14"/>
          <p:cNvSpPr/>
          <p:nvPr/>
        </p:nvSpPr>
        <p:spPr bwMode="auto">
          <a:xfrm flipH="1">
            <a:off x="2819400" y="2895600"/>
            <a:ext cx="412376" cy="2209800"/>
          </a:xfrm>
          <a:prstGeom prst="rightBrace">
            <a:avLst>
              <a:gd name="adj1" fmla="val 8333"/>
              <a:gd name="adj2" fmla="val 48693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" name="Picture 3" descr="Picture 6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71"/>
          <a:stretch/>
        </p:blipFill>
        <p:spPr>
          <a:xfrm>
            <a:off x="3210663" y="2514600"/>
            <a:ext cx="5868432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50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7338-2117-A54B-9753-80A2BD71A3F5}" type="slidenum">
              <a:rPr lang="en-US"/>
              <a:pPr/>
              <a:t>9</a:t>
            </a:fld>
            <a:endParaRPr lang="en-US"/>
          </a:p>
        </p:txBody>
      </p:sp>
      <p:sp>
        <p:nvSpPr>
          <p:cNvPr id="10" name="Rectangle 136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620000" cy="790575"/>
          </a:xfrm>
          <a:noFill/>
          <a:ln/>
        </p:spPr>
        <p:txBody>
          <a:bodyPr/>
          <a:lstStyle/>
          <a:p>
            <a:r>
              <a:rPr lang="en-US" sz="2800" b="1" dirty="0" smtClean="0"/>
              <a:t>Documentation </a:t>
            </a:r>
            <a:r>
              <a:rPr lang="en-US" sz="2800" b="1" dirty="0" smtClean="0"/>
              <a:t>Page 4</a:t>
            </a:r>
            <a:endParaRPr lang="en-US" sz="2800" b="1" dirty="0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04800" y="9144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28600" y="1066800"/>
            <a:ext cx="6781800" cy="34394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marL="285750" indent="-285750" algn="l">
              <a:lnSpc>
                <a:spcPct val="110000"/>
              </a:lnSpc>
              <a:buFont typeface="Courier New"/>
              <a:buChar char="o"/>
            </a:pPr>
            <a:r>
              <a:rPr lang="en-US" sz="1800" b="1" dirty="0" smtClean="0"/>
              <a:t>Input files:</a:t>
            </a:r>
          </a:p>
          <a:p>
            <a:pPr marL="742950" lvl="1" indent="-285750" algn="l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 smtClean="0"/>
              <a:t>Raw data file from physics module</a:t>
            </a:r>
          </a:p>
          <a:p>
            <a:pPr marL="742950" lvl="1" indent="-285750" algn="l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 smtClean="0"/>
              <a:t>Setup files – choose divertor, blanket, scanning mode</a:t>
            </a:r>
          </a:p>
          <a:p>
            <a:pPr marL="742950" lvl="1" indent="-285750" algn="l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 err="1" smtClean="0"/>
              <a:t>Runaries</a:t>
            </a:r>
            <a:r>
              <a:rPr lang="en-US" sz="1800" dirty="0" smtClean="0"/>
              <a:t> script – designates points to scan</a:t>
            </a:r>
          </a:p>
          <a:p>
            <a:pPr marL="742950" lvl="1" indent="-285750" algn="l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 smtClean="0"/>
              <a:t>Radial build input file – IB, OB, vertical</a:t>
            </a:r>
          </a:p>
          <a:p>
            <a:pPr marL="742950" lvl="1" indent="-285750" algn="l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 smtClean="0"/>
              <a:t>Materials – name, purpose, density, cost, cost basis year</a:t>
            </a:r>
          </a:p>
          <a:p>
            <a:pPr marL="742950" lvl="1" indent="-285750" algn="l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 smtClean="0"/>
              <a:t>Inflation factors</a:t>
            </a:r>
          </a:p>
          <a:p>
            <a:pPr marL="742950" lvl="1" indent="-285750" algn="l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 smtClean="0"/>
              <a:t>Costing parameters</a:t>
            </a:r>
          </a:p>
          <a:p>
            <a:pPr marL="742950" lvl="1" indent="-285750" algn="l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 smtClean="0"/>
              <a:t>Magnets – TF and PF coil parameters</a:t>
            </a:r>
          </a:p>
          <a:p>
            <a:pPr marL="742950" lvl="1" indent="-285750" algn="l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 smtClean="0"/>
              <a:t>Power flow – neutron multiplication factors, efficiencies, power flow fractions</a:t>
            </a:r>
          </a:p>
        </p:txBody>
      </p:sp>
      <p:pic>
        <p:nvPicPr>
          <p:cNvPr id="14" name="Picture 13" descr="ASC logo 02 jp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797049" cy="838199"/>
          </a:xfrm>
          <a:prstGeom prst="rect">
            <a:avLst/>
          </a:prstGeom>
        </p:spPr>
      </p:pic>
      <p:pic>
        <p:nvPicPr>
          <p:cNvPr id="4" name="Picture 3" descr="Picture 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607566"/>
            <a:ext cx="3886200" cy="22443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Picture 1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3711875"/>
            <a:ext cx="9144000" cy="3146125"/>
          </a:xfrm>
          <a:prstGeom prst="rect">
            <a:avLst/>
          </a:prstGeom>
        </p:spPr>
      </p:pic>
      <p:pic>
        <p:nvPicPr>
          <p:cNvPr id="7" name="Picture 6" descr="Picture 1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304800"/>
            <a:ext cx="6069671" cy="5104749"/>
          </a:xfrm>
          <a:prstGeom prst="rect">
            <a:avLst/>
          </a:prstGeom>
        </p:spPr>
      </p:pic>
      <p:pic>
        <p:nvPicPr>
          <p:cNvPr id="12" name="Picture 11" descr="Picture 1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5"/>
          <a:stretch/>
        </p:blipFill>
        <p:spPr>
          <a:xfrm>
            <a:off x="7197180" y="990601"/>
            <a:ext cx="1954530" cy="5867400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15" name="Straight Arrow Connector 14"/>
          <p:cNvCxnSpPr/>
          <p:nvPr/>
        </p:nvCxnSpPr>
        <p:spPr bwMode="auto">
          <a:xfrm flipV="1">
            <a:off x="5181600" y="1905000"/>
            <a:ext cx="1981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16200000" flipH="1">
            <a:off x="-647700" y="3924300"/>
            <a:ext cx="2508250" cy="298450"/>
          </a:xfrm>
          <a:prstGeom prst="bentConnector3">
            <a:avLst>
              <a:gd name="adj1" fmla="val 100056"/>
            </a:avLst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75717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289116</TotalTime>
  <Words>902</Words>
  <Application>Microsoft Macintosh PowerPoint</Application>
  <PresentationFormat>On-screen Show (4:3)</PresentationFormat>
  <Paragraphs>210</Paragraphs>
  <Slides>18</Slides>
  <Notes>18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Blank Presentation</vt:lpstr>
      <vt:lpstr>Updating the SCLL Design &amp; ASC Documentation</vt:lpstr>
      <vt:lpstr>ASC Progress</vt:lpstr>
      <vt:lpstr>ARIES Design Nomenclature</vt:lpstr>
      <vt:lpstr>Substantiating SCLL Design</vt:lpstr>
      <vt:lpstr>ASC Homepage</vt:lpstr>
      <vt:lpstr>Documentation Page 1</vt:lpstr>
      <vt:lpstr>Documentation Page 2</vt:lpstr>
      <vt:lpstr>Documentation Page 3</vt:lpstr>
      <vt:lpstr>Documentation Page 4</vt:lpstr>
      <vt:lpstr>Documentation Page 5</vt:lpstr>
      <vt:lpstr>Documentation Page 6</vt:lpstr>
      <vt:lpstr>Strawmen Points Page</vt:lpstr>
      <vt:lpstr>VASST Page</vt:lpstr>
      <vt:lpstr>VASST Filtering Sequence</vt:lpstr>
      <vt:lpstr>Easier-to-read part printouts combine all part parameters</vt:lpstr>
      <vt:lpstr>Summary &amp; Future Work</vt:lpstr>
      <vt:lpstr>3D Divertor Printing</vt:lpstr>
      <vt:lpstr>3D printing – what we’ve learned</vt:lpstr>
    </vt:vector>
  </TitlesOfParts>
  <Company>Lane Carlson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Carlson</dc:creator>
  <cp:lastModifiedBy>Lane Carlson</cp:lastModifiedBy>
  <cp:revision>477</cp:revision>
  <dcterms:created xsi:type="dcterms:W3CDTF">2011-10-05T20:47:14Z</dcterms:created>
  <dcterms:modified xsi:type="dcterms:W3CDTF">2012-01-24T17:07:26Z</dcterms:modified>
</cp:coreProperties>
</file>