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7" r:id="rId2"/>
    <p:sldId id="265" r:id="rId3"/>
    <p:sldId id="408" r:id="rId4"/>
    <p:sldId id="390" r:id="rId5"/>
    <p:sldId id="386" r:id="rId6"/>
    <p:sldId id="399" r:id="rId7"/>
    <p:sldId id="398" r:id="rId8"/>
    <p:sldId id="397" r:id="rId9"/>
    <p:sldId id="400" r:id="rId10"/>
    <p:sldId id="404" r:id="rId11"/>
    <p:sldId id="403" r:id="rId12"/>
    <p:sldId id="409" r:id="rId13"/>
    <p:sldId id="401" r:id="rId14"/>
    <p:sldId id="405" r:id="rId15"/>
    <p:sldId id="406" r:id="rId16"/>
    <p:sldId id="294" r:id="rId17"/>
    <p:sldId id="407" r:id="rId18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BBE1E4"/>
    <a:srgbClr val="6666FF"/>
    <a:srgbClr val="E6291A"/>
    <a:srgbClr val="333333"/>
    <a:srgbClr val="408000"/>
    <a:srgbClr val="626AF7"/>
    <a:srgbClr val="1B13FF"/>
    <a:srgbClr val="EBEDF4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inimized" preferSingleView="1">
    <p:restoredLeft sz="32787"/>
    <p:restoredTop sz="86730" autoAdjust="0"/>
  </p:normalViewPr>
  <p:slideViewPr>
    <p:cSldViewPr>
      <p:cViewPr varScale="1">
        <p:scale>
          <a:sx n="99" d="100"/>
          <a:sy n="99" d="100"/>
        </p:scale>
        <p:origin x="-216" y="-104"/>
      </p:cViewPr>
      <p:guideLst>
        <p:guide orient="horz" pos="4176"/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144" y="-10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24" Type="http://schemas.openxmlformats.org/officeDocument/2006/relationships/tableStyles" Target="tableStyle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8EC0C3B-AA91-CE44-A9C3-68C0B64475B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377AF5-D5C0-9C44-9504-950879B52B7D}" type="slidenum">
              <a:rPr lang="en-US"/>
              <a:pPr/>
              <a:t>1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E6D36F-00CC-A04C-B3DD-080D69DF6279}" type="slidenum">
              <a:rPr lang="en-US"/>
              <a:pPr/>
              <a:t>13</a:t>
            </a:fld>
            <a:endParaRPr lang="en-US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E6D36F-00CC-A04C-B3DD-080D69DF6279}" type="slidenum">
              <a:rPr lang="en-US"/>
              <a:pPr/>
              <a:t>14</a:t>
            </a:fld>
            <a:endParaRPr lang="en-US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40C3ED-14AE-4F4B-AF84-095A8AE1FA9E}" type="slidenum">
              <a:rPr lang="en-US"/>
              <a:pPr/>
              <a:t>15</a:t>
            </a:fld>
            <a:endParaRPr lang="en-US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FE53A7-BC70-E347-951C-EB883E3A4A6B}" type="slidenum">
              <a:rPr lang="en-US"/>
              <a:pPr/>
              <a:t>16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FE53A7-BC70-E347-951C-EB883E3A4A6B}" type="slidenum">
              <a:rPr lang="en-US"/>
              <a:pPr/>
              <a:t>17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4731EE-8052-2949-B9A2-2764281421AE}" type="slidenum">
              <a:rPr lang="en-US"/>
              <a:pPr/>
              <a:t>2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8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4731EE-8052-2949-B9A2-2764281421AE}" type="slidenum">
              <a:rPr lang="en-US"/>
              <a:pPr/>
              <a:t>3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8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4731EE-8052-2949-B9A2-2764281421AE}" type="slidenum">
              <a:rPr lang="en-US"/>
              <a:pPr/>
              <a:t>4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8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E6D36F-00CC-A04C-B3DD-080D69DF6279}" type="slidenum">
              <a:rPr lang="en-US"/>
              <a:pPr/>
              <a:t>5</a:t>
            </a:fld>
            <a:endParaRPr lang="en-US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E6D36F-00CC-A04C-B3DD-080D69DF6279}" type="slidenum">
              <a:rPr lang="en-US"/>
              <a:pPr/>
              <a:t>6</a:t>
            </a:fld>
            <a:endParaRPr lang="en-US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E6D36F-00CC-A04C-B3DD-080D69DF6279}" type="slidenum">
              <a:rPr lang="en-US"/>
              <a:pPr/>
              <a:t>7</a:t>
            </a:fld>
            <a:endParaRPr lang="en-US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26B2DF-A518-1E4E-AA58-B607C934DE6E}" type="slidenum">
              <a:rPr lang="en-US"/>
              <a:pPr/>
              <a:t>8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8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26B2DF-A518-1E4E-AA58-B607C934DE6E}" type="slidenum">
              <a:rPr lang="en-US"/>
              <a:pPr/>
              <a:t>9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8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CB5B737-3A5B-634E-AD0D-B9E2B96A6E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E1D3882-5BAF-574D-9DED-13B2BBEF19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3B50591-14B2-134C-84A1-9EF8A1AA41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AB1EC83-6E7E-6D4C-9024-8AE6FAE01B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19BCD36-978B-2E46-B4C0-630967979C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578F9E1-912A-7E49-B49B-25CDEDBB85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1711418-EEF3-DF42-8C01-E532E77F3A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3FCF19F-71DE-4745-B6CE-FE728A4F05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E91953A-C6F1-B647-837F-D0BA74515D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3972460-6899-B64E-8A27-1EA485E40F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BACA59C-4E47-4845-8F6A-25429FB4D0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143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CA0C2C-A46D-AA4C-B5DE-5A0CAA09754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hyperlink" Target="http://aries.ucsd.edu/ARIES/WDOCS/system.s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5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4" Type="http://schemas.openxmlformats.org/officeDocument/2006/relationships/image" Target="../media/image3.pd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ED80-6A64-544C-B950-085213C1B022}" type="slidenum">
              <a:rPr lang="en-US"/>
              <a:pPr/>
              <a:t>1</a:t>
            </a:fld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25908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/>
          </p:cNvSpPr>
          <p:nvPr/>
        </p:nvSpPr>
        <p:spPr bwMode="auto">
          <a:xfrm>
            <a:off x="0" y="4648200"/>
            <a:ext cx="914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200" b="1" dirty="0">
                <a:solidFill>
                  <a:srgbClr val="333333"/>
                </a:solidFill>
              </a:rPr>
              <a:t>Lane </a:t>
            </a:r>
            <a:r>
              <a:rPr lang="en-US" sz="2200" b="1" dirty="0" smtClean="0">
                <a:solidFill>
                  <a:srgbClr val="333333"/>
                </a:solidFill>
              </a:rPr>
              <a:t>Carlson</a:t>
            </a:r>
          </a:p>
          <a:p>
            <a:pPr defTabSz="457200" eaLnBrk="1" hangingPunct="1">
              <a:lnSpc>
                <a:spcPct val="70000"/>
              </a:lnSpc>
              <a:spcBef>
                <a:spcPct val="20000"/>
              </a:spcBef>
            </a:pPr>
            <a:endParaRPr lang="en-US" sz="1600" b="1" dirty="0" smtClean="0">
              <a:solidFill>
                <a:srgbClr val="333333"/>
              </a:solidFill>
            </a:endParaRPr>
          </a:p>
          <a:p>
            <a:pPr defTabSz="4572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/>
              <a:t>ARIES Pathways </a:t>
            </a:r>
            <a:r>
              <a:rPr lang="en-US" sz="1600" b="1" dirty="0"/>
              <a:t>Project Meeting</a:t>
            </a:r>
          </a:p>
          <a:p>
            <a:pPr defTabSz="4572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/>
              <a:t>Gaithersburg, </a:t>
            </a:r>
            <a:r>
              <a:rPr lang="en-US" sz="1600" b="1" dirty="0" smtClean="0"/>
              <a:t>MD, Oct 13-14, </a:t>
            </a:r>
            <a:r>
              <a:rPr lang="en-US" sz="1600" b="1" dirty="0"/>
              <a:t>2011</a:t>
            </a:r>
            <a:endParaRPr lang="en-US" sz="2000" b="1" dirty="0"/>
          </a:p>
        </p:txBody>
      </p:sp>
      <p:pic>
        <p:nvPicPr>
          <p:cNvPr id="3078" name="Picture 6" descr="CERLogo_Col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762000"/>
            <a:ext cx="2859088" cy="798513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133600"/>
            <a:ext cx="6096000" cy="2209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b="1" dirty="0" smtClean="0">
                <a:solidFill>
                  <a:schemeClr val="tx1"/>
                </a:solidFill>
              </a:rPr>
              <a:t>Substantiating the ASC </a:t>
            </a:r>
            <a:br>
              <a:rPr lang="en-US" sz="36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chemeClr val="tx1"/>
                </a:solidFill>
              </a:rPr>
              <a:t>&amp; Implementing the </a:t>
            </a:r>
            <a:br>
              <a:rPr lang="en-US" sz="36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chemeClr val="tx1"/>
                </a:solidFill>
              </a:rPr>
              <a:t>DCLL Blanket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629400"/>
            <a:ext cx="1066800" cy="228600"/>
          </a:xfrm>
        </p:spPr>
        <p:txBody>
          <a:bodyPr/>
          <a:lstStyle/>
          <a:p>
            <a:fld id="{143259A4-853E-AB44-BC24-3F662FE967ED}" type="slidenum">
              <a:rPr lang="en-US"/>
              <a:pPr/>
              <a:t>10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0"/>
            <a:ext cx="1219200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304800" y="914400"/>
            <a:ext cx="845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123825"/>
            <a:ext cx="6934200" cy="685800"/>
          </a:xfrm>
        </p:spPr>
        <p:txBody>
          <a:bodyPr/>
          <a:lstStyle/>
          <a:p>
            <a:r>
              <a:rPr lang="en-US" sz="2800" b="1" i="1" dirty="0" smtClean="0"/>
              <a:t>Preliminary </a:t>
            </a:r>
            <a:r>
              <a:rPr lang="en-US" sz="2800" dirty="0" smtClean="0"/>
              <a:t>DCLL </a:t>
            </a:r>
            <a:r>
              <a:rPr lang="en-US" sz="2800" dirty="0"/>
              <a:t>Strawmen</a:t>
            </a:r>
            <a:r>
              <a:rPr lang="en-US" sz="2800" dirty="0" smtClean="0"/>
              <a:t> Proposed</a:t>
            </a:r>
            <a:endParaRPr lang="en-US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09600" y="1143000"/>
            <a:ext cx="7772400" cy="4399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82575" indent="-282575" algn="l">
              <a:lnSpc>
                <a:spcPct val="130000"/>
              </a:lnSpc>
              <a:buFont typeface="Arial" charset="0"/>
              <a:buChar char="•"/>
            </a:pPr>
            <a:endParaRPr lang="en-US" sz="2200" b="1" dirty="0"/>
          </a:p>
          <a:p>
            <a:pPr marL="282575" indent="-282575" algn="l">
              <a:lnSpc>
                <a:spcPct val="130000"/>
              </a:lnSpc>
              <a:buFont typeface="Arial" charset="0"/>
              <a:buChar char="•"/>
            </a:pPr>
            <a:r>
              <a:rPr lang="en-US" sz="2200" b="1" dirty="0"/>
              <a:t>ARIES-ACT-</a:t>
            </a:r>
            <a:r>
              <a:rPr lang="en-US" sz="2200" b="1" dirty="0" smtClean="0"/>
              <a:t>III</a:t>
            </a:r>
            <a:r>
              <a:rPr lang="en-US" sz="2200" b="1" dirty="0" smtClean="0"/>
              <a:t> </a:t>
            </a:r>
            <a:r>
              <a:rPr lang="en-US" sz="2200" i="1" dirty="0" smtClean="0"/>
              <a:t>(DCLL blanket, </a:t>
            </a:r>
            <a:r>
              <a:rPr lang="en-US" sz="2200" i="1" dirty="0"/>
              <a:t>aggressive physics)</a:t>
            </a:r>
            <a:endParaRPr lang="en-US" sz="2200" i="1" dirty="0" smtClean="0"/>
          </a:p>
          <a:p>
            <a:pPr marL="858838" lvl="1" indent="-344488" algn="l">
              <a:lnSpc>
                <a:spcPct val="130000"/>
              </a:lnSpc>
              <a:buFont typeface="Arial" charset="0"/>
              <a:buChar char="•"/>
            </a:pPr>
            <a:r>
              <a:rPr lang="en-US" sz="2200" dirty="0" smtClean="0"/>
              <a:t>R </a:t>
            </a:r>
            <a:r>
              <a:rPr lang="en-US" sz="2200" dirty="0" smtClean="0"/>
              <a:t>~</a:t>
            </a:r>
            <a:r>
              <a:rPr lang="en-US" sz="2200" dirty="0" smtClean="0"/>
              <a:t> 7.5 </a:t>
            </a:r>
            <a:r>
              <a:rPr lang="en-US" sz="2200" dirty="0" err="1" smtClean="0"/>
              <a:t>m</a:t>
            </a:r>
            <a:r>
              <a:rPr lang="en-US" sz="2200" dirty="0" smtClean="0"/>
              <a:t>, a =</a:t>
            </a:r>
            <a:r>
              <a:rPr lang="en-US" sz="2200" dirty="0" smtClean="0"/>
              <a:t> 1.875 </a:t>
            </a:r>
            <a:r>
              <a:rPr lang="en-US" sz="2200" dirty="0" err="1" smtClean="0"/>
              <a:t>m</a:t>
            </a:r>
            <a:r>
              <a:rPr lang="en-US" sz="2200" dirty="0" smtClean="0"/>
              <a:t>, β</a:t>
            </a:r>
            <a:r>
              <a:rPr lang="en-US" sz="2200" baseline="-25000" dirty="0" smtClean="0"/>
              <a:t>N</a:t>
            </a:r>
            <a:r>
              <a:rPr lang="en-US" sz="2200" dirty="0" smtClean="0"/>
              <a:t> </a:t>
            </a:r>
            <a:r>
              <a:rPr lang="en-US" sz="2200" dirty="0" smtClean="0"/>
              <a:t>~ 0.046, NWL </a:t>
            </a:r>
            <a:r>
              <a:rPr lang="en-US" sz="2200" dirty="0" err="1" smtClean="0"/>
              <a:t>ave</a:t>
            </a:r>
            <a:r>
              <a:rPr lang="en-US" sz="2200" dirty="0" smtClean="0"/>
              <a:t> </a:t>
            </a:r>
            <a:r>
              <a:rPr lang="en-US" sz="2200" dirty="0" smtClean="0"/>
              <a:t>~</a:t>
            </a:r>
            <a:r>
              <a:rPr lang="en-US" sz="2200" dirty="0" smtClean="0"/>
              <a:t> 2.53 MW</a:t>
            </a:r>
            <a:r>
              <a:rPr lang="en-US" sz="2200" dirty="0" smtClean="0"/>
              <a:t>/m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, elongation =</a:t>
            </a:r>
            <a:r>
              <a:rPr lang="en-US" sz="2200" dirty="0" smtClean="0"/>
              <a:t> 2.0</a:t>
            </a:r>
          </a:p>
          <a:p>
            <a:pPr marL="282575" indent="-282575" algn="l">
              <a:lnSpc>
                <a:spcPct val="130000"/>
              </a:lnSpc>
              <a:buFont typeface="Arial" charset="0"/>
              <a:buChar char="•"/>
            </a:pPr>
            <a:endParaRPr lang="en-US" sz="2200" b="1" dirty="0"/>
          </a:p>
          <a:p>
            <a:pPr marL="282575" indent="-282575" algn="l">
              <a:lnSpc>
                <a:spcPct val="130000"/>
              </a:lnSpc>
              <a:buFont typeface="Arial" charset="0"/>
              <a:buChar char="•"/>
            </a:pPr>
            <a:r>
              <a:rPr lang="en-US" sz="2200" b="1" dirty="0"/>
              <a:t>ARIES-ACT-</a:t>
            </a:r>
            <a:r>
              <a:rPr lang="en-US" sz="2200" b="1" dirty="0" smtClean="0"/>
              <a:t>IV</a:t>
            </a:r>
            <a:r>
              <a:rPr lang="en-US" sz="2200" dirty="0" smtClean="0"/>
              <a:t> </a:t>
            </a:r>
            <a:r>
              <a:rPr lang="en-US" sz="2200" i="1" dirty="0" smtClean="0"/>
              <a:t>(DCLL blanket, conservative physics)</a:t>
            </a:r>
          </a:p>
          <a:p>
            <a:pPr marL="858838" lvl="1" indent="-344488" algn="l">
              <a:lnSpc>
                <a:spcPct val="130000"/>
              </a:lnSpc>
              <a:buFont typeface="Arial" charset="0"/>
              <a:buChar char="•"/>
            </a:pPr>
            <a:r>
              <a:rPr lang="en-US" sz="2200" dirty="0" smtClean="0"/>
              <a:t>R </a:t>
            </a:r>
            <a:r>
              <a:rPr lang="en-US" sz="2200" dirty="0" smtClean="0"/>
              <a:t>~</a:t>
            </a:r>
            <a:r>
              <a:rPr lang="en-US" sz="2200" dirty="0" smtClean="0"/>
              <a:t> 8.75 </a:t>
            </a:r>
            <a:r>
              <a:rPr lang="en-US" sz="2200" dirty="0" err="1" smtClean="0"/>
              <a:t>m</a:t>
            </a:r>
            <a:r>
              <a:rPr lang="en-US" sz="2200" dirty="0" smtClean="0"/>
              <a:t>, a =</a:t>
            </a:r>
            <a:r>
              <a:rPr lang="en-US" sz="2200" dirty="0" smtClean="0"/>
              <a:t> 2.19 </a:t>
            </a:r>
            <a:r>
              <a:rPr lang="en-US" sz="2200" dirty="0" err="1" smtClean="0"/>
              <a:t>m</a:t>
            </a:r>
            <a:r>
              <a:rPr lang="en-US" sz="2200" dirty="0" smtClean="0"/>
              <a:t>, β</a:t>
            </a:r>
            <a:r>
              <a:rPr lang="en-US" sz="2200" baseline="-25000" dirty="0" smtClean="0"/>
              <a:t>N</a:t>
            </a:r>
            <a:r>
              <a:rPr lang="en-US" sz="2200" dirty="0" smtClean="0"/>
              <a:t> </a:t>
            </a:r>
            <a:r>
              <a:rPr lang="en-US" sz="2200" dirty="0" smtClean="0"/>
              <a:t>~0.028, NWL </a:t>
            </a:r>
            <a:r>
              <a:rPr lang="en-US" sz="2200" dirty="0" err="1" smtClean="0"/>
              <a:t>ave</a:t>
            </a:r>
            <a:r>
              <a:rPr lang="en-US" sz="2200" dirty="0" smtClean="0"/>
              <a:t> ~2.16 </a:t>
            </a:r>
            <a:r>
              <a:rPr lang="en-US" sz="2200" dirty="0" smtClean="0"/>
              <a:t>MW/m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, elongation =</a:t>
            </a:r>
            <a:r>
              <a:rPr lang="en-US" sz="2200" dirty="0" smtClean="0"/>
              <a:t> 2.2</a:t>
            </a:r>
          </a:p>
          <a:p>
            <a:pPr marL="282575" indent="-282575" algn="l">
              <a:lnSpc>
                <a:spcPct val="130000"/>
              </a:lnSpc>
              <a:buFont typeface="Arial" charset="0"/>
              <a:buChar char="•"/>
            </a:pPr>
            <a:endParaRPr lang="en-US" sz="2200" dirty="0" smtClean="0"/>
          </a:p>
          <a:p>
            <a:pPr marL="282575" indent="-282575" algn="l">
              <a:lnSpc>
                <a:spcPct val="130000"/>
              </a:lnSpc>
              <a:buFont typeface="Arial" charset="0"/>
              <a:buChar char="•"/>
            </a:pPr>
            <a:endParaRPr lang="en-US" sz="1800" b="1" dirty="0">
              <a:solidFill>
                <a:srgbClr val="0D0EFB"/>
              </a:solidFill>
              <a:latin typeface="Times" charset="0"/>
            </a:endParaRPr>
          </a:p>
        </p:txBody>
      </p:sp>
      <p:sp>
        <p:nvSpPr>
          <p:cNvPr id="11" name="Rectangle 86"/>
          <p:cNvSpPr>
            <a:spLocks noChangeArrowheads="1"/>
          </p:cNvSpPr>
          <p:nvPr/>
        </p:nvSpPr>
        <p:spPr bwMode="auto">
          <a:xfrm>
            <a:off x="2438400" y="5486400"/>
            <a:ext cx="3352800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marL="169863" indent="-169863" algn="l">
              <a:buFontTx/>
              <a:buChar char="•"/>
            </a:pPr>
            <a:r>
              <a:rPr lang="en-US" sz="2000" dirty="0"/>
              <a:t>Divertor is</a:t>
            </a:r>
            <a:r>
              <a:rPr lang="en-US" sz="2000" dirty="0" smtClean="0"/>
              <a:t> </a:t>
            </a:r>
            <a:r>
              <a:rPr lang="en-US" sz="2000" b="1" dirty="0" smtClean="0"/>
              <a:t>h</a:t>
            </a:r>
            <a:r>
              <a:rPr lang="en-US" sz="2000" b="1" dirty="0" smtClean="0"/>
              <a:t>elium-</a:t>
            </a:r>
            <a:r>
              <a:rPr lang="en-US" sz="2000" b="1" dirty="0" smtClean="0"/>
              <a:t>cooled</a:t>
            </a:r>
            <a:endParaRPr lang="en-US" sz="2000" dirty="0" smtClean="0"/>
          </a:p>
          <a:p>
            <a:pPr marL="169863" indent="-169863" algn="l">
              <a:buFontTx/>
              <a:buChar char="•"/>
            </a:pPr>
            <a:r>
              <a:rPr lang="en-US" sz="2000" dirty="0" smtClean="0"/>
              <a:t>All </a:t>
            </a:r>
            <a:r>
              <a:rPr lang="en-US" sz="2000" dirty="0"/>
              <a:t>costing is 2009$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629400"/>
            <a:ext cx="1066800" cy="228600"/>
          </a:xfrm>
        </p:spPr>
        <p:txBody>
          <a:bodyPr/>
          <a:lstStyle/>
          <a:p>
            <a:fld id="{78E32077-AE81-0541-B68A-8EE8E9BA806A}" type="slidenum">
              <a:rPr lang="en-US"/>
              <a:pPr/>
              <a:t>11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0"/>
            <a:ext cx="1219200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304800" y="914400"/>
            <a:ext cx="845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title"/>
          </p:nvPr>
        </p:nvSpPr>
        <p:spPr>
          <a:xfrm>
            <a:off x="914400" y="123825"/>
            <a:ext cx="6781800" cy="685800"/>
          </a:xfrm>
          <a:noFill/>
          <a:ln/>
        </p:spPr>
        <p:txBody>
          <a:bodyPr/>
          <a:lstStyle/>
          <a:p>
            <a:r>
              <a:rPr lang="en-US" sz="2800" dirty="0"/>
              <a:t>Systems code scanning parameters used</a:t>
            </a:r>
            <a:endParaRPr lang="en-US" dirty="0"/>
          </a:p>
        </p:txBody>
      </p:sp>
      <p:graphicFrame>
        <p:nvGraphicFramePr>
          <p:cNvPr id="9" name="Group 178"/>
          <p:cNvGraphicFramePr>
            <a:graphicFrameLocks noGrp="1"/>
          </p:cNvGraphicFramePr>
          <p:nvPr/>
        </p:nvGraphicFramePr>
        <p:xfrm>
          <a:off x="1371600" y="1295400"/>
          <a:ext cx="6400800" cy="3596640"/>
        </p:xfrm>
        <a:graphic>
          <a:graphicData uri="http://schemas.openxmlformats.org/drawingml/2006/table">
            <a:tbl>
              <a:tblPr/>
              <a:tblGrid>
                <a:gridCol w="2590800"/>
                <a:gridCol w="2133600"/>
                <a:gridCol w="16764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DCLL blanket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Range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Resolution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R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 [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]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6 - 9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0.25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B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 [T]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5.5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- 9.0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0.25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β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0.025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-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0.058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0.001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Qcyl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 (q95)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3.6 – 6.0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DF4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Q gain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15 - 40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2.5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n/n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Gr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0.7 – 1.0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Impurity fraction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0.001 - 0.003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0.001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Plasma elongation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2.0 - 2.2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DF4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179"/>
          <p:cNvSpPr>
            <a:spLocks noChangeArrowheads="1"/>
          </p:cNvSpPr>
          <p:nvPr/>
        </p:nvSpPr>
        <p:spPr bwMode="auto">
          <a:xfrm>
            <a:off x="6172200" y="5486400"/>
            <a:ext cx="198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1313" indent="-341313" algn="l">
              <a:buFont typeface="Symbol" charset="2"/>
              <a:buChar char=""/>
            </a:pPr>
            <a:r>
              <a:rPr lang="en-US" sz="1800" b="1" dirty="0" smtClean="0"/>
              <a:t> ~</a:t>
            </a:r>
            <a:r>
              <a:rPr lang="en-US" sz="1800" b="1" dirty="0" smtClean="0"/>
              <a:t>1 </a:t>
            </a:r>
            <a:r>
              <a:rPr lang="en-US" sz="1800" b="1" dirty="0" smtClean="0"/>
              <a:t>M+ </a:t>
            </a:r>
            <a:r>
              <a:rPr lang="en-US" sz="1800" b="1" dirty="0"/>
              <a:t>points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629400"/>
            <a:ext cx="1066800" cy="228600"/>
          </a:xfrm>
          <a:noFill/>
        </p:spPr>
        <p:txBody>
          <a:bodyPr/>
          <a:lstStyle/>
          <a:p>
            <a:fld id="{B5FC7C03-3F08-894F-8642-70B511D876A6}" type="slidenum">
              <a:rPr lang="en-US" smtClean="0"/>
              <a:pPr/>
              <a:t>12</a:t>
            </a:fld>
            <a:endParaRPr lang="en-US" smtClean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0"/>
            <a:ext cx="1219200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46"/>
          <p:cNvSpPr>
            <a:spLocks noChangeShapeType="1"/>
          </p:cNvSpPr>
          <p:nvPr/>
        </p:nvSpPr>
        <p:spPr bwMode="auto">
          <a:xfrm>
            <a:off x="342900" y="762000"/>
            <a:ext cx="845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47"/>
          <p:cNvSpPr>
            <a:spLocks noGrp="1" noChangeArrowheads="1"/>
          </p:cNvSpPr>
          <p:nvPr>
            <p:ph type="title"/>
          </p:nvPr>
        </p:nvSpPr>
        <p:spPr>
          <a:xfrm>
            <a:off x="914400" y="123825"/>
            <a:ext cx="6934200" cy="685800"/>
          </a:xfrm>
          <a:noFill/>
        </p:spPr>
        <p:txBody>
          <a:bodyPr/>
          <a:lstStyle/>
          <a:p>
            <a:pPr eaLnBrk="1" hangingPunct="1"/>
            <a:r>
              <a:rPr lang="en-US" sz="2800"/>
              <a:t>Filtering the data</a:t>
            </a:r>
            <a:endParaRPr lang="en-US"/>
          </a:p>
        </p:txBody>
      </p:sp>
      <p:graphicFrame>
        <p:nvGraphicFramePr>
          <p:cNvPr id="16" name="Group 128"/>
          <p:cNvGraphicFramePr>
            <a:graphicFrameLocks noGrp="1"/>
          </p:cNvGraphicFramePr>
          <p:nvPr/>
        </p:nvGraphicFramePr>
        <p:xfrm>
          <a:off x="838200" y="1371600"/>
          <a:ext cx="7239000" cy="3169920"/>
        </p:xfrm>
        <a:graphic>
          <a:graphicData uri="http://schemas.openxmlformats.org/drawingml/2006/table">
            <a:tbl>
              <a:tblPr/>
              <a:tblGrid>
                <a:gridCol w="2246586"/>
                <a:gridCol w="2496207"/>
                <a:gridCol w="2496207"/>
              </a:tblGrid>
              <a:tr h="2460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DCLL blanket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ACT-III (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aggr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.)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ACT-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IV (cons.)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P_net_elec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1000 ± 25 MW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1000 ± 25 MW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Q_Peak_Divertor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&lt;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7.5 MW/m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&lt;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 9.0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MW/m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Bt_max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 [T]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6 – 18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6 – 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H98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&lt;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1.8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&lt;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 1.4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n/nGr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&lt; 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&lt; 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Kappa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= 2.2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= 2.0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β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~4.5 – 6.0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~ 2.5 – 3.0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7338-2117-A54B-9753-80A2BD71A3F5}" type="slidenum">
              <a:rPr lang="en-US"/>
              <a:pPr/>
              <a:t>13</a:t>
            </a:fld>
            <a:endParaRPr lang="en-US"/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 bwMode="auto">
          <a:xfrm>
            <a:off x="80772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52DE8B-4C1B-6143-90B9-4BB4EEFFB0BE}" type="slidenum"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ヒラギノ角ゴ Pro W3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9" name="Rectangle 93"/>
          <p:cNvSpPr>
            <a:spLocks noChangeArrowheads="1"/>
          </p:cNvSpPr>
          <p:nvPr/>
        </p:nvSpPr>
        <p:spPr bwMode="auto">
          <a:xfrm>
            <a:off x="1219200" y="6543675"/>
            <a:ext cx="6705600" cy="314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1" i="1"/>
              <a:t>* All costing is 2009$   ** H98 is based on total power including radiation</a:t>
            </a:r>
            <a:endParaRPr lang="en-US" sz="1600" i="1">
              <a:latin typeface="Times New Roman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152400" y="76200"/>
            <a:ext cx="883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ACT-</a:t>
            </a:r>
            <a:r>
              <a:rPr kumimoji="0" lang="en-US" sz="23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III</a:t>
            </a:r>
            <a:r>
              <a:rPr kumimoji="0" lang="en-US" sz="23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3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DCLL </a:t>
            </a:r>
            <a:r>
              <a:rPr kumimoji="0" lang="en-US" sz="23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Preliminary </a:t>
            </a: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Strawmen Points for </a:t>
            </a: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Discussion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i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Aggressive physics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Group 351"/>
          <p:cNvGraphicFramePr>
            <a:graphicFrameLocks noGrp="1"/>
          </p:cNvGraphicFramePr>
          <p:nvPr/>
        </p:nvGraphicFramePr>
        <p:xfrm>
          <a:off x="0" y="838200"/>
          <a:ext cx="9144001" cy="2761615"/>
        </p:xfrm>
        <a:graphic>
          <a:graphicData uri="http://schemas.openxmlformats.org/drawingml/2006/table">
            <a:tbl>
              <a:tblPr/>
              <a:tblGrid>
                <a:gridCol w="805241"/>
                <a:gridCol w="805241"/>
                <a:gridCol w="844184"/>
                <a:gridCol w="769732"/>
                <a:gridCol w="595625"/>
                <a:gridCol w="888857"/>
                <a:gridCol w="1030127"/>
                <a:gridCol w="833876"/>
                <a:gridCol w="1288232"/>
                <a:gridCol w="641443"/>
                <a:gridCol w="641443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Note: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β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R (m)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B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T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 (T)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n/n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Gr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H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98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**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f</a:t>
                      </a:r>
                      <a:r>
                        <a:rPr kumimoji="0" lang="en-US" sz="1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BS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P</a:t>
                      </a:r>
                      <a:r>
                        <a:rPr kumimoji="0" lang="en-US" sz="1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aux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(MW)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COE (mills)*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Db #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Pt  #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Verdana"/>
                          <a:cs typeface="Verdana"/>
                        </a:rPr>
                        <a:t>preferential</a:t>
                      </a:r>
                      <a:endParaRPr lang="en-US" sz="1200" i="1" dirty="0">
                        <a:latin typeface="Verdana"/>
                        <a:cs typeface="Verdan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Verdana"/>
                        </a:rPr>
                        <a:t>0.046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Verdana"/>
                        </a:rPr>
                        <a:t>7.5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Verdana"/>
                        </a:rPr>
                        <a:t>5.5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Verdana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Verdana"/>
                        </a:rPr>
                        <a:t>1.752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0.779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Verdana"/>
                        </a:rPr>
                        <a:t>124.1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67.40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Verdana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Verdana"/>
                        </a:rPr>
                        <a:t>156068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 dirty="0" smtClean="0">
                          <a:latin typeface="Verdana"/>
                          <a:cs typeface="Verdana"/>
                        </a:rPr>
                        <a:t>Lowest COE</a:t>
                      </a:r>
                      <a:endParaRPr lang="en-US" sz="1200" b="0" i="1" u="none" strike="noStrike" dirty="0">
                        <a:latin typeface="Verdana"/>
                        <a:cs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Verdana"/>
                        </a:rPr>
                        <a:t>0.042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Verdana"/>
                        </a:rPr>
                        <a:t>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Verdana"/>
                        </a:rPr>
                        <a:t>6.25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Verdana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Verdana"/>
                        </a:rPr>
                        <a:t>1.758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0.773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Verdana"/>
                        </a:rPr>
                        <a:t>89.83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64.98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Verdana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Verdana"/>
                        </a:rPr>
                        <a:t>130793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Verdana"/>
                          <a:cs typeface="Verdana"/>
                        </a:rPr>
                        <a:t>Lowest</a:t>
                      </a:r>
                      <a:r>
                        <a:rPr lang="en-US" sz="1200" i="1" baseline="0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lang="en-US" sz="1200" i="1" dirty="0" smtClean="0">
                          <a:latin typeface="Verdana"/>
                          <a:cs typeface="Verdana"/>
                        </a:rPr>
                        <a:t>R</a:t>
                      </a:r>
                      <a:endParaRPr lang="en-US" sz="1200" i="1" dirty="0">
                        <a:latin typeface="Verdana"/>
                        <a:cs typeface="Verdan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Verdana"/>
                        </a:rPr>
                        <a:t>0.045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Verdana"/>
                        </a:rPr>
                        <a:t>7.25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Verdana"/>
                        </a:rPr>
                        <a:t>5.75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Verdana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Verdana"/>
                        </a:rPr>
                        <a:t>1.797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0.795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Verdana"/>
                        </a:rPr>
                        <a:t>97.4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65.90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Verdana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Verdana"/>
                        </a:rPr>
                        <a:t>252676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 dirty="0" smtClean="0">
                          <a:latin typeface="Verdana"/>
                          <a:cs typeface="Verdana"/>
                        </a:rPr>
                        <a:t>Lowest Bt</a:t>
                      </a:r>
                      <a:endParaRPr lang="en-US" sz="1200" b="0" i="1" u="none" strike="noStrike" dirty="0">
                        <a:latin typeface="Verdana"/>
                        <a:cs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Verdana"/>
                        </a:rPr>
                        <a:t>0.045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Verdana"/>
                        </a:rPr>
                        <a:t>7.5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Verdana"/>
                        </a:rPr>
                        <a:t>5.5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Verdana"/>
                        </a:rPr>
                        <a:t>0.95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Verdana"/>
                        </a:rPr>
                        <a:t>1.746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0.729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Verdana"/>
                        </a:rPr>
                        <a:t>110.7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65.85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Verdana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Verdana"/>
                        </a:rPr>
                        <a:t>96845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Verdana"/>
                          <a:cs typeface="Verdana"/>
                        </a:rPr>
                        <a:t>Highest Bt</a:t>
                      </a:r>
                      <a:endParaRPr lang="en-US" sz="1200" i="1" dirty="0">
                        <a:latin typeface="Verdana"/>
                        <a:cs typeface="Verdan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Verdana"/>
                        </a:rPr>
                        <a:t>0.04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Verdana"/>
                        </a:rPr>
                        <a:t>7.5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Verdana"/>
                        </a:rPr>
                        <a:t>6.25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Verdana"/>
                        </a:rPr>
                        <a:t>0.95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Verdana"/>
                        </a:rPr>
                        <a:t>1.764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0.736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Verdana"/>
                        </a:rPr>
                        <a:t>109.1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67.55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Verdana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Verdana"/>
                        </a:rPr>
                        <a:t>77308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D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Group 354"/>
          <p:cNvGraphicFramePr>
            <a:graphicFrameLocks noGrp="1"/>
          </p:cNvGraphicFramePr>
          <p:nvPr/>
        </p:nvGraphicFramePr>
        <p:xfrm>
          <a:off x="0" y="3733800"/>
          <a:ext cx="9144000" cy="2680335"/>
        </p:xfrm>
        <a:graphic>
          <a:graphicData uri="http://schemas.openxmlformats.org/drawingml/2006/table">
            <a:tbl>
              <a:tblPr/>
              <a:tblGrid>
                <a:gridCol w="831850"/>
                <a:gridCol w="1149350"/>
                <a:gridCol w="1143000"/>
                <a:gridCol w="1058863"/>
                <a:gridCol w="693737"/>
                <a:gridCol w="873125"/>
                <a:gridCol w="969963"/>
                <a:gridCol w="1052512"/>
                <a:gridCol w="13716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Q gain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Qdivoutb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 (MW/m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Qdivinb (MW/m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2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Ip (MA)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q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95</a:t>
                      </a:r>
                      <a:endParaRPr kumimoji="0" lang="en-US" sz="16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kappa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Precir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 (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MWe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Pthermal (MWth)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Ave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 neutron wall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flux (MW/m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Verdana"/>
                        </a:rPr>
                        <a:t>22.5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7.41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3.04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Verdana"/>
                        </a:rPr>
                        <a:t>12.96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Verdana"/>
                        </a:rPr>
                        <a:t>4.6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Verdana"/>
                        </a:rPr>
                        <a:t>2.2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380.84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3189.6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2.53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Verdana"/>
                        </a:rPr>
                        <a:t>30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7.45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3.07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Verdana"/>
                        </a:rPr>
                        <a:t>12.65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Verdana"/>
                        </a:rPr>
                        <a:t>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Verdana"/>
                        </a:rPr>
                        <a:t>2.2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298.03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3050.0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2.81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Verdana"/>
                        </a:rPr>
                        <a:t>27.5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7.07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2.92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Verdana"/>
                        </a:rPr>
                        <a:t>12.55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Verdana"/>
                        </a:rPr>
                        <a:t>4.8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Verdana"/>
                        </a:rPr>
                        <a:t>2.2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316.39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3036.3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2.60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Verdana"/>
                        </a:rPr>
                        <a:t>25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7.20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2.94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Verdana"/>
                        </a:rPr>
                        <a:t>13.55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Verdana"/>
                        </a:rPr>
                        <a:t>4.4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Verdana"/>
                        </a:rPr>
                        <a:t>2.2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339.43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3147.8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2.51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1E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Verdana"/>
                        </a:rPr>
                        <a:t>25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6.83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2.79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Verdana"/>
                        </a:rPr>
                        <a:t>13.55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Verdana"/>
                        </a:rPr>
                        <a:t>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Verdana"/>
                        </a:rPr>
                        <a:t>2.2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332.70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3100.5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2.48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7338-2117-A54B-9753-80A2BD71A3F5}" type="slidenum">
              <a:rPr lang="en-US"/>
              <a:pPr/>
              <a:t>14</a:t>
            </a:fld>
            <a:endParaRPr lang="en-US"/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 bwMode="auto">
          <a:xfrm>
            <a:off x="152400" y="76200"/>
            <a:ext cx="883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ACT-IV</a:t>
            </a:r>
            <a:r>
              <a:rPr kumimoji="0" lang="en-US" sz="23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3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DCLL </a:t>
            </a:r>
            <a:r>
              <a:rPr kumimoji="0" lang="en-US" sz="23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Preliminary </a:t>
            </a: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Strawmen Points for </a:t>
            </a: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Discussion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i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Conservative physics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 bwMode="auto">
          <a:xfrm>
            <a:off x="80772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52DE8B-4C1B-6143-90B9-4BB4EEFFB0BE}" type="slidenum"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ヒラギノ角ゴ Pro W3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9" name="Rectangle 93"/>
          <p:cNvSpPr>
            <a:spLocks noChangeArrowheads="1"/>
          </p:cNvSpPr>
          <p:nvPr/>
        </p:nvSpPr>
        <p:spPr bwMode="auto">
          <a:xfrm>
            <a:off x="1219200" y="6543675"/>
            <a:ext cx="6705600" cy="314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1" i="1" dirty="0"/>
              <a:t>* All costing is 2009$   ** H98 is based on total power including radiation</a:t>
            </a:r>
            <a:endParaRPr lang="en-US" sz="1600" i="1" dirty="0">
              <a:latin typeface="Times New Roman" charset="0"/>
            </a:endParaRPr>
          </a:p>
        </p:txBody>
      </p:sp>
      <p:graphicFrame>
        <p:nvGraphicFramePr>
          <p:cNvPr id="20" name="Group 351"/>
          <p:cNvGraphicFramePr>
            <a:graphicFrameLocks noGrp="1"/>
          </p:cNvGraphicFramePr>
          <p:nvPr/>
        </p:nvGraphicFramePr>
        <p:xfrm>
          <a:off x="0" y="838200"/>
          <a:ext cx="9144001" cy="2761615"/>
        </p:xfrm>
        <a:graphic>
          <a:graphicData uri="http://schemas.openxmlformats.org/drawingml/2006/table">
            <a:tbl>
              <a:tblPr/>
              <a:tblGrid>
                <a:gridCol w="805241"/>
                <a:gridCol w="805241"/>
                <a:gridCol w="844184"/>
                <a:gridCol w="769732"/>
                <a:gridCol w="595625"/>
                <a:gridCol w="888857"/>
                <a:gridCol w="1030127"/>
                <a:gridCol w="833876"/>
                <a:gridCol w="1288232"/>
                <a:gridCol w="641443"/>
                <a:gridCol w="641443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Note: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β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R (m)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B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T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 (T)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n/n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Gr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H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98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**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f</a:t>
                      </a:r>
                      <a:r>
                        <a:rPr kumimoji="0" lang="en-US" sz="1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BS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P</a:t>
                      </a:r>
                      <a:r>
                        <a:rPr kumimoji="0" lang="en-US" sz="1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aux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(MW)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COE (mills)*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Db #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Pt  #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Verdana"/>
                          <a:cs typeface="Verdana"/>
                        </a:rPr>
                        <a:t>preferential</a:t>
                      </a:r>
                      <a:endParaRPr lang="en-US" sz="1200" i="1" dirty="0">
                        <a:latin typeface="Verdana"/>
                        <a:cs typeface="Verdan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Verdana"/>
                        </a:rPr>
                        <a:t>0.028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Verdana"/>
                        </a:rPr>
                        <a:t>8.75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Verdana"/>
                        </a:rPr>
                        <a:t>7.5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Verdana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1.32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0.562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Verdana"/>
                        </a:rPr>
                        <a:t>201.1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79.95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Verdana"/>
                        </a:rPr>
                        <a:t>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Verdana"/>
                        </a:rPr>
                        <a:t>19889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 dirty="0" smtClean="0">
                          <a:latin typeface="Verdana"/>
                          <a:cs typeface="Verdana"/>
                        </a:rPr>
                        <a:t>Lowest COE</a:t>
                      </a:r>
                      <a:endParaRPr lang="en-US" sz="1200" b="0" i="1" u="none" strike="noStrike" dirty="0">
                        <a:latin typeface="Verdana"/>
                        <a:cs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Verdana"/>
                        </a:rPr>
                        <a:t>0.029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Verdana"/>
                        </a:rPr>
                        <a:t>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Verdana"/>
                        </a:rPr>
                        <a:t>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Verdana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1.38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0.603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Verdana"/>
                        </a:rPr>
                        <a:t>170.9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75.15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Verdana"/>
                        </a:rPr>
                        <a:t>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Verdana"/>
                        </a:rPr>
                        <a:t>1504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Verdana"/>
                          <a:cs typeface="Verdana"/>
                        </a:rPr>
                        <a:t>Lowest</a:t>
                      </a:r>
                      <a:r>
                        <a:rPr lang="en-US" sz="1200" i="1" baseline="0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lang="en-US" sz="1200" i="1" dirty="0" smtClean="0">
                          <a:latin typeface="Verdana"/>
                          <a:cs typeface="Verdana"/>
                        </a:rPr>
                        <a:t>R</a:t>
                      </a:r>
                      <a:endParaRPr lang="en-US" sz="1200" i="1" dirty="0">
                        <a:latin typeface="Verdana"/>
                        <a:cs typeface="Verdan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Verdana"/>
                        </a:rPr>
                        <a:t>0.027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Verdana"/>
                        </a:rPr>
                        <a:t>7.75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Verdana"/>
                        </a:rPr>
                        <a:t>9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Verdana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1.39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0.582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Verdana"/>
                        </a:rPr>
                        <a:t>205.3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78.78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Verdana"/>
                        </a:rPr>
                        <a:t>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Verdana"/>
                        </a:rPr>
                        <a:t>82853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 dirty="0" smtClean="0">
                          <a:latin typeface="Verdana"/>
                          <a:cs typeface="Verdana"/>
                        </a:rPr>
                        <a:t>Lowest Bt</a:t>
                      </a:r>
                      <a:endParaRPr lang="en-US" sz="1200" b="0" i="1" u="none" strike="noStrike" dirty="0">
                        <a:latin typeface="Verdana"/>
                        <a:cs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Verdana"/>
                        </a:rPr>
                        <a:t>0.031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Verdana"/>
                        </a:rPr>
                        <a:t>8.5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Verdana"/>
                        </a:rPr>
                        <a:t>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Verdana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1.32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0.553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Verdana"/>
                        </a:rPr>
                        <a:t>208.5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76.41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Verdana"/>
                        </a:rPr>
                        <a:t>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Verdana"/>
                        </a:rPr>
                        <a:t>4427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Verdana"/>
                          <a:cs typeface="Verdana"/>
                        </a:rPr>
                        <a:t>Highest Bt</a:t>
                      </a:r>
                      <a:endParaRPr lang="en-US" sz="1200" i="1" dirty="0">
                        <a:latin typeface="Verdana"/>
                        <a:cs typeface="Verdan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Verdana"/>
                        </a:rPr>
                        <a:t>0.027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Verdana"/>
                        </a:rPr>
                        <a:t>7.75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Verdana"/>
                        </a:rPr>
                        <a:t>9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Verdana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1.39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0.582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Verdana"/>
                        </a:rPr>
                        <a:t>205.3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78.78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Verdana"/>
                        </a:rPr>
                        <a:t>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Verdana"/>
                        </a:rPr>
                        <a:t>82853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D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Group 354"/>
          <p:cNvGraphicFramePr>
            <a:graphicFrameLocks noGrp="1"/>
          </p:cNvGraphicFramePr>
          <p:nvPr/>
        </p:nvGraphicFramePr>
        <p:xfrm>
          <a:off x="0" y="3733800"/>
          <a:ext cx="9144000" cy="2680335"/>
        </p:xfrm>
        <a:graphic>
          <a:graphicData uri="http://schemas.openxmlformats.org/drawingml/2006/table">
            <a:tbl>
              <a:tblPr/>
              <a:tblGrid>
                <a:gridCol w="831850"/>
                <a:gridCol w="1149350"/>
                <a:gridCol w="1143000"/>
                <a:gridCol w="1058863"/>
                <a:gridCol w="693737"/>
                <a:gridCol w="873125"/>
                <a:gridCol w="969963"/>
                <a:gridCol w="1052512"/>
                <a:gridCol w="13716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Q gain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Qdivoutb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 (MW/m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Qdivinb (MW/m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2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Ip (MA)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q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95</a:t>
                      </a:r>
                      <a:endParaRPr kumimoji="0" lang="en-US" sz="16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kappa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Precir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 (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MWe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Pthermal (MWth)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Ave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 neutron wall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flux (MW/m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Verdana"/>
                        </a:rPr>
                        <a:t>15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7.69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2.98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Verdana"/>
                        </a:rPr>
                        <a:t>14.9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Verdana"/>
                        </a:rPr>
                        <a:t>5.4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Verdana"/>
                        </a:rPr>
                        <a:t>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532.41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3517.1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2.16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Verdana"/>
                        </a:rPr>
                        <a:t>17.5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8.82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3.43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Verdana"/>
                        </a:rPr>
                        <a:t>14.01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Verdana"/>
                        </a:rPr>
                        <a:t>5.6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Verdana"/>
                        </a:rPr>
                        <a:t>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483.30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3469.9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2.56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Verdana"/>
                        </a:rPr>
                        <a:t>15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8.88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3.44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Verdana"/>
                        </a:rPr>
                        <a:t>14.74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Verdana"/>
                        </a:rPr>
                        <a:t>5.8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Verdana"/>
                        </a:rPr>
                        <a:t>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553.95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3603.0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2.81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Verdana"/>
                        </a:rPr>
                        <a:t>15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8.46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3.28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Verdana"/>
                        </a:rPr>
                        <a:t>15.19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Verdana"/>
                        </a:rPr>
                        <a:t>4.8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Verdana"/>
                        </a:rPr>
                        <a:t>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555.56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3654.9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2.37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1E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Verdana"/>
                        </a:rPr>
                        <a:t>15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8.88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3.44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Verdana"/>
                        </a:rPr>
                        <a:t>14.74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Verdana"/>
                        </a:rPr>
                        <a:t>5.8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Verdana"/>
                        </a:rPr>
                        <a:t>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553.95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3603.0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2.81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3F7CE-9539-F548-ACE1-8804D5719706}" type="slidenum">
              <a:rPr lang="en-US"/>
              <a:pPr/>
              <a:t>15</a:t>
            </a:fld>
            <a:endParaRPr lang="en-US"/>
          </a:p>
        </p:txBody>
      </p:sp>
      <p:sp>
        <p:nvSpPr>
          <p:cNvPr id="256030" name="Rectangle 30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620000" cy="685800"/>
          </a:xfrm>
          <a:noFill/>
          <a:ln/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Would like guidance on: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5603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0"/>
            <a:ext cx="1219200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32"/>
          <p:cNvSpPr>
            <a:spLocks noChangeShapeType="1"/>
          </p:cNvSpPr>
          <p:nvPr/>
        </p:nvSpPr>
        <p:spPr bwMode="auto">
          <a:xfrm>
            <a:off x="304800" y="914400"/>
            <a:ext cx="845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81000" y="1066800"/>
            <a:ext cx="8382000" cy="2118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82575" indent="-282575" algn="l">
              <a:lnSpc>
                <a:spcPct val="110000"/>
              </a:lnSpc>
              <a:buFont typeface="Arial" charset="0"/>
              <a:buChar char="•"/>
            </a:pPr>
            <a:r>
              <a:rPr lang="en-US" sz="2000" dirty="0" smtClean="0"/>
              <a:t>Edge radiation inboard/outboard split.</a:t>
            </a:r>
          </a:p>
          <a:p>
            <a:pPr marL="282575" indent="-282575" algn="l">
              <a:lnSpc>
                <a:spcPct val="110000"/>
              </a:lnSpc>
              <a:buFont typeface="Arial" charset="0"/>
              <a:buChar char="•"/>
            </a:pPr>
            <a:r>
              <a:rPr lang="en-US" sz="2000" dirty="0" smtClean="0"/>
              <a:t>Power fraction to low-temperature FWBS (inboard/outboard) and divertor. 1%?</a:t>
            </a:r>
          </a:p>
          <a:p>
            <a:pPr marL="282575" indent="-282575" algn="l">
              <a:lnSpc>
                <a:spcPct val="110000"/>
              </a:lnSpc>
              <a:buFont typeface="Arial" charset="0"/>
              <a:buChar char="•"/>
            </a:pPr>
            <a:r>
              <a:rPr lang="en-US" sz="2000" dirty="0" smtClean="0"/>
              <a:t>DCLL pumping power split between </a:t>
            </a:r>
            <a:r>
              <a:rPr lang="en-US" sz="2000" dirty="0" err="1" smtClean="0"/>
              <a:t>PbLi</a:t>
            </a:r>
            <a:r>
              <a:rPr lang="en-US" sz="2000" dirty="0" smtClean="0"/>
              <a:t> and helium.</a:t>
            </a:r>
          </a:p>
          <a:p>
            <a:pPr marL="282575" indent="-282575" algn="l">
              <a:lnSpc>
                <a:spcPct val="110000"/>
              </a:lnSpc>
              <a:buFont typeface="Arial" charset="0"/>
              <a:buChar char="•"/>
            </a:pPr>
            <a:r>
              <a:rPr lang="en-US" sz="2000" dirty="0" smtClean="0"/>
              <a:t>DCLL pumping power split between</a:t>
            </a:r>
            <a:r>
              <a:rPr lang="en-US" sz="2000" dirty="0" smtClean="0"/>
              <a:t> inboard/outboard.</a:t>
            </a:r>
          </a:p>
          <a:p>
            <a:pPr marL="282575" indent="-282575" algn="l">
              <a:lnSpc>
                <a:spcPct val="110000"/>
              </a:lnSpc>
              <a:buFont typeface="Arial" charset="0"/>
              <a:buChar char="•"/>
            </a:pPr>
            <a:r>
              <a:rPr lang="en-US" sz="2000" dirty="0" smtClean="0"/>
              <a:t>SiC blanket pumping power split between inboard/outboard.</a:t>
            </a:r>
          </a:p>
        </p:txBody>
      </p:sp>
      <p:pic>
        <p:nvPicPr>
          <p:cNvPr id="10" name="Picture 9" descr="Picture 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5185" y="3276601"/>
            <a:ext cx="6078815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EEC1-33BD-F841-AF95-212804D32C61}" type="slidenum">
              <a:rPr lang="en-US"/>
              <a:pPr/>
              <a:t>16</a:t>
            </a:fld>
            <a:endParaRPr lang="en-US"/>
          </a:p>
        </p:txBody>
      </p:sp>
      <p:pic>
        <p:nvPicPr>
          <p:cNvPr id="8192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0"/>
            <a:ext cx="1219200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Line 3"/>
          <p:cNvSpPr>
            <a:spLocks noChangeShapeType="1"/>
          </p:cNvSpPr>
          <p:nvPr/>
        </p:nvSpPr>
        <p:spPr bwMode="auto">
          <a:xfrm>
            <a:off x="304800" y="914400"/>
            <a:ext cx="845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848600" cy="685800"/>
          </a:xfrm>
        </p:spPr>
        <p:txBody>
          <a:bodyPr/>
          <a:lstStyle/>
          <a:p>
            <a:r>
              <a:rPr lang="en-US" sz="3000" dirty="0"/>
              <a:t>Summary &amp; Future Work</a:t>
            </a:r>
            <a:endParaRPr lang="en-US" dirty="0"/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304800" y="1066800"/>
            <a:ext cx="8686800" cy="401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34963" indent="-334963" algn="l">
              <a:lnSpc>
                <a:spcPct val="150000"/>
              </a:lnSpc>
              <a:buClr>
                <a:srgbClr val="408000"/>
              </a:buClr>
              <a:buFont typeface="Wingdings" charset="2"/>
              <a:buChar char="ü"/>
            </a:pPr>
            <a:r>
              <a:rPr lang="en-US" sz="2200" dirty="0" smtClean="0"/>
              <a:t>Modifications continue to enhance &amp; clarify the </a:t>
            </a:r>
            <a:r>
              <a:rPr lang="en-US" sz="2200" dirty="0" smtClean="0"/>
              <a:t>ASC.</a:t>
            </a:r>
          </a:p>
          <a:p>
            <a:pPr marL="334963" lvl="1" indent="-334963" algn="l">
              <a:lnSpc>
                <a:spcPct val="150000"/>
              </a:lnSpc>
              <a:buClr>
                <a:srgbClr val="408000"/>
              </a:buClr>
              <a:buFont typeface="Wingdings" charset="2"/>
              <a:buChar char="ü"/>
            </a:pPr>
            <a:r>
              <a:rPr lang="en-US" sz="2200" dirty="0" smtClean="0"/>
              <a:t>Power balance</a:t>
            </a:r>
            <a:r>
              <a:rPr lang="en-US" sz="2200" dirty="0" smtClean="0"/>
              <a:t> diagram visualization. </a:t>
            </a:r>
            <a:r>
              <a:rPr lang="en-US" sz="2200" dirty="0" smtClean="0"/>
              <a:t>Output file will indicate if power balance fails.</a:t>
            </a:r>
          </a:p>
          <a:p>
            <a:pPr marL="334963" lvl="1" indent="-334963" algn="l">
              <a:lnSpc>
                <a:spcPct val="150000"/>
              </a:lnSpc>
              <a:buClr>
                <a:srgbClr val="408000"/>
              </a:buClr>
              <a:buFont typeface="Wingdings" charset="2"/>
              <a:buChar char="ü"/>
            </a:pPr>
            <a:r>
              <a:rPr lang="en-US" sz="2200" dirty="0" smtClean="0"/>
              <a:t>Component builds fixed for SiC &amp; DCLL.</a:t>
            </a:r>
          </a:p>
          <a:p>
            <a:pPr marL="334963" lvl="1" indent="-334963" algn="l">
              <a:lnSpc>
                <a:spcPct val="150000"/>
              </a:lnSpc>
              <a:buClr>
                <a:srgbClr val="408000"/>
              </a:buClr>
              <a:buFont typeface="Wingdings" charset="2"/>
              <a:buChar char="ü"/>
            </a:pPr>
            <a:r>
              <a:rPr lang="en-US" sz="2200" dirty="0" smtClean="0"/>
              <a:t>DCLL preliminary strawmen </a:t>
            </a:r>
            <a:r>
              <a:rPr lang="en-US" sz="2200" dirty="0" smtClean="0"/>
              <a:t>suggested.</a:t>
            </a:r>
          </a:p>
          <a:p>
            <a:pPr marL="334963" indent="-334963" algn="l">
              <a:lnSpc>
                <a:spcPct val="150000"/>
              </a:lnSpc>
              <a:buClr>
                <a:srgbClr val="408000"/>
              </a:buClr>
              <a:buFont typeface="Wingdings" charset="2"/>
              <a:buChar char="ü"/>
            </a:pPr>
            <a:endParaRPr lang="en-US" sz="2200" dirty="0" smtClean="0"/>
          </a:p>
          <a:p>
            <a:pPr marL="334963" indent="-334963" algn="l">
              <a:lnSpc>
                <a:spcPct val="120000"/>
              </a:lnSpc>
              <a:spcAft>
                <a:spcPts val="600"/>
              </a:spcAft>
              <a:buClr>
                <a:srgbClr val="0000FF"/>
              </a:buClr>
              <a:buFont typeface="Wingdings" charset="2"/>
              <a:buChar char="Ø"/>
            </a:pPr>
            <a:r>
              <a:rPr lang="en-US" sz="2200" dirty="0" smtClean="0"/>
              <a:t>Implement anticipated changes to ACT-</a:t>
            </a:r>
            <a:r>
              <a:rPr lang="en-US" sz="2200" dirty="0" err="1" smtClean="0"/>
              <a:t>Ib</a:t>
            </a:r>
            <a:r>
              <a:rPr lang="en-US" sz="2200" dirty="0" smtClean="0"/>
              <a:t> and </a:t>
            </a:r>
            <a:r>
              <a:rPr lang="en-US" sz="2200" dirty="0" smtClean="0"/>
              <a:t>re-issue </a:t>
            </a:r>
            <a:r>
              <a:rPr lang="en-US" sz="2200" dirty="0" smtClean="0"/>
              <a:t>as ACT-</a:t>
            </a:r>
            <a:r>
              <a:rPr lang="en-US" sz="2200" dirty="0" err="1" smtClean="0"/>
              <a:t>Ic</a:t>
            </a:r>
            <a:r>
              <a:rPr lang="en-US" sz="2200" dirty="0" smtClean="0"/>
              <a:t>.</a:t>
            </a:r>
          </a:p>
          <a:p>
            <a:pPr marL="334963" indent="-334963" algn="l">
              <a:lnSpc>
                <a:spcPct val="120000"/>
              </a:lnSpc>
              <a:spcAft>
                <a:spcPts val="600"/>
              </a:spcAft>
              <a:buClr>
                <a:srgbClr val="0000FF"/>
              </a:buClr>
              <a:buFont typeface="Wingdings" charset="2"/>
              <a:buChar char="Ø"/>
            </a:pPr>
            <a:r>
              <a:rPr lang="en-US" sz="2200" dirty="0" smtClean="0"/>
              <a:t>After consensus, formally issue </a:t>
            </a:r>
            <a:r>
              <a:rPr lang="en-US" sz="2200" dirty="0" smtClean="0"/>
              <a:t>ACT</a:t>
            </a:r>
            <a:r>
              <a:rPr lang="en-US" sz="2200" dirty="0"/>
              <a:t>-III, IV.</a:t>
            </a:r>
          </a:p>
        </p:txBody>
      </p:sp>
      <p:sp>
        <p:nvSpPr>
          <p:cNvPr id="8" name="Rectangle 29"/>
          <p:cNvSpPr>
            <a:spLocks noChangeArrowheads="1"/>
          </p:cNvSpPr>
          <p:nvPr/>
        </p:nvSpPr>
        <p:spPr bwMode="auto">
          <a:xfrm>
            <a:off x="1600200" y="5943600"/>
            <a:ext cx="5943600" cy="584776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rgbClr val="FFFF00">
                <a:alpha val="75000"/>
              </a:srgbClr>
            </a:glo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>
                <a:latin typeface="Monaco"/>
                <a:cs typeface="Monaco"/>
              </a:rPr>
              <a:t>All formally-issued strawmen avaialable online:</a:t>
            </a:r>
            <a:endParaRPr lang="en-US" sz="1600" b="1" dirty="0" smtClean="0">
              <a:latin typeface="Monaco"/>
              <a:cs typeface="Monaco"/>
              <a:hlinkClick r:id="rId4"/>
            </a:endParaRPr>
          </a:p>
          <a:p>
            <a:r>
              <a:rPr lang="en-US" sz="1600" b="1" dirty="0" smtClean="0">
                <a:latin typeface="Monaco"/>
                <a:cs typeface="Monaco"/>
                <a:hlinkClick r:id="rId4"/>
              </a:rPr>
              <a:t>http</a:t>
            </a:r>
            <a:r>
              <a:rPr lang="en-US" sz="1600" b="1" dirty="0" smtClean="0">
                <a:latin typeface="Monaco"/>
                <a:cs typeface="Monaco"/>
                <a:hlinkClick r:id="rId4"/>
              </a:rPr>
              <a:t>://aries.ucsd.edu/ARIES/WDOCS/system.shtml</a:t>
            </a:r>
            <a:endParaRPr lang="en-US" sz="1600" b="1" dirty="0">
              <a:latin typeface="Monaco"/>
              <a:cs typeface="Monac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EEC1-33BD-F841-AF95-212804D32C61}" type="slidenum">
              <a:rPr lang="en-US"/>
              <a:pPr/>
              <a:t>17</a:t>
            </a:fld>
            <a:endParaRPr lang="en-US"/>
          </a:p>
        </p:txBody>
      </p:sp>
      <p:pic>
        <p:nvPicPr>
          <p:cNvPr id="8192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0"/>
            <a:ext cx="1219200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Line 3"/>
          <p:cNvSpPr>
            <a:spLocks noChangeShapeType="1"/>
          </p:cNvSpPr>
          <p:nvPr/>
        </p:nvSpPr>
        <p:spPr bwMode="auto">
          <a:xfrm>
            <a:off x="304800" y="914400"/>
            <a:ext cx="845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848600" cy="685800"/>
          </a:xfrm>
        </p:spPr>
        <p:txBody>
          <a:bodyPr/>
          <a:lstStyle/>
          <a:p>
            <a:r>
              <a:rPr lang="en-US" sz="3000" dirty="0" smtClean="0"/>
              <a:t>ASC Legend 25.xls “</a:t>
            </a:r>
            <a:r>
              <a:rPr lang="en-US" sz="3000" dirty="0" err="1" smtClean="0"/>
              <a:t>Mods</a:t>
            </a:r>
            <a:r>
              <a:rPr lang="en-US" sz="3000" dirty="0" smtClean="0"/>
              <a:t>”</a:t>
            </a:r>
            <a:endParaRPr lang="en-US" dirty="0"/>
          </a:p>
        </p:txBody>
      </p:sp>
      <p:pic>
        <p:nvPicPr>
          <p:cNvPr id="9" name="Picture 8" descr="Picture 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990600"/>
            <a:ext cx="4131973" cy="5867400"/>
          </a:xfrm>
          <a:prstGeom prst="rect">
            <a:avLst/>
          </a:prstGeom>
        </p:spPr>
      </p:pic>
      <p:pic>
        <p:nvPicPr>
          <p:cNvPr id="10" name="Picture 9" descr="Picture 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990600"/>
            <a:ext cx="3297656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E92CF-8D31-0241-90BC-DFBF6D6A5345}" type="slidenum">
              <a:rPr lang="en-US"/>
              <a:pPr/>
              <a:t>2</a:t>
            </a:fld>
            <a:endParaRPr lang="en-US"/>
          </a:p>
        </p:txBody>
      </p:sp>
      <p:pic>
        <p:nvPicPr>
          <p:cNvPr id="1127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0"/>
            <a:ext cx="1219200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304800" y="914400"/>
            <a:ext cx="845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7" name="Rectangle 13"/>
          <p:cNvSpPr>
            <a:spLocks noGrp="1" noChangeArrowheads="1"/>
          </p:cNvSpPr>
          <p:nvPr>
            <p:ph type="title"/>
          </p:nvPr>
        </p:nvSpPr>
        <p:spPr>
          <a:xfrm>
            <a:off x="914400" y="123825"/>
            <a:ext cx="6934200" cy="685800"/>
          </a:xfrm>
        </p:spPr>
        <p:txBody>
          <a:bodyPr/>
          <a:lstStyle/>
          <a:p>
            <a:r>
              <a:rPr lang="en-US" sz="2800" dirty="0"/>
              <a:t>ASC</a:t>
            </a:r>
            <a:r>
              <a:rPr lang="en-US" sz="2800" dirty="0" smtClean="0"/>
              <a:t> </a:t>
            </a:r>
            <a:r>
              <a:rPr lang="en-US" sz="2800" dirty="0" smtClean="0"/>
              <a:t>Progress</a:t>
            </a:r>
            <a:endParaRPr lang="en-US" dirty="0"/>
          </a:p>
        </p:txBody>
      </p:sp>
      <p:sp>
        <p:nvSpPr>
          <p:cNvPr id="11291" name="Rectangle 27"/>
          <p:cNvSpPr>
            <a:spLocks noChangeArrowheads="1"/>
          </p:cNvSpPr>
          <p:nvPr/>
        </p:nvSpPr>
        <p:spPr bwMode="auto">
          <a:xfrm>
            <a:off x="152400" y="1295400"/>
            <a:ext cx="8610600" cy="3737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82575" indent="-282575" algn="l">
              <a:lnSpc>
                <a:spcPct val="120000"/>
              </a:lnSpc>
              <a:buFont typeface="Arial" charset="0"/>
              <a:buChar char="•"/>
            </a:pPr>
            <a:r>
              <a:rPr lang="en-US" sz="2200" dirty="0" smtClean="0">
                <a:solidFill>
                  <a:srgbClr val="1B13FF"/>
                </a:solidFill>
              </a:rPr>
              <a:t>New!</a:t>
            </a:r>
          </a:p>
          <a:p>
            <a:pPr marL="739775" lvl="1" indent="-282575" algn="l">
              <a:lnSpc>
                <a:spcPct val="120000"/>
              </a:lnSpc>
              <a:buFont typeface="Arial" charset="0"/>
              <a:buChar char="•"/>
            </a:pPr>
            <a:r>
              <a:rPr lang="en-US" sz="2200" dirty="0" smtClean="0"/>
              <a:t>Continuing code modifications to improve</a:t>
            </a:r>
            <a:r>
              <a:rPr lang="en-US" sz="2200" dirty="0" smtClean="0"/>
              <a:t> credibility, </a:t>
            </a:r>
            <a:r>
              <a:rPr lang="en-US" sz="2200" dirty="0" smtClean="0"/>
              <a:t>transparency and</a:t>
            </a:r>
            <a:r>
              <a:rPr lang="en-US" sz="2200" dirty="0" smtClean="0"/>
              <a:t> to add </a:t>
            </a:r>
            <a:r>
              <a:rPr lang="en-US" sz="2200" dirty="0" smtClean="0"/>
              <a:t>DCLL blanket</a:t>
            </a:r>
            <a:r>
              <a:rPr lang="en-US" sz="2200" dirty="0" smtClean="0"/>
              <a:t> functionality.</a:t>
            </a:r>
            <a:endParaRPr lang="en-US" sz="2200" dirty="0" smtClean="0"/>
          </a:p>
          <a:p>
            <a:pPr marL="739775" lvl="1" indent="-282575" algn="l">
              <a:lnSpc>
                <a:spcPct val="120000"/>
              </a:lnSpc>
              <a:buFont typeface="Arial" charset="0"/>
              <a:buChar char="•"/>
            </a:pPr>
            <a:r>
              <a:rPr lang="en-US" sz="2200" dirty="0" smtClean="0"/>
              <a:t>Power flow </a:t>
            </a:r>
            <a:r>
              <a:rPr lang="en-US" sz="2200" dirty="0" smtClean="0"/>
              <a:t>diagram to </a:t>
            </a:r>
            <a:r>
              <a:rPr lang="en-US" sz="2200" dirty="0" smtClean="0"/>
              <a:t>visualize</a:t>
            </a:r>
            <a:r>
              <a:rPr lang="en-US" sz="2200" dirty="0" smtClean="0"/>
              <a:t> </a:t>
            </a:r>
            <a:r>
              <a:rPr lang="en-US" sz="2200" dirty="0" smtClean="0"/>
              <a:t>power </a:t>
            </a:r>
            <a:r>
              <a:rPr lang="en-US" sz="2200" dirty="0" smtClean="0"/>
              <a:t>balance.</a:t>
            </a:r>
            <a:endParaRPr lang="en-US" sz="2200" dirty="0" smtClean="0"/>
          </a:p>
          <a:p>
            <a:pPr marL="739775" lvl="1" indent="-282575" algn="l">
              <a:lnSpc>
                <a:spcPct val="120000"/>
              </a:lnSpc>
              <a:buFont typeface="Arial" charset="0"/>
              <a:buChar char="•"/>
            </a:pPr>
            <a:r>
              <a:rPr lang="en-US" sz="2200" dirty="0" smtClean="0"/>
              <a:t>Errors in power flow and balance</a:t>
            </a:r>
            <a:r>
              <a:rPr lang="en-US" sz="2200" dirty="0" smtClean="0"/>
              <a:t> corrected.</a:t>
            </a:r>
            <a:endParaRPr lang="en-US" sz="2200" dirty="0" smtClean="0"/>
          </a:p>
          <a:p>
            <a:pPr marL="739775" lvl="1" indent="-282575" algn="l">
              <a:lnSpc>
                <a:spcPct val="120000"/>
              </a:lnSpc>
              <a:buFont typeface="Arial" charset="0"/>
              <a:buChar char="•"/>
            </a:pPr>
            <a:r>
              <a:rPr lang="en-US" sz="2200" dirty="0" smtClean="0"/>
              <a:t>Errors in radial</a:t>
            </a:r>
            <a:r>
              <a:rPr lang="en-US" sz="2200" dirty="0" smtClean="0"/>
              <a:t> component builds corrected.</a:t>
            </a:r>
            <a:endParaRPr lang="en-US" sz="2200" dirty="0" smtClean="0"/>
          </a:p>
          <a:p>
            <a:pPr marL="739775" lvl="1" indent="-282575" algn="l">
              <a:lnSpc>
                <a:spcPct val="120000"/>
              </a:lnSpc>
              <a:buFont typeface="Arial" charset="0"/>
              <a:buChar char="•"/>
            </a:pPr>
            <a:r>
              <a:rPr lang="en-US" sz="2200" dirty="0" smtClean="0"/>
              <a:t>Preliminary DCLL strawmen presented for comments</a:t>
            </a:r>
            <a:r>
              <a:rPr lang="en-US" sz="2200" dirty="0" smtClean="0"/>
              <a:t>.</a:t>
            </a:r>
          </a:p>
          <a:p>
            <a:pPr marL="739775" lvl="1" indent="-282575" algn="l">
              <a:lnSpc>
                <a:spcPct val="120000"/>
              </a:lnSpc>
              <a:buFont typeface="Arial" charset="0"/>
              <a:buChar char="•"/>
            </a:pPr>
            <a:endParaRPr lang="en-US" sz="2200" dirty="0" smtClean="0"/>
          </a:p>
          <a:p>
            <a:pPr marL="739775" lvl="1" indent="-282575" algn="l">
              <a:lnSpc>
                <a:spcPct val="120000"/>
              </a:lnSpc>
              <a:buFont typeface="Arial" charset="0"/>
              <a:buChar char="•"/>
            </a:pP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E92CF-8D31-0241-90BC-DFBF6D6A5345}" type="slidenum">
              <a:rPr lang="en-US"/>
              <a:pPr/>
              <a:t>3</a:t>
            </a:fld>
            <a:endParaRPr lang="en-US"/>
          </a:p>
        </p:txBody>
      </p:sp>
      <p:pic>
        <p:nvPicPr>
          <p:cNvPr id="1127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0"/>
            <a:ext cx="1219200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304800" y="914400"/>
            <a:ext cx="845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7" name="Rectangle 13"/>
          <p:cNvSpPr>
            <a:spLocks noGrp="1" noChangeArrowheads="1"/>
          </p:cNvSpPr>
          <p:nvPr>
            <p:ph type="title"/>
          </p:nvPr>
        </p:nvSpPr>
        <p:spPr>
          <a:xfrm>
            <a:off x="914400" y="123825"/>
            <a:ext cx="6934200" cy="685800"/>
          </a:xfrm>
        </p:spPr>
        <p:txBody>
          <a:bodyPr/>
          <a:lstStyle/>
          <a:p>
            <a:r>
              <a:rPr lang="en-US" sz="2800" dirty="0" smtClean="0"/>
              <a:t>ARIES Design Nomenclature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7200" y="1447800"/>
          <a:ext cx="8229600" cy="24942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110343"/>
                <a:gridCol w="3156857"/>
                <a:gridCol w="1872343"/>
                <a:gridCol w="209005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Name</a:t>
                      </a:r>
                      <a:endParaRPr lang="en-US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Blanket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Physics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Strawman Point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ACT-I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SCLL (SiC self-cooled </a:t>
                      </a:r>
                      <a:r>
                        <a:rPr lang="en-US" baseline="0" dirty="0" err="1" smtClean="0"/>
                        <a:t>PbLi</a:t>
                      </a:r>
                      <a:r>
                        <a:rPr lang="en-US" baseline="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Aggressive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Issued April</a:t>
                      </a:r>
                      <a:r>
                        <a:rPr lang="en-US" baseline="0" dirty="0" smtClean="0"/>
                        <a:t> 2011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ACT-</a:t>
                      </a:r>
                      <a:r>
                        <a:rPr lang="en-US" dirty="0" err="1" smtClean="0"/>
                        <a:t>Ib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Aggressive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Re-issued June 2011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ACT-II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SCLL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Conservative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Issued April</a:t>
                      </a:r>
                      <a:r>
                        <a:rPr lang="en-US" baseline="0" dirty="0" smtClean="0"/>
                        <a:t> 2011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ACT-III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DCLL (dual-coolant </a:t>
                      </a:r>
                      <a:r>
                        <a:rPr lang="en-US" dirty="0" err="1" smtClean="0"/>
                        <a:t>PbLi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Aggressive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Forthcoming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ACT-IV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DCLL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Conservative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Forthcoming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E92CF-8D31-0241-90BC-DFBF6D6A5345}" type="slidenum">
              <a:rPr lang="en-US"/>
              <a:pPr/>
              <a:t>4</a:t>
            </a:fld>
            <a:endParaRPr lang="en-US"/>
          </a:p>
        </p:txBody>
      </p:sp>
      <p:pic>
        <p:nvPicPr>
          <p:cNvPr id="1127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0"/>
            <a:ext cx="1219200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304800" y="914400"/>
            <a:ext cx="845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7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123825"/>
            <a:ext cx="7391400" cy="685800"/>
          </a:xfrm>
        </p:spPr>
        <p:txBody>
          <a:bodyPr/>
          <a:lstStyle/>
          <a:p>
            <a:r>
              <a:rPr lang="en-US" sz="2600" dirty="0" smtClean="0"/>
              <a:t>Action Items Progress from July 2011 meeting</a:t>
            </a:r>
            <a:endParaRPr lang="en-US" sz="2600" dirty="0"/>
          </a:p>
        </p:txBody>
      </p:sp>
      <p:sp>
        <p:nvSpPr>
          <p:cNvPr id="11291" name="Rectangle 27"/>
          <p:cNvSpPr>
            <a:spLocks noChangeArrowheads="1"/>
          </p:cNvSpPr>
          <p:nvPr/>
        </p:nvSpPr>
        <p:spPr bwMode="auto">
          <a:xfrm>
            <a:off x="152400" y="1371600"/>
            <a:ext cx="6553200" cy="242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82575" indent="-282575" algn="l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2200" u="sng" dirty="0" smtClean="0"/>
              <a:t>Action items from last meeting:</a:t>
            </a:r>
          </a:p>
          <a:p>
            <a:pPr marL="792163" lvl="1" indent="-334963" algn="l">
              <a:lnSpc>
                <a:spcPct val="120000"/>
              </a:lnSpc>
              <a:spcAft>
                <a:spcPts val="600"/>
              </a:spcAft>
              <a:buClr>
                <a:srgbClr val="0000FF"/>
              </a:buClr>
              <a:buFont typeface="Wingdings" charset="2"/>
              <a:buChar char="Ø"/>
            </a:pPr>
            <a:r>
              <a:rPr lang="en-US" sz="2200" dirty="0" smtClean="0"/>
              <a:t>Complete DCLL system code </a:t>
            </a:r>
            <a:r>
              <a:rPr lang="en-US" sz="2200" dirty="0" smtClean="0"/>
              <a:t>model  </a:t>
            </a:r>
            <a:endParaRPr lang="en-US" sz="2200" dirty="0" smtClean="0"/>
          </a:p>
          <a:p>
            <a:pPr marL="792163" lvl="1" indent="-334963" algn="l">
              <a:lnSpc>
                <a:spcPct val="120000"/>
              </a:lnSpc>
              <a:spcAft>
                <a:spcPts val="600"/>
              </a:spcAft>
              <a:buClr>
                <a:srgbClr val="0000FF"/>
              </a:buClr>
              <a:buFont typeface="Wingdings" charset="2"/>
              <a:buChar char="Ø"/>
            </a:pPr>
            <a:r>
              <a:rPr lang="en-US" sz="2200" dirty="0" smtClean="0"/>
              <a:t>Complete generic radial build </a:t>
            </a:r>
            <a:r>
              <a:rPr lang="en-US" sz="2200" dirty="0" smtClean="0"/>
              <a:t>coding</a:t>
            </a:r>
            <a:endParaRPr lang="en-US" sz="2200" dirty="0" smtClean="0">
              <a:solidFill>
                <a:srgbClr val="FF0000"/>
              </a:solidFill>
            </a:endParaRPr>
          </a:p>
          <a:p>
            <a:pPr marL="792163" lvl="1" indent="-334963" algn="l">
              <a:lnSpc>
                <a:spcPct val="120000"/>
              </a:lnSpc>
              <a:spcAft>
                <a:spcPts val="600"/>
              </a:spcAft>
              <a:buClr>
                <a:srgbClr val="0000FF"/>
              </a:buClr>
              <a:buFont typeface="Wingdings" charset="2"/>
              <a:buChar char="Ø"/>
            </a:pPr>
            <a:r>
              <a:rPr lang="en-US" sz="2200" dirty="0" smtClean="0"/>
              <a:t>Issue DCLL strawmen ACT III &amp; </a:t>
            </a:r>
            <a:r>
              <a:rPr lang="en-US" sz="2200" dirty="0" smtClean="0"/>
              <a:t>IV</a:t>
            </a:r>
          </a:p>
          <a:p>
            <a:pPr marL="792163" lvl="1" indent="-334963" algn="l">
              <a:lnSpc>
                <a:spcPct val="120000"/>
              </a:lnSpc>
              <a:buClr>
                <a:srgbClr val="0000FF"/>
              </a:buClr>
              <a:buFont typeface="Wingdings" charset="2"/>
              <a:buChar char="Ø"/>
            </a:pPr>
            <a:endParaRPr lang="en-US" sz="2200" dirty="0" smtClean="0"/>
          </a:p>
        </p:txBody>
      </p:sp>
      <p:sp>
        <p:nvSpPr>
          <p:cNvPr id="8" name="Rectangle 27"/>
          <p:cNvSpPr>
            <a:spLocks noChangeArrowheads="1"/>
          </p:cNvSpPr>
          <p:nvPr/>
        </p:nvSpPr>
        <p:spPr bwMode="auto">
          <a:xfrm>
            <a:off x="5867400" y="1371600"/>
            <a:ext cx="3048000" cy="312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82575" indent="-282575" algn="l">
              <a:lnSpc>
                <a:spcPct val="120000"/>
              </a:lnSpc>
              <a:spcAft>
                <a:spcPts val="600"/>
              </a:spcAft>
            </a:pPr>
            <a:r>
              <a:rPr lang="en-US" sz="2200" dirty="0" smtClean="0"/>
              <a:t>    </a:t>
            </a:r>
            <a:r>
              <a:rPr lang="en-US" sz="2200" u="sng" dirty="0" smtClean="0"/>
              <a:t>Status</a:t>
            </a:r>
            <a:endParaRPr lang="en-US" sz="2200" u="sng" dirty="0" smtClean="0"/>
          </a:p>
          <a:p>
            <a:pPr marL="334963" indent="-334963" algn="l">
              <a:lnSpc>
                <a:spcPct val="120000"/>
              </a:lnSpc>
              <a:spcAft>
                <a:spcPts val="600"/>
              </a:spcAft>
              <a:buClr>
                <a:srgbClr val="0000FF"/>
              </a:buClr>
              <a:buFont typeface="Wingdings" charset="2"/>
              <a:buChar char="ü"/>
            </a:pPr>
            <a:r>
              <a:rPr lang="en-US" sz="2200" dirty="0" smtClean="0">
                <a:solidFill>
                  <a:srgbClr val="0000FF"/>
                </a:solidFill>
              </a:rPr>
              <a:t>Completed</a:t>
            </a:r>
            <a:endParaRPr lang="en-US" sz="2200" dirty="0" smtClean="0">
              <a:solidFill>
                <a:srgbClr val="0000FF"/>
              </a:solidFill>
            </a:endParaRPr>
          </a:p>
          <a:p>
            <a:pPr marL="334963" indent="-334963" algn="l">
              <a:lnSpc>
                <a:spcPct val="120000"/>
              </a:lnSpc>
              <a:spcAft>
                <a:spcPts val="600"/>
              </a:spcAft>
              <a:buClr>
                <a:srgbClr val="0000FF"/>
              </a:buClr>
              <a:buFont typeface="Wingdings" charset="2"/>
              <a:buChar char="ü"/>
            </a:pPr>
            <a:r>
              <a:rPr lang="en-US" sz="2200" dirty="0" smtClean="0">
                <a:solidFill>
                  <a:srgbClr val="FF0000"/>
                </a:solidFill>
              </a:rPr>
              <a:t>Ongoing</a:t>
            </a:r>
            <a:endParaRPr lang="en-US" sz="2200" dirty="0" smtClean="0">
              <a:solidFill>
                <a:srgbClr val="FF0000"/>
              </a:solidFill>
            </a:endParaRPr>
          </a:p>
          <a:p>
            <a:pPr marL="334963" indent="-334963" algn="l">
              <a:lnSpc>
                <a:spcPct val="120000"/>
              </a:lnSpc>
              <a:spcAft>
                <a:spcPts val="600"/>
              </a:spcAft>
              <a:buClr>
                <a:srgbClr val="0000FF"/>
              </a:buClr>
              <a:buFont typeface="Wingdings" charset="2"/>
              <a:buChar char="ü"/>
            </a:pPr>
            <a:r>
              <a:rPr lang="en-US" sz="2200" dirty="0" smtClean="0">
                <a:solidFill>
                  <a:srgbClr val="FF0000"/>
                </a:solidFill>
              </a:rPr>
              <a:t>Forthcoming - </a:t>
            </a:r>
            <a:r>
              <a:rPr lang="en-US" sz="1900" dirty="0" smtClean="0">
                <a:solidFill>
                  <a:srgbClr val="FF0000"/>
                </a:solidFill>
              </a:rPr>
              <a:t>preliminary </a:t>
            </a:r>
            <a:r>
              <a:rPr lang="en-US" sz="1900" dirty="0" smtClean="0">
                <a:solidFill>
                  <a:srgbClr val="FF0000"/>
                </a:solidFill>
              </a:rPr>
              <a:t>strawmen</a:t>
            </a:r>
            <a:r>
              <a:rPr lang="en-US" sz="1900" dirty="0" smtClean="0">
                <a:solidFill>
                  <a:srgbClr val="FF0000"/>
                </a:solidFill>
              </a:rPr>
              <a:t> presented today</a:t>
            </a:r>
            <a:endParaRPr lang="en-US" sz="1900" dirty="0" smtClean="0"/>
          </a:p>
          <a:p>
            <a:pPr marL="792163" lvl="1" indent="-334963" algn="l">
              <a:lnSpc>
                <a:spcPct val="120000"/>
              </a:lnSpc>
              <a:buClr>
                <a:srgbClr val="0000FF"/>
              </a:buClr>
              <a:buFont typeface="Wingdings" charset="2"/>
              <a:buChar char="Ø"/>
            </a:pP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7338-2117-A54B-9753-80A2BD71A3F5}" type="slidenum">
              <a:rPr lang="en-US"/>
              <a:pPr/>
              <a:t>5</a:t>
            </a:fld>
            <a:endParaRPr lang="en-US"/>
          </a:p>
        </p:txBody>
      </p:sp>
      <p:sp>
        <p:nvSpPr>
          <p:cNvPr id="10" name="Rectangle 136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7620000" cy="790575"/>
          </a:xfrm>
          <a:noFill/>
          <a:ln/>
        </p:spPr>
        <p:txBody>
          <a:bodyPr/>
          <a:lstStyle/>
          <a:p>
            <a:r>
              <a:rPr lang="en-US" sz="2800" dirty="0" smtClean="0"/>
              <a:t>Power </a:t>
            </a:r>
            <a:r>
              <a:rPr lang="en-US" sz="2800" dirty="0" smtClean="0"/>
              <a:t>Flow Diagram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0"/>
            <a:ext cx="1219200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304800" y="914400"/>
            <a:ext cx="845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Power Flow V.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r="9167" b="9434"/>
              <a:stretch>
                <a:fillRect/>
              </a:stretch>
            </p:blipFill>
          </mc:Choice>
          <mc:Fallback>
            <p:blipFill>
              <a:blip r:embed="rId5"/>
              <a:srcRect r="9167" b="9434"/>
              <a:stretch>
                <a:fillRect/>
              </a:stretch>
            </p:blipFill>
          </mc:Fallback>
        </mc:AlternateContent>
        <p:spPr>
          <a:xfrm>
            <a:off x="0" y="1295400"/>
            <a:ext cx="9144001" cy="4697836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09600" y="6096000"/>
            <a:ext cx="1981200" cy="36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82575" indent="-282575" algn="l">
              <a:lnSpc>
                <a:spcPct val="130000"/>
              </a:lnSpc>
              <a:spcAft>
                <a:spcPts val="0"/>
              </a:spcAft>
            </a:pPr>
            <a:r>
              <a:rPr lang="en-US" sz="1400" dirty="0" smtClean="0">
                <a:solidFill>
                  <a:srgbClr val="1B13FF"/>
                </a:solidFill>
              </a:rPr>
              <a:t>Show in OmniGaffle</a:t>
            </a:r>
          </a:p>
        </p:txBody>
      </p:sp>
      <p:pic>
        <p:nvPicPr>
          <p:cNvPr id="12" name="Picture 11" descr="Picture 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4648200"/>
            <a:ext cx="5867399" cy="2057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7338-2117-A54B-9753-80A2BD71A3F5}" type="slidenum">
              <a:rPr lang="en-US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0"/>
            <a:ext cx="1219200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304800" y="914400"/>
            <a:ext cx="845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57200" y="1143000"/>
            <a:ext cx="8153400" cy="528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82575" indent="-282575" algn="l">
              <a:lnSpc>
                <a:spcPct val="110000"/>
              </a:lnSpc>
              <a:buFont typeface="Arial" charset="0"/>
              <a:buChar char="•"/>
            </a:pPr>
            <a:r>
              <a:rPr lang="en-US" sz="2000" dirty="0" smtClean="0"/>
              <a:t>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error:  trying to split the fraction of neutrons to the blanket </a:t>
            </a:r>
            <a:r>
              <a:rPr lang="en-US" sz="2000" i="1" dirty="0" smtClean="0"/>
              <a:t>twice </a:t>
            </a:r>
            <a:r>
              <a:rPr lang="en-US" sz="2000" dirty="0" smtClean="0"/>
              <a:t>in a redundant manner and not clearly designating IB and OB.  This caused a lower </a:t>
            </a:r>
            <a:r>
              <a:rPr lang="en-US" sz="2000" dirty="0" err="1" smtClean="0"/>
              <a:t>P_thermal</a:t>
            </a:r>
            <a:r>
              <a:rPr lang="en-US" sz="2000" dirty="0" smtClean="0"/>
              <a:t>.</a:t>
            </a:r>
          </a:p>
          <a:p>
            <a:pPr marL="739775" lvl="1" indent="-282575" algn="l">
              <a:lnSpc>
                <a:spcPct val="110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250 MW reclaimed; </a:t>
            </a:r>
            <a:r>
              <a:rPr lang="en-US" sz="2000" dirty="0" smtClean="0">
                <a:solidFill>
                  <a:srgbClr val="0000FF"/>
                </a:solidFill>
              </a:rPr>
              <a:t>ensured </a:t>
            </a:r>
            <a:r>
              <a:rPr lang="en-US" sz="2000" dirty="0" smtClean="0">
                <a:solidFill>
                  <a:srgbClr val="0000FF"/>
                </a:solidFill>
              </a:rPr>
              <a:t>counting is not redundant</a:t>
            </a:r>
          </a:p>
          <a:p>
            <a:pPr marL="739775" lvl="1" indent="-282575" algn="l">
              <a:lnSpc>
                <a:spcPct val="110000"/>
              </a:lnSpc>
              <a:buFont typeface="Arial" charset="0"/>
              <a:buChar char="•"/>
            </a:pPr>
            <a:endParaRPr lang="en-US" sz="1400" dirty="0" smtClean="0"/>
          </a:p>
          <a:p>
            <a:pPr marL="282575" indent="-282575" algn="l">
              <a:lnSpc>
                <a:spcPct val="110000"/>
              </a:lnSpc>
              <a:buFont typeface="Arial" charset="0"/>
              <a:buChar char="•"/>
            </a:pPr>
            <a:r>
              <a:rPr lang="en-US" sz="2000" dirty="0" smtClean="0"/>
              <a:t>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error: not counting the </a:t>
            </a:r>
            <a:r>
              <a:rPr lang="en-US" sz="2000" dirty="0" err="1" smtClean="0"/>
              <a:t>P_rad_edge</a:t>
            </a:r>
            <a:r>
              <a:rPr lang="en-US" sz="2000" dirty="0" smtClean="0"/>
              <a:t> fraction to the blanket.</a:t>
            </a:r>
          </a:p>
          <a:p>
            <a:pPr marL="739775" lvl="1" indent="-282575" algn="l">
              <a:lnSpc>
                <a:spcPct val="110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15 MW reclaimed; all power fractions</a:t>
            </a:r>
            <a:r>
              <a:rPr lang="en-US" sz="2000" dirty="0" smtClean="0">
                <a:solidFill>
                  <a:srgbClr val="0000FF"/>
                </a:solidFill>
              </a:rPr>
              <a:t> now accounted </a:t>
            </a:r>
            <a:r>
              <a:rPr lang="en-US" sz="2000" dirty="0" smtClean="0">
                <a:solidFill>
                  <a:srgbClr val="0000FF"/>
                </a:solidFill>
              </a:rPr>
              <a:t>for</a:t>
            </a:r>
          </a:p>
          <a:p>
            <a:pPr marL="739775" lvl="1" indent="-282575" algn="l">
              <a:lnSpc>
                <a:spcPct val="110000"/>
              </a:lnSpc>
              <a:buFont typeface="Arial" charset="0"/>
              <a:buChar char="•"/>
            </a:pPr>
            <a:endParaRPr lang="en-US" sz="1400" dirty="0" smtClean="0"/>
          </a:p>
          <a:p>
            <a:pPr marL="282575" indent="-282575" algn="l">
              <a:lnSpc>
                <a:spcPct val="110000"/>
              </a:lnSpc>
              <a:buFont typeface="Arial" charset="0"/>
              <a:buChar char="•"/>
            </a:pPr>
            <a:r>
              <a:rPr lang="en-US" sz="2000" dirty="0" smtClean="0"/>
              <a:t>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error: unclear in designation between power </a:t>
            </a:r>
            <a:r>
              <a:rPr lang="en-US" sz="2000" i="1" dirty="0" smtClean="0"/>
              <a:t>required </a:t>
            </a:r>
            <a:r>
              <a:rPr lang="en-US" sz="2000" dirty="0" smtClean="0"/>
              <a:t>to do the task and </a:t>
            </a:r>
            <a:r>
              <a:rPr lang="en-US" sz="2000" i="1" dirty="0" smtClean="0"/>
              <a:t>electrical power required</a:t>
            </a:r>
            <a:r>
              <a:rPr lang="en-US" sz="2000" dirty="0" smtClean="0"/>
              <a:t>.  All losses are the electrical </a:t>
            </a:r>
            <a:r>
              <a:rPr lang="en-US" sz="2000" dirty="0" smtClean="0"/>
              <a:t>power required </a:t>
            </a:r>
            <a:r>
              <a:rPr lang="en-US" sz="2000" i="1" dirty="0" smtClean="0"/>
              <a:t>minus </a:t>
            </a:r>
            <a:r>
              <a:rPr lang="en-US" sz="2000" dirty="0" smtClean="0"/>
              <a:t>the required power.</a:t>
            </a:r>
          </a:p>
          <a:p>
            <a:pPr marL="739775" lvl="1" indent="-282575" algn="l">
              <a:lnSpc>
                <a:spcPct val="110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50 MW reclaimed; terminology described explicitly</a:t>
            </a:r>
            <a:endParaRPr lang="en-US" sz="2000" dirty="0" smtClean="0"/>
          </a:p>
          <a:p>
            <a:pPr marL="282575" indent="-282575" algn="l">
              <a:lnSpc>
                <a:spcPct val="110000"/>
              </a:lnSpc>
              <a:buFont typeface="Arial" charset="0"/>
              <a:buChar char="•"/>
            </a:pPr>
            <a:endParaRPr lang="en-US" sz="2000" dirty="0" smtClean="0"/>
          </a:p>
          <a:p>
            <a:pPr marL="282575" indent="-282575" algn="l">
              <a:lnSpc>
                <a:spcPct val="110000"/>
              </a:lnSpc>
              <a:buFont typeface="Arial" charset="0"/>
              <a:buChar char="•"/>
            </a:pPr>
            <a:endParaRPr lang="en-US" sz="2000" dirty="0" smtClean="0"/>
          </a:p>
          <a:p>
            <a:pPr marL="739775" lvl="1" indent="-282575" algn="l">
              <a:lnSpc>
                <a:spcPct val="110000"/>
              </a:lnSpc>
              <a:buFont typeface="Arial" charset="0"/>
              <a:buChar char="•"/>
            </a:pPr>
            <a:endParaRPr lang="en-US" sz="2000" dirty="0" smtClean="0"/>
          </a:p>
          <a:p>
            <a:pPr marL="739775" lvl="1" indent="-282575" algn="l">
              <a:lnSpc>
                <a:spcPct val="110000"/>
              </a:lnSpc>
              <a:buFont typeface="Arial" charset="0"/>
              <a:buChar char="•"/>
            </a:pPr>
            <a:endParaRPr lang="en-US" sz="2000" dirty="0" smtClean="0"/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 bwMode="auto">
          <a:xfrm>
            <a:off x="381000" y="123825"/>
            <a:ext cx="7620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Power Balance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Errors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7338-2117-A54B-9753-80A2BD71A3F5}" type="slidenum">
              <a:rPr lang="en-US"/>
              <a:pPr/>
              <a:t>7</a:t>
            </a:fld>
            <a:endParaRPr lang="en-US"/>
          </a:p>
        </p:txBody>
      </p:sp>
      <p:sp>
        <p:nvSpPr>
          <p:cNvPr id="10" name="Rectangle 136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7772400" cy="790575"/>
          </a:xfrm>
          <a:noFill/>
          <a:ln/>
        </p:spPr>
        <p:txBody>
          <a:bodyPr/>
          <a:lstStyle/>
          <a:p>
            <a:r>
              <a:rPr lang="en-US" sz="2800" dirty="0" smtClean="0">
                <a:latin typeface="Zapf Dingbats"/>
                <a:ea typeface="Zapf Dingbats"/>
                <a:cs typeface="Zapf Dingbats"/>
              </a:rPr>
              <a:t>✓</a:t>
            </a:r>
            <a:r>
              <a:rPr lang="en-US" sz="2800" dirty="0" smtClean="0"/>
              <a:t> Power Balance Check </a:t>
            </a:r>
            <a:r>
              <a:rPr lang="en-US" sz="2800" dirty="0" smtClean="0">
                <a:latin typeface="Zapf Dingbats"/>
                <a:ea typeface="Zapf Dingbats"/>
                <a:cs typeface="Zapf Dingbats"/>
              </a:rPr>
              <a:t>✓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0"/>
            <a:ext cx="1219200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304800" y="914400"/>
            <a:ext cx="845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 descr="Picture 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886200"/>
            <a:ext cx="8382000" cy="2794000"/>
          </a:xfrm>
          <a:prstGeom prst="rect">
            <a:avLst/>
          </a:prstGeom>
          <a:ln w="254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8382000" y="6400800"/>
            <a:ext cx="3395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Zapf Dingbats"/>
                <a:ea typeface="Zapf Dingbats"/>
                <a:cs typeface="Zapf Dingbats"/>
              </a:rPr>
              <a:t>✓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4267200" y="6367046"/>
            <a:ext cx="3395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Zapf Dingbats"/>
                <a:ea typeface="Zapf Dingbats"/>
                <a:cs typeface="Zapf Dingbats"/>
              </a:rPr>
              <a:t>✓</a:t>
            </a:r>
            <a:endParaRPr lang="en-US" sz="1600" dirty="0"/>
          </a:p>
        </p:txBody>
      </p:sp>
      <p:pic>
        <p:nvPicPr>
          <p:cNvPr id="11" name="Picture 10" descr="Picture 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990600"/>
            <a:ext cx="8077200" cy="2832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CT-I_aggr_png.png"/>
          <p:cNvPicPr>
            <a:picLocks noChangeAspect="1"/>
          </p:cNvPicPr>
          <p:nvPr/>
        </p:nvPicPr>
        <p:blipFill>
          <a:blip r:embed="rId3"/>
          <a:srcRect l="22059" t="17625" r="20588" b="21678"/>
          <a:stretch>
            <a:fillRect/>
          </a:stretch>
        </p:blipFill>
        <p:spPr>
          <a:xfrm>
            <a:off x="914400" y="1676400"/>
            <a:ext cx="3608614" cy="518160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21A5-D814-DB4C-B5F9-784FCCAA3716}" type="slidenum">
              <a:rPr lang="en-US"/>
              <a:pPr/>
              <a:t>8</a:t>
            </a:fld>
            <a:endParaRPr lang="en-US"/>
          </a:p>
        </p:txBody>
      </p:sp>
      <p:pic>
        <p:nvPicPr>
          <p:cNvPr id="22733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0"/>
            <a:ext cx="1219200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7331" name="Line 3"/>
          <p:cNvSpPr>
            <a:spLocks noChangeShapeType="1"/>
          </p:cNvSpPr>
          <p:nvPr/>
        </p:nvSpPr>
        <p:spPr bwMode="auto">
          <a:xfrm>
            <a:off x="304800" y="914400"/>
            <a:ext cx="845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123825"/>
            <a:ext cx="7620000" cy="685800"/>
          </a:xfrm>
        </p:spPr>
        <p:txBody>
          <a:bodyPr/>
          <a:lstStyle/>
          <a:p>
            <a:r>
              <a:rPr lang="en-US" sz="2800" dirty="0" smtClean="0"/>
              <a:t>SiC Component </a:t>
            </a:r>
            <a:r>
              <a:rPr lang="en-US" sz="2800" dirty="0" smtClean="0"/>
              <a:t>Builds Corrected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752600" y="1066800"/>
            <a:ext cx="9144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 dirty="0" smtClean="0"/>
              <a:t>ACT-</a:t>
            </a:r>
            <a:r>
              <a:rPr lang="en-US" sz="1800" dirty="0" err="1" smtClean="0"/>
              <a:t>Ib</a:t>
            </a:r>
            <a:endParaRPr lang="en-US" sz="1800" dirty="0"/>
          </a:p>
        </p:txBody>
      </p:sp>
      <p:sp>
        <p:nvSpPr>
          <p:cNvPr id="16" name="Rectangle 15"/>
          <p:cNvSpPr/>
          <p:nvPr/>
        </p:nvSpPr>
        <p:spPr>
          <a:xfrm>
            <a:off x="5943600" y="1066800"/>
            <a:ext cx="1143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 dirty="0" smtClean="0"/>
              <a:t>Updated</a:t>
            </a:r>
            <a:endParaRPr lang="en-US" sz="1800" dirty="0"/>
          </a:p>
        </p:txBody>
      </p:sp>
      <p:sp>
        <p:nvSpPr>
          <p:cNvPr id="25" name="Rectangle 24"/>
          <p:cNvSpPr/>
          <p:nvPr/>
        </p:nvSpPr>
        <p:spPr>
          <a:xfrm>
            <a:off x="228600" y="1219200"/>
            <a:ext cx="1143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 smtClean="0"/>
              <a:t>VV &amp; HT shield ragged edge meshing</a:t>
            </a:r>
          </a:p>
        </p:txBody>
      </p:sp>
      <p:cxnSp>
        <p:nvCxnSpPr>
          <p:cNvPr id="26" name="Straight Arrow Connector 25"/>
          <p:cNvCxnSpPr>
            <a:stCxn id="25" idx="2"/>
          </p:cNvCxnSpPr>
          <p:nvPr/>
        </p:nvCxnSpPr>
        <p:spPr bwMode="auto">
          <a:xfrm rot="16200000" flipH="1">
            <a:off x="723216" y="1942415"/>
            <a:ext cx="725271" cy="57150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7" name="Rectangle 26"/>
          <p:cNvSpPr/>
          <p:nvPr/>
        </p:nvSpPr>
        <p:spPr>
          <a:xfrm>
            <a:off x="3352800" y="2667000"/>
            <a:ext cx="13716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 smtClean="0"/>
              <a:t>HT shield – VV gap too large</a:t>
            </a:r>
          </a:p>
        </p:txBody>
      </p:sp>
      <p:cxnSp>
        <p:nvCxnSpPr>
          <p:cNvPr id="28" name="Straight Arrow Connector 27"/>
          <p:cNvCxnSpPr>
            <a:stCxn id="27" idx="1"/>
          </p:cNvCxnSpPr>
          <p:nvPr/>
        </p:nvCxnSpPr>
        <p:spPr bwMode="auto">
          <a:xfrm rot="10800000" flipV="1">
            <a:off x="2743200" y="2897832"/>
            <a:ext cx="609600" cy="5311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9" name="Rectangle 28"/>
          <p:cNvSpPr/>
          <p:nvPr/>
        </p:nvSpPr>
        <p:spPr>
          <a:xfrm>
            <a:off x="2667000" y="6096000"/>
            <a:ext cx="11430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 smtClean="0"/>
              <a:t>All gaps were verified</a:t>
            </a:r>
          </a:p>
        </p:txBody>
      </p:sp>
      <p:cxnSp>
        <p:nvCxnSpPr>
          <p:cNvPr id="30" name="Straight Arrow Connector 29"/>
          <p:cNvCxnSpPr>
            <a:stCxn id="29" idx="1"/>
          </p:cNvCxnSpPr>
          <p:nvPr/>
        </p:nvCxnSpPr>
        <p:spPr bwMode="auto">
          <a:xfrm rot="10800000">
            <a:off x="1676400" y="5943601"/>
            <a:ext cx="990600" cy="38323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1" name="Rectangle 30"/>
          <p:cNvSpPr/>
          <p:nvPr/>
        </p:nvSpPr>
        <p:spPr>
          <a:xfrm>
            <a:off x="152400" y="4953000"/>
            <a:ext cx="7620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 smtClean="0"/>
              <a:t>IB div missing</a:t>
            </a:r>
          </a:p>
        </p:txBody>
      </p:sp>
      <p:cxnSp>
        <p:nvCxnSpPr>
          <p:cNvPr id="32" name="Straight Arrow Connector 31"/>
          <p:cNvCxnSpPr>
            <a:stCxn id="31" idx="3"/>
          </p:cNvCxnSpPr>
          <p:nvPr/>
        </p:nvCxnSpPr>
        <p:spPr bwMode="auto">
          <a:xfrm>
            <a:off x="914400" y="5183833"/>
            <a:ext cx="762000" cy="739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42" name="Picture 41" descr="SiC afte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1616132"/>
            <a:ext cx="3581400" cy="5241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icture 6.png"/>
          <p:cNvPicPr>
            <a:picLocks noChangeAspect="1"/>
          </p:cNvPicPr>
          <p:nvPr/>
        </p:nvPicPr>
        <p:blipFill>
          <a:blip r:embed="rId3"/>
          <a:srcRect l="20755" t="16925" r="9434" b="18173"/>
          <a:stretch>
            <a:fillRect/>
          </a:stretch>
        </p:blipFill>
        <p:spPr>
          <a:xfrm>
            <a:off x="5486400" y="1981200"/>
            <a:ext cx="3439668" cy="4648200"/>
          </a:xfrm>
          <a:prstGeom prst="rect">
            <a:avLst/>
          </a:prstGeom>
        </p:spPr>
      </p:pic>
      <p:pic>
        <p:nvPicPr>
          <p:cNvPr id="22" name="Picture 21" descr="Picture 1.png"/>
          <p:cNvPicPr>
            <a:picLocks noChangeAspect="1"/>
          </p:cNvPicPr>
          <p:nvPr/>
        </p:nvPicPr>
        <p:blipFill>
          <a:blip r:embed="rId4"/>
          <a:srcRect l="20339" t="14925" r="10169" b="17015"/>
          <a:stretch>
            <a:fillRect/>
          </a:stretch>
        </p:blipFill>
        <p:spPr>
          <a:xfrm>
            <a:off x="1066800" y="1828800"/>
            <a:ext cx="3811524" cy="4834128"/>
          </a:xfrm>
          <a:prstGeom prst="rect">
            <a:avLst/>
          </a:prstGeom>
        </p:spPr>
      </p:pic>
      <p:pic>
        <p:nvPicPr>
          <p:cNvPr id="22733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0"/>
            <a:ext cx="1219200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7331" name="Line 3"/>
          <p:cNvSpPr>
            <a:spLocks noChangeShapeType="1"/>
          </p:cNvSpPr>
          <p:nvPr/>
        </p:nvSpPr>
        <p:spPr bwMode="auto">
          <a:xfrm>
            <a:off x="304800" y="914400"/>
            <a:ext cx="845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123825"/>
            <a:ext cx="7772400" cy="685800"/>
          </a:xfrm>
        </p:spPr>
        <p:txBody>
          <a:bodyPr/>
          <a:lstStyle/>
          <a:p>
            <a:r>
              <a:rPr lang="en-US" sz="2800" dirty="0" smtClean="0"/>
              <a:t>DCLL Component </a:t>
            </a:r>
            <a:r>
              <a:rPr lang="en-US" sz="2800" dirty="0" smtClean="0"/>
              <a:t>Builds Corrected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295400" y="1066800"/>
            <a:ext cx="28194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 dirty="0" smtClean="0"/>
              <a:t>DCLL </a:t>
            </a:r>
            <a:r>
              <a:rPr lang="en-US" sz="1800" i="1" dirty="0" smtClean="0"/>
              <a:t>test </a:t>
            </a:r>
            <a:r>
              <a:rPr lang="en-US" sz="1800" dirty="0" smtClean="0"/>
              <a:t>case - Before</a:t>
            </a:r>
            <a:endParaRPr lang="en-US" sz="1800" dirty="0"/>
          </a:p>
        </p:txBody>
      </p:sp>
      <p:sp>
        <p:nvSpPr>
          <p:cNvPr id="16" name="Rectangle 15"/>
          <p:cNvSpPr/>
          <p:nvPr/>
        </p:nvSpPr>
        <p:spPr>
          <a:xfrm>
            <a:off x="6019800" y="1066800"/>
            <a:ext cx="2286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 dirty="0" smtClean="0"/>
              <a:t>After - Radial build mimics input file</a:t>
            </a:r>
            <a:endParaRPr lang="en-US" sz="1800" dirty="0"/>
          </a:p>
        </p:txBody>
      </p:sp>
      <p:sp>
        <p:nvSpPr>
          <p:cNvPr id="19" name="Rectangle 18"/>
          <p:cNvSpPr/>
          <p:nvPr/>
        </p:nvSpPr>
        <p:spPr>
          <a:xfrm>
            <a:off x="457200" y="6248400"/>
            <a:ext cx="609600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 smtClean="0"/>
              <a:t>gap</a:t>
            </a:r>
          </a:p>
        </p:txBody>
      </p:sp>
      <p:cxnSp>
        <p:nvCxnSpPr>
          <p:cNvPr id="24" name="Straight Arrow Connector 23"/>
          <p:cNvCxnSpPr>
            <a:stCxn id="19" idx="0"/>
          </p:cNvCxnSpPr>
          <p:nvPr/>
        </p:nvCxnSpPr>
        <p:spPr bwMode="auto">
          <a:xfrm rot="5400000" flipH="1" flipV="1">
            <a:off x="800100" y="5829300"/>
            <a:ext cx="381000" cy="4572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5" name="Rectangle 24"/>
          <p:cNvSpPr/>
          <p:nvPr/>
        </p:nvSpPr>
        <p:spPr>
          <a:xfrm>
            <a:off x="304800" y="1676400"/>
            <a:ext cx="11430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 smtClean="0"/>
              <a:t>VV/TF coil obstruction</a:t>
            </a:r>
          </a:p>
        </p:txBody>
      </p:sp>
      <p:cxnSp>
        <p:nvCxnSpPr>
          <p:cNvPr id="26" name="Straight Arrow Connector 25"/>
          <p:cNvCxnSpPr>
            <a:stCxn id="25" idx="3"/>
          </p:cNvCxnSpPr>
          <p:nvPr/>
        </p:nvCxnSpPr>
        <p:spPr bwMode="auto">
          <a:xfrm>
            <a:off x="1447800" y="1907233"/>
            <a:ext cx="152400" cy="6835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0" name="Rectangle 29"/>
          <p:cNvSpPr/>
          <p:nvPr/>
        </p:nvSpPr>
        <p:spPr>
          <a:xfrm>
            <a:off x="3429000" y="2667000"/>
            <a:ext cx="13716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 smtClean="0"/>
              <a:t>Skeleton </a:t>
            </a:r>
            <a:r>
              <a:rPr lang="en-US" sz="1200" dirty="0" smtClean="0"/>
              <a:t>ring – VV gap too large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 rot="5400000">
            <a:off x="3086100" y="3162300"/>
            <a:ext cx="381000" cy="304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4" name="Rectangle 33"/>
          <p:cNvSpPr/>
          <p:nvPr/>
        </p:nvSpPr>
        <p:spPr>
          <a:xfrm>
            <a:off x="3200400" y="5334000"/>
            <a:ext cx="11430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 smtClean="0"/>
              <a:t>IB HT shield missing</a:t>
            </a:r>
          </a:p>
        </p:txBody>
      </p:sp>
      <p:cxnSp>
        <p:nvCxnSpPr>
          <p:cNvPr id="35" name="Straight Arrow Connector 34"/>
          <p:cNvCxnSpPr/>
          <p:nvPr/>
        </p:nvCxnSpPr>
        <p:spPr bwMode="auto">
          <a:xfrm rot="10800000" flipV="1">
            <a:off x="2362200" y="5562600"/>
            <a:ext cx="838200" cy="228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7" name="Rectangle 36"/>
          <p:cNvSpPr/>
          <p:nvPr/>
        </p:nvSpPr>
        <p:spPr>
          <a:xfrm>
            <a:off x="152400" y="4953000"/>
            <a:ext cx="7620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 smtClean="0"/>
              <a:t>IB div missing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>
            <a:off x="914400" y="5183833"/>
            <a:ext cx="990600" cy="2263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0" name="Rectangle 19"/>
          <p:cNvSpPr/>
          <p:nvPr/>
        </p:nvSpPr>
        <p:spPr>
          <a:xfrm>
            <a:off x="6934200" y="5842337"/>
            <a:ext cx="22098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dirty="0" smtClean="0"/>
              <a:t>DCLL blanket implementation complete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229082</TotalTime>
  <Words>1179</Words>
  <Application>Microsoft Macintosh PowerPoint</Application>
  <PresentationFormat>On-screen Show (4:3)</PresentationFormat>
  <Paragraphs>436</Paragraphs>
  <Slides>17</Slides>
  <Notes>14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Blank Presentation</vt:lpstr>
      <vt:lpstr>Substantiating the ASC  &amp; Implementing the  DCLL Blanket</vt:lpstr>
      <vt:lpstr>ASC Progress</vt:lpstr>
      <vt:lpstr>ARIES Design Nomenclature</vt:lpstr>
      <vt:lpstr>Action Items Progress from July 2011 meeting</vt:lpstr>
      <vt:lpstr>Power Flow Diagram</vt:lpstr>
      <vt:lpstr>Slide 6</vt:lpstr>
      <vt:lpstr>✓ Power Balance Check ✓</vt:lpstr>
      <vt:lpstr>SiC Component Builds Corrected</vt:lpstr>
      <vt:lpstr>DCLL Component Builds Corrected</vt:lpstr>
      <vt:lpstr>Preliminary DCLL Strawmen Proposed</vt:lpstr>
      <vt:lpstr>Systems code scanning parameters used</vt:lpstr>
      <vt:lpstr>Filtering the data</vt:lpstr>
      <vt:lpstr>Slide 13</vt:lpstr>
      <vt:lpstr>Slide 14</vt:lpstr>
      <vt:lpstr>Would like guidance on:</vt:lpstr>
      <vt:lpstr>Summary &amp; Future Work</vt:lpstr>
      <vt:lpstr>ASC Legend 25.xls “Mods”</vt:lpstr>
    </vt:vector>
  </TitlesOfParts>
  <Company>Lane Carlson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Lane Carlson</dc:creator>
  <cp:lastModifiedBy>Lane Carlson</cp:lastModifiedBy>
  <cp:revision>415</cp:revision>
  <dcterms:created xsi:type="dcterms:W3CDTF">2011-10-05T20:47:14Z</dcterms:created>
  <dcterms:modified xsi:type="dcterms:W3CDTF">2011-10-11T20:26:46Z</dcterms:modified>
</cp:coreProperties>
</file>