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65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07576-71F7-4A9E-B8BB-012E95860AD6}" type="datetimeFigureOut">
              <a:rPr lang="en-US" smtClean="0"/>
              <a:t>9/28/2011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5306D-B2C4-4436-AD36-FC9AA8D596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7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0673D-14D2-4071-ADD9-FC7E2BE480F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306D-B2C4-4436-AD36-FC9AA8D5961E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A707-619D-4D85-BC85-ED0D61502287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CD3-7BD5-4C53-862B-1D2CFD6A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A707-619D-4D85-BC85-ED0D61502287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CD3-7BD5-4C53-862B-1D2CFD6A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A707-619D-4D85-BC85-ED0D61502287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CD3-7BD5-4C53-862B-1D2CFD6A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A707-619D-4D85-BC85-ED0D61502287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CD3-7BD5-4C53-862B-1D2CFD6A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A707-619D-4D85-BC85-ED0D61502287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CD3-7BD5-4C53-862B-1D2CFD6A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A707-619D-4D85-BC85-ED0D61502287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CD3-7BD5-4C53-862B-1D2CFD6A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A707-619D-4D85-BC85-ED0D61502287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CD3-7BD5-4C53-862B-1D2CFD6A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A707-619D-4D85-BC85-ED0D61502287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CD3-7BD5-4C53-862B-1D2CFD6A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A707-619D-4D85-BC85-ED0D61502287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CD3-7BD5-4C53-862B-1D2CFD6A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A707-619D-4D85-BC85-ED0D61502287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CD3-7BD5-4C53-862B-1D2CFD6A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A707-619D-4D85-BC85-ED0D61502287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CD3-7BD5-4C53-862B-1D2CFD6A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8A707-619D-4D85-BC85-ED0D61502287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8CD3-7BD5-4C53-862B-1D2CFD6A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95400"/>
            <a:ext cx="86868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Progress on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Configuration Design of the Fusion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Power Core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 ACT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(Draft)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X.R. Wang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M.S. Tillack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S. Malang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Sept. 29, 2011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172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sector (22.5 degree)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914400"/>
            <a:ext cx="48006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ARIES-ACT 1B(Aggressive Physics), Posted at ARIES Web: June 8, 2011</a:t>
            </a:r>
          </a:p>
          <a:p>
            <a:r>
              <a:rPr lang="en-US" dirty="0" smtClean="0"/>
              <a:t>R=5.5 m</a:t>
            </a:r>
          </a:p>
          <a:p>
            <a:r>
              <a:rPr lang="en-US" dirty="0" smtClean="0"/>
              <a:t>A=1.375 m</a:t>
            </a:r>
          </a:p>
          <a:p>
            <a:r>
              <a:rPr lang="en-US" dirty="0" smtClean="0"/>
              <a:t>Elongation=2.2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191000"/>
            <a:ext cx="48006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Results of CAD analysis: </a:t>
            </a:r>
          </a:p>
          <a:p>
            <a:r>
              <a:rPr lang="en-US" dirty="0" smtClean="0"/>
              <a:t>Total plasma surface area=~475 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Total plasma volume=~417 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Total FW surface area=~452 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(A</a:t>
            </a:r>
            <a:r>
              <a:rPr lang="en-US" baseline="-25000" dirty="0" smtClean="0"/>
              <a:t>IB</a:t>
            </a:r>
            <a:r>
              <a:rPr lang="en-US" dirty="0" smtClean="0"/>
              <a:t>=140 m</a:t>
            </a:r>
            <a:r>
              <a:rPr lang="en-US" baseline="30000" dirty="0" smtClean="0"/>
              <a:t>2</a:t>
            </a:r>
            <a:r>
              <a:rPr lang="en-US" dirty="0" smtClean="0"/>
              <a:t>,A</a:t>
            </a:r>
            <a:r>
              <a:rPr lang="en-US" baseline="-25000" dirty="0" smtClean="0"/>
              <a:t>OB</a:t>
            </a:r>
            <a:r>
              <a:rPr lang="en-US" dirty="0" smtClean="0"/>
              <a:t>=312 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baseline="30000" dirty="0" smtClean="0"/>
          </a:p>
          <a:p>
            <a:r>
              <a:rPr lang="en-US" dirty="0" smtClean="0"/>
              <a:t>Total Divertor</a:t>
            </a:r>
            <a:r>
              <a:rPr lang="en-US" dirty="0"/>
              <a:t> </a:t>
            </a:r>
            <a:r>
              <a:rPr lang="en-US" dirty="0" smtClean="0"/>
              <a:t>surface area=~143 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518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 FW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2" idx="0"/>
          </p:cNvCxnSpPr>
          <p:nvPr/>
        </p:nvCxnSpPr>
        <p:spPr>
          <a:xfrm rot="16200000" flipV="1">
            <a:off x="2819400" y="4572000"/>
            <a:ext cx="914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28956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Thickness of IB/OB SOL at mid-plane=10 cm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Curved FW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OB divertor location=R-a/2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IB divertor location=R-a </a:t>
            </a:r>
            <a:endParaRPr lang="en-US" dirty="0"/>
          </a:p>
        </p:txBody>
      </p:sp>
      <p:pic>
        <p:nvPicPr>
          <p:cNvPr id="22" name="Picture 21" descr="1012-act_powercor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3429000" cy="6096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71600" y="3048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Plasma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7400" y="381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 divertor plate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447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IB divertor plate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38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Dom plate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" y="3352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IB FW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80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 FW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1828800" y="7620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1257300" y="723900"/>
            <a:ext cx="304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990600" y="1524000"/>
            <a:ext cx="3048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2895600" y="4267200"/>
            <a:ext cx="6858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762000" y="36576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6200" y="2514600"/>
            <a:ext cx="364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Geometry  Definitions (from Chuck):</a:t>
            </a:r>
            <a:endParaRPr lang="en-US" b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020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Design Options of the ACT-1b Fusion Power Core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1564"/>
              </p:ext>
            </p:extLst>
          </p:nvPr>
        </p:nvGraphicFramePr>
        <p:xfrm>
          <a:off x="381000" y="1295401"/>
          <a:ext cx="8001000" cy="4959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57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Option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Option #2</a:t>
                      </a:r>
                      <a:endParaRPr lang="en-US" dirty="0"/>
                    </a:p>
                  </a:txBody>
                  <a:tcPr/>
                </a:tc>
              </a:tr>
              <a:tr h="638396">
                <a:tc>
                  <a:txBody>
                    <a:bodyPr/>
                    <a:lstStyle/>
                    <a:p>
                      <a:r>
                        <a:rPr lang="en-US" dirty="0" smtClean="0"/>
                        <a:t>IB Blanket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</a:t>
                      </a:r>
                      <a:r>
                        <a:rPr lang="en-US" baseline="-25000" dirty="0" smtClean="0"/>
                        <a:t>83</a:t>
                      </a:r>
                      <a:r>
                        <a:rPr lang="en-US" dirty="0" smtClean="0"/>
                        <a:t>Li</a:t>
                      </a:r>
                      <a:r>
                        <a:rPr lang="en-US" baseline="-25000" dirty="0" smtClean="0"/>
                        <a:t>17 </a:t>
                      </a:r>
                      <a:r>
                        <a:rPr lang="en-US" baseline="0" dirty="0" smtClean="0"/>
                        <a:t>cooled SiC/SiC structure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Pb</a:t>
                      </a:r>
                      <a:r>
                        <a:rPr lang="en-US" baseline="-25000" dirty="0" smtClean="0"/>
                        <a:t>83</a:t>
                      </a:r>
                      <a:r>
                        <a:rPr lang="en-US" dirty="0" smtClean="0"/>
                        <a:t>Li</a:t>
                      </a:r>
                      <a:r>
                        <a:rPr lang="en-US" baseline="-25000" dirty="0" smtClean="0"/>
                        <a:t>17 </a:t>
                      </a:r>
                      <a:r>
                        <a:rPr lang="en-US" baseline="0" dirty="0" smtClean="0"/>
                        <a:t>cooled SiC/SiC structure</a:t>
                      </a:r>
                      <a:endParaRPr lang="en-US" baseline="-25000" dirty="0" smtClean="0"/>
                    </a:p>
                  </a:txBody>
                  <a:tcPr/>
                </a:tc>
              </a:tr>
              <a:tr h="911995">
                <a:tc>
                  <a:txBody>
                    <a:bodyPr/>
                    <a:lstStyle/>
                    <a:p>
                      <a:r>
                        <a:rPr lang="en-US" dirty="0" smtClean="0"/>
                        <a:t>IB Shield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Pb</a:t>
                      </a:r>
                      <a:r>
                        <a:rPr lang="en-US" baseline="-25000" dirty="0" smtClean="0"/>
                        <a:t>83</a:t>
                      </a:r>
                      <a:r>
                        <a:rPr lang="en-US" dirty="0" smtClean="0"/>
                        <a:t>Li</a:t>
                      </a:r>
                      <a:r>
                        <a:rPr lang="en-US" baseline="-25000" dirty="0" smtClean="0"/>
                        <a:t>17 </a:t>
                      </a:r>
                      <a:r>
                        <a:rPr lang="en-US" baseline="0" dirty="0" smtClean="0"/>
                        <a:t>cooled steel and SiC/SiC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Helium-cooled steel structure and ODS tube?</a:t>
                      </a:r>
                      <a:endParaRPr lang="en-US" b="1" baseline="-25000" dirty="0" smtClean="0"/>
                    </a:p>
                  </a:txBody>
                  <a:tcPr/>
                </a:tc>
              </a:tr>
              <a:tr h="63839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OB </a:t>
                      </a:r>
                      <a:r>
                        <a:rPr lang="en-US" dirty="0" smtClean="0"/>
                        <a:t>Blanket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Pb</a:t>
                      </a:r>
                      <a:r>
                        <a:rPr lang="en-US" baseline="-25000" dirty="0" smtClean="0"/>
                        <a:t>83</a:t>
                      </a:r>
                      <a:r>
                        <a:rPr lang="en-US" dirty="0" smtClean="0"/>
                        <a:t>Li</a:t>
                      </a:r>
                      <a:r>
                        <a:rPr lang="en-US" baseline="-25000" dirty="0" smtClean="0"/>
                        <a:t>17 </a:t>
                      </a:r>
                      <a:r>
                        <a:rPr lang="en-US" baseline="0" dirty="0" smtClean="0"/>
                        <a:t>cooled SiC/SiC structure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Pb</a:t>
                      </a:r>
                      <a:r>
                        <a:rPr lang="en-US" baseline="-25000" dirty="0" smtClean="0"/>
                        <a:t>83</a:t>
                      </a:r>
                      <a:r>
                        <a:rPr lang="en-US" dirty="0" smtClean="0"/>
                        <a:t>Li</a:t>
                      </a:r>
                      <a:r>
                        <a:rPr lang="en-US" baseline="-25000" dirty="0" smtClean="0"/>
                        <a:t>17 </a:t>
                      </a:r>
                      <a:r>
                        <a:rPr lang="en-US" baseline="0" dirty="0" smtClean="0"/>
                        <a:t>cooled SiC/SiC structure</a:t>
                      </a:r>
                      <a:endParaRPr lang="en-US" baseline="-25000" dirty="0" smtClean="0"/>
                    </a:p>
                  </a:txBody>
                  <a:tcPr/>
                </a:tc>
              </a:tr>
              <a:tr h="63839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OB Blanket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Pb</a:t>
                      </a:r>
                      <a:r>
                        <a:rPr lang="en-US" baseline="-25000" dirty="0" smtClean="0"/>
                        <a:t>83</a:t>
                      </a:r>
                      <a:r>
                        <a:rPr lang="en-US" dirty="0" smtClean="0"/>
                        <a:t>Li</a:t>
                      </a:r>
                      <a:r>
                        <a:rPr lang="en-US" baseline="-25000" dirty="0" smtClean="0"/>
                        <a:t>17 </a:t>
                      </a:r>
                      <a:r>
                        <a:rPr lang="en-US" baseline="0" dirty="0" smtClean="0"/>
                        <a:t>cooled SiC/SiC structure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Pb</a:t>
                      </a:r>
                      <a:r>
                        <a:rPr lang="en-US" baseline="-25000" dirty="0" smtClean="0"/>
                        <a:t>83</a:t>
                      </a:r>
                      <a:r>
                        <a:rPr lang="en-US" dirty="0" smtClean="0"/>
                        <a:t>Li</a:t>
                      </a:r>
                      <a:r>
                        <a:rPr lang="en-US" baseline="-25000" dirty="0" smtClean="0"/>
                        <a:t>17 </a:t>
                      </a:r>
                      <a:r>
                        <a:rPr lang="en-US" baseline="0" dirty="0" smtClean="0"/>
                        <a:t>cooled SiC/SiC structure</a:t>
                      </a:r>
                      <a:endParaRPr lang="en-US" baseline="-25000" dirty="0" smtClean="0"/>
                    </a:p>
                  </a:txBody>
                  <a:tcPr/>
                </a:tc>
              </a:tr>
              <a:tr h="911995">
                <a:tc>
                  <a:txBody>
                    <a:bodyPr/>
                    <a:lstStyle/>
                    <a:p>
                      <a:r>
                        <a:rPr lang="en-US" dirty="0" smtClean="0"/>
                        <a:t>OB Shield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Pb</a:t>
                      </a:r>
                      <a:r>
                        <a:rPr lang="en-US" baseline="-25000" dirty="0" smtClean="0"/>
                        <a:t>83</a:t>
                      </a:r>
                      <a:r>
                        <a:rPr lang="en-US" dirty="0" smtClean="0"/>
                        <a:t>Li</a:t>
                      </a:r>
                      <a:r>
                        <a:rPr lang="en-US" baseline="-25000" dirty="0" smtClean="0"/>
                        <a:t>17 </a:t>
                      </a:r>
                      <a:r>
                        <a:rPr lang="en-US" baseline="0" dirty="0" smtClean="0"/>
                        <a:t>cooled steel and SiC/SiC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Helium-cooled steel structure and ODS tube?</a:t>
                      </a:r>
                      <a:endParaRPr lang="en-US" b="1" dirty="0"/>
                    </a:p>
                  </a:txBody>
                  <a:tcPr/>
                </a:tc>
              </a:tr>
              <a:tr h="638396">
                <a:tc>
                  <a:txBody>
                    <a:bodyPr/>
                    <a:lstStyle/>
                    <a:p>
                      <a:r>
                        <a:rPr lang="en-US" dirty="0" smtClean="0"/>
                        <a:t>Upper/Lower Divertors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Helium-cooled W-based</a:t>
                      </a:r>
                      <a:r>
                        <a:rPr lang="en-US" baseline="0" dirty="0" smtClean="0"/>
                        <a:t> divertor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Helium-cooled W-based divertor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7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0911-act_twopathpc-1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5029200" cy="529111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3400" y="152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Power core configuration of the ACT 1B (Design option #1: Pb-Li cooled shield)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1143000"/>
            <a:ext cx="3810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Thickness radius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(ACT-1b straw-man)</a:t>
            </a:r>
          </a:p>
          <a:p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Inboard: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TF coil annulus: 0.33 m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Vacuum vessel: 0.4 m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 shield: 0.23 m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IB blanket: 0.34 m</a:t>
            </a:r>
          </a:p>
          <a:p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Outboard: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Blanket: 0.29 m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Blanket: 0.43 m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 shield: 0.29 m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Vacuum vessel: 0.25 m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TF coil annulus: 0.33 m</a:t>
            </a:r>
          </a:p>
          <a:p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Vertical build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 shield: 0.3 m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Replaceable HT shield: 0.29 m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Vacuum vessel: 0.4 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0200" y="4648200"/>
            <a:ext cx="3733800" cy="21082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 LM access pipes are designed as concentric tubes with the cold inlet flow (~650 °C) in the annulus, cooling in this way the inner tube (1100 °C) to the  allowable temperature (~1000 °C) of the SiC/SiC.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access pipes are also designed as concentric tubes (700/800 °C for outer/inner tubes)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11-act_twopathpc-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295400"/>
            <a:ext cx="4304123" cy="5126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600200"/>
            <a:ext cx="4114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Circuit 1: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series flow through the inboard shield and inboard blanket region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Circuit 2: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flow though the first outboard blanket region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Circuit 3: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series flow through the outboard shield and the second outboard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blanket region 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Circuit 4: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Helium-cooled the upper divertor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Circuit 5: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Helium-cooled the lower divertor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Design Option of the Coolant Routing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11-act_twopathpc-3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4147337" cy="5638800"/>
          </a:xfrm>
          <a:prstGeom prst="rect">
            <a:avLst/>
          </a:prstGeom>
        </p:spPr>
      </p:pic>
      <p:pic>
        <p:nvPicPr>
          <p:cNvPr id="5" name="Picture 4" descr="0911-act_twopathpc-6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143000"/>
            <a:ext cx="3663315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81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Design Option of the Access Pipes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11-act_twopathpc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5990" y="1143000"/>
            <a:ext cx="4908010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4267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Bottom view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showing the space of all access pipes (5 circuits)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1143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access </a:t>
            </a:r>
          </a:p>
          <a:p>
            <a:r>
              <a:rPr lang="en-US" dirty="0" smtClean="0"/>
              <a:t>pipes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68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Pb-Li access</a:t>
            </a:r>
          </a:p>
          <a:p>
            <a:r>
              <a:rPr lang="en-US" dirty="0" smtClean="0"/>
              <a:t>pipes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 rot="16200000" flipH="1">
            <a:off x="5295216" y="1485215"/>
            <a:ext cx="572869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</p:cNvCxnSpPr>
          <p:nvPr/>
        </p:nvCxnSpPr>
        <p:spPr>
          <a:xfrm rot="16200000" flipH="1">
            <a:off x="5066616" y="1713815"/>
            <a:ext cx="1106269" cy="1257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791200" y="17526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905500" y="17907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943600" y="19050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00" y="5105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possible to make the Pb-Li access pipes bigger to reduce flow velocity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3" name="Picture 22" descr="0911-act_twopathpc-4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"/>
            <a:ext cx="3962400" cy="56404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33400" y="152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Power Core Configuration of the ACT 1B (Design Option #2: Helium-cooled Shield)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6670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In progress!</a:t>
            </a:r>
            <a:endParaRPr lang="en-US" sz="8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489</Words>
  <Application>Microsoft Office PowerPoint</Application>
  <PresentationFormat>On-screen Show (4:3)</PresentationFormat>
  <Paragraphs>86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Progress on the Configuration Design of the Fusion Power Core for the ACT (Draft)</vt:lpstr>
      <vt:lpstr>PowerPoint Presentation</vt:lpstr>
      <vt:lpstr> Design Options of the ACT-1b Fusion Power Core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</dc:creator>
  <cp:lastModifiedBy>Wang</cp:lastModifiedBy>
  <cp:revision>34</cp:revision>
  <cp:lastPrinted>2011-09-29T00:31:23Z</cp:lastPrinted>
  <dcterms:created xsi:type="dcterms:W3CDTF">2010-12-02T00:07:30Z</dcterms:created>
  <dcterms:modified xsi:type="dcterms:W3CDTF">2011-09-29T00:34:02Z</dcterms:modified>
</cp:coreProperties>
</file>