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7"/>
  </p:notesMasterIdLst>
  <p:sldIdLst>
    <p:sldId id="256" r:id="rId2"/>
    <p:sldId id="302" r:id="rId3"/>
    <p:sldId id="297" r:id="rId4"/>
    <p:sldId id="311" r:id="rId5"/>
    <p:sldId id="308" r:id="rId6"/>
    <p:sldId id="324" r:id="rId7"/>
    <p:sldId id="325" r:id="rId8"/>
    <p:sldId id="323" r:id="rId9"/>
    <p:sldId id="322" r:id="rId10"/>
    <p:sldId id="321" r:id="rId11"/>
    <p:sldId id="326" r:id="rId12"/>
    <p:sldId id="327" r:id="rId13"/>
    <p:sldId id="328" r:id="rId14"/>
    <p:sldId id="329" r:id="rId15"/>
    <p:sldId id="299" r:id="rId1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8C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82" autoAdjust="0"/>
    <p:restoredTop sz="90253" autoAdjust="0"/>
  </p:normalViewPr>
  <p:slideViewPr>
    <p:cSldViewPr>
      <p:cViewPr>
        <p:scale>
          <a:sx n="100" d="100"/>
          <a:sy n="100" d="100"/>
        </p:scale>
        <p:origin x="-802" y="6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0" tIns="46640" rIns="93280" bIns="466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EF7EA-9014-4217-8E9B-1B409AC11D31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0" tIns="46640" rIns="93280" bIns="4664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6575" cy="4186237"/>
          </a:xfrm>
          <a:prstGeom prst="rect">
            <a:avLst/>
          </a:prstGeom>
        </p:spPr>
        <p:txBody>
          <a:bodyPr vert="horz" lIns="93280" tIns="46640" rIns="93280" bIns="4664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0" tIns="46640" rIns="93280" bIns="466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2B640C-6CA0-4778-B657-D64119971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56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5CB7A9-52B9-4E38-ACC8-8EB068B96A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</a:t>
            </a:r>
            <a:r>
              <a:rPr lang="en-US" baseline="0" dirty="0" smtClean="0"/>
              <a:t> coating and CVD-SiC layer would play a structural role after bonded together.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C86C59-3015-48FE-BA56-F913D4131D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63324-7337-4223-B157-8EE69351137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C0673D-14D2-4071-ADD9-FC7E2BE480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C00EF-F7CF-4130-ADBF-4CE657CFB73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table</a:t>
            </a:r>
            <a:r>
              <a:rPr lang="en-US" baseline="0" dirty="0" smtClean="0"/>
              <a:t> shows the properties were used in the ARIES-AT thermo-mechanical analysis.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ADA91-161A-4979-99FF-898D052D6B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3AB22-CB2A-4908-87C4-1949E04676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FFA1-FFDA-457E-85F7-B3A6B94AEAD0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EC7A-97B0-4A71-98D8-30E017FD5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88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7E4D-D189-4C8F-8F5C-6438616E06D9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2BDC-FA37-475D-9227-A3393A06D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D41F-3A05-4246-AF4B-560AC07A3DDD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C364-BE72-47F3-B52D-5253800C0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00AEF6-089F-4CAA-B6B4-AA9FD105D9B7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2C0CA7-88D7-4C13-B07F-06C0C00AE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6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A580-18BB-4E4F-830B-78249CE2FED2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4E1A-AB65-4BC2-BC32-4CAC31CE15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19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8D2E-2BE7-4160-B32E-ED4BF3934897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AF04-236E-4B66-B4F5-F1C8839B9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1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7242-9B8A-44A5-B8AF-26F2F74A8535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91E2-65B2-45CF-8E00-69E896C09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0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F5E2A2-7287-47A0-AECF-6443FDA74166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50D0B8-16AC-4B52-91F4-325E72073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DCF1-CB51-4748-B6FD-73551402223D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4AEC-5B20-4241-9280-9446B1A29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6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38B5DA-E21A-4864-BB26-D0CCE37C11E7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D673CB-2D11-4C12-A7C7-DBE2812CA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9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D64A4F2-338E-48E3-989B-42CC3BC125DE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11B518-178C-4A80-9EEA-6EA955F39E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3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7DFB2E-60CF-4B72-9347-9E1A44A0E0B9}" type="datetimeFigureOut">
              <a:rPr lang="en-US"/>
              <a:pPr>
                <a:defRPr/>
              </a:pPr>
              <a:t>7/22/2011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dirty="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96FEE8-260C-4135-A118-B74E40A01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57" r:id="rId4"/>
    <p:sldLayoutId id="2147483958" r:id="rId5"/>
    <p:sldLayoutId id="2147483965" r:id="rId6"/>
    <p:sldLayoutId id="2147483959" r:id="rId7"/>
    <p:sldLayoutId id="2147483966" r:id="rId8"/>
    <p:sldLayoutId id="2147483967" r:id="rId9"/>
    <p:sldLayoutId id="2147483960" r:id="rId10"/>
    <p:sldLayoutId id="2147483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ies.ucsd.edu/Lib/PROPS/sic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85800"/>
            <a:ext cx="7239000" cy="152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Possibility of the He-Cooled 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Composite</a:t>
            </a:r>
            <a:r>
              <a:rPr lang="en-US" sz="3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Divertor</a:t>
            </a:r>
            <a:r>
              <a:rPr lang="en-US" sz="3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057400" y="3429000"/>
            <a:ext cx="6705600" cy="3124200"/>
          </a:xfrm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 marL="342900" indent="-34290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X.R. Wang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 Malang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S. Tillack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University of California, San Diego, CA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Fusion Nuclear Technology Consulting, Germany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ARIES-Pathways Project Meeting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Gaithersburg,  MD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July 27-28,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Original ARIES-Finger Configuration Is Applied in the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Divertor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71600"/>
            <a:ext cx="2845147" cy="2168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" y="3464035"/>
            <a:ext cx="284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SiC</a:t>
            </a:r>
            <a:r>
              <a:rPr lang="en-US" sz="1400" dirty="0"/>
              <a:t>-</a:t>
            </a:r>
            <a:r>
              <a:rPr lang="en-US" sz="1400" dirty="0" smtClean="0"/>
              <a:t>Composite Finger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" y="3886072"/>
            <a:ext cx="45339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Using the original ARIES finger configuration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/>
              <a:t>VM-W thimble, cylindrical ring and W channel replaced by </a:t>
            </a:r>
            <a:r>
              <a:rPr lang="en-US" sz="1400" dirty="0" err="1" smtClean="0"/>
              <a:t>SiC</a:t>
            </a:r>
            <a:r>
              <a:rPr lang="en-US" sz="1400" dirty="0" smtClean="0"/>
              <a:t>/</a:t>
            </a:r>
            <a:r>
              <a:rPr lang="en-US" sz="1400" dirty="0" err="1" smtClean="0"/>
              <a:t>SiC</a:t>
            </a:r>
            <a:endParaRPr lang="en-US" sz="14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/>
              <a:t>ODS steel cartridge replaced by </a:t>
            </a:r>
            <a:r>
              <a:rPr lang="en-US" sz="1400" dirty="0" err="1" smtClean="0"/>
              <a:t>SiC</a:t>
            </a:r>
            <a:r>
              <a:rPr lang="en-US" sz="1400" dirty="0" smtClean="0"/>
              <a:t>/</a:t>
            </a:r>
            <a:r>
              <a:rPr lang="en-US" sz="1400" dirty="0" err="1" smtClean="0"/>
              <a:t>SiC</a:t>
            </a:r>
            <a:r>
              <a:rPr lang="en-US" sz="1400" dirty="0" smtClean="0"/>
              <a:t> cartridge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/>
              <a:t>1 mm thick SiC-composite thimble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/>
              <a:t>1 mm thick SiC-composite cylindrical ring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/>
              <a:t>2 mm thick SiC-composite front plate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/>
              <a:t>5 mm W armor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W armor and SiC composite jointed together by </a:t>
            </a:r>
            <a:r>
              <a:rPr lang="en-US" sz="1400" b="1" u="sng" dirty="0" smtClean="0"/>
              <a:t>hot-pressing method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SiC-composite thimble, cylindrical ring and front plate jointed together by </a:t>
            </a:r>
            <a:r>
              <a:rPr lang="en-US" sz="1400" b="1" u="sng" dirty="0" smtClean="0"/>
              <a:t>brazing method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41968"/>
            <a:ext cx="3410188" cy="421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Temperature and Pumping Power Limits Are Satisfied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599"/>
            <a:ext cx="2108464" cy="21547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591" y="3988475"/>
            <a:ext cx="77140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Operating temperature for SiC/SiC: 700 &lt; T</a:t>
            </a:r>
            <a:r>
              <a:rPr lang="en-US" sz="1400" b="1" baseline="-25000" dirty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&lt; 1200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ᵒC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Loads and cooling conditions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q”=5 MW/m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(uniform), q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’’’=17.5 MW/m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P=10 MPa, 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exit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=600/700 ᵒC 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(450/550 ᵒC for 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=1000 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ᵒC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CFX and FEM results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jet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=~191 m/s, HTC(Local)=6.52x10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W/m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-K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pumping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=~6.5% of the P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removed thermal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(&lt;10%) 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~5.7% 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=1000 ᵒC)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Max. 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=1120 ᵒC(&lt;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=~1200 ᵒC) 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=980 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ᵒC for T</a:t>
            </a:r>
            <a:r>
              <a:rPr lang="en-US" sz="14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1000 ᵒC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Max.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p+th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=~212 MPa (&gt;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=~190 MPa) 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4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p+th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=~223 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MPa for T</a:t>
            </a:r>
            <a:r>
              <a:rPr lang="en-US" sz="14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1000 ᵒC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Max.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shear stress at the W/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interface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shear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=~58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endParaRPr lang="en-US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30798" y="6181189"/>
            <a:ext cx="899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Ø"/>
            </a:pPr>
            <a:r>
              <a:rPr lang="en-US" b="1" dirty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he SiC thimble (1 mm thick) could </a:t>
            </a:r>
            <a:r>
              <a:rPr lang="en-US" b="1" dirty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b="1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thinned  to ~0.5-08 mm to meet the stress limit. However, there are too many brazing joints required.</a:t>
            </a:r>
            <a:endParaRPr lang="en-US" b="1" dirty="0">
              <a:solidFill>
                <a:srgbClr val="1F08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2087991" cy="2154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14" y="3657600"/>
            <a:ext cx="2368610" cy="2113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31" y="1282097"/>
            <a:ext cx="2260291" cy="2375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8116" y="3541630"/>
            <a:ext cx="74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Velocity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355553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Temperature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82499" y="3555530"/>
            <a:ext cx="749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29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SiC/SiC Tube Target-Plate Cooled by Jet-Impinging Scheme Is Proposed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384" y="5078300"/>
            <a:ext cx="36503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10 mm diameter tube ( ~4 times larger than ARIES-I tube)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½ mm thick tube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1 mm SVD-SiC layer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err="1" smtClean="0"/>
              <a:t>SiC</a:t>
            </a:r>
            <a:r>
              <a:rPr lang="en-US" sz="1400" dirty="0" smtClean="0"/>
              <a:t>/</a:t>
            </a:r>
            <a:r>
              <a:rPr lang="en-US" sz="1400" dirty="0" err="1" smtClean="0"/>
              <a:t>SiC</a:t>
            </a:r>
            <a:r>
              <a:rPr lang="en-US" sz="1400" dirty="0" smtClean="0"/>
              <a:t> cartridge or ODS-steel cartridge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/>
              <a:t>Impinging-jet cooling scheme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068251" cy="2430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32611"/>
            <a:ext cx="4026491" cy="2508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146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Cross-section of SiC/SiC tube with impinging cooling scheme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86200" y="2895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6200" y="3581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86200" y="3124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28143" y="2805499"/>
            <a:ext cx="504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Pol.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3766" y="2667000"/>
            <a:ext cx="504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Rad.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3740080"/>
            <a:ext cx="504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Tor.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4" y="1398454"/>
            <a:ext cx="3081512" cy="31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CFX Results Indicate The Temperature and Pumping Power Limits Are Satisfied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22" y="3342144"/>
            <a:ext cx="47556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ARIES-AT like heat-flux profile with a max. value of ~5 MW/m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an average of ~ 1.75 MW/m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is assumed in the analysis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 ~17.5 MW/m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inlet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outlet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 600/700 ᵒC based on SiC-composite operating temperature of 700 &lt;T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&lt; 1200 ᵒC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CFX results (some optimizations):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jet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=~91 m/s, 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max. SiC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=~1180 ᵒC, 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min. SiC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=~710 ᵒC, Tmax. W= 1272 ᵒC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HCT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=~2.623x10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W/m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-K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pumping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/P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removed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aseline="-25000" dirty="0" smtClean="0">
                <a:latin typeface="Times New Roman" pitchFamily="18" charset="0"/>
                <a:cs typeface="Times New Roman" pitchFamily="18" charset="0"/>
              </a:rPr>
              <a:t>thermal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=~3.5%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42" y="5804357"/>
            <a:ext cx="4906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400" b="1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There is a large room for the pumping power to push to a higher heat flux. The cartridge can be tapered along the poloidal direction to reduce the jet velocity and rise temperature at lower heat flux region.</a:t>
            </a:r>
            <a:endParaRPr lang="en-US" sz="1400" b="1" dirty="0">
              <a:solidFill>
                <a:srgbClr val="1F08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84535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Velocity distribution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642246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Temperature distribution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019800" y="3276600"/>
            <a:ext cx="2286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305800" y="2362200"/>
            <a:ext cx="2286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75" y="1363570"/>
            <a:ext cx="2113484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55" y="1363570"/>
            <a:ext cx="4002874" cy="248178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5829300" y="3382870"/>
            <a:ext cx="228600" cy="76200"/>
          </a:xfrm>
          <a:prstGeom prst="straightConnector1">
            <a:avLst/>
          </a:prstGeom>
          <a:ln w="25400">
            <a:solidFill>
              <a:srgbClr val="1F08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482289" y="2019300"/>
            <a:ext cx="2286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73" y="4084549"/>
            <a:ext cx="3845152" cy="23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Stress Limit Is also Satisfied Although It is very Conservative</a:t>
            </a:r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" y="4057233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Max. combined primary and secondary in SiC-composite tube is ~140 MPa  (&lt; σ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=~190 MPa).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Max.  Combined primary and secondary stress in CVD-SiC layer (not a major structure)  is ~207 MPa at low heat flux region where the temperature is the lower (~710 ᵒC).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Max. shear stress at interface is ~73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Further optimization of the cartridge to rise temperature at the lower heat flux region can reduce thermal stress.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948253" cy="2339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4114800"/>
            <a:ext cx="3953131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1" y="1371600"/>
            <a:ext cx="3926896" cy="2373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374540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SiC composite tube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0131" y="373016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CVD-SiC layer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6379592"/>
            <a:ext cx="312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SiC composite tube with W coating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140 MPa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1524000" y="3276600"/>
            <a:ext cx="990600" cy="1846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01109" y="228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207 MPa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72200" y="2655332"/>
            <a:ext cx="152400" cy="6212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91000" y="1905000"/>
            <a:ext cx="304800" cy="152400"/>
          </a:xfrm>
          <a:prstGeom prst="straightConnector1">
            <a:avLst/>
          </a:prstGeom>
          <a:ln w="25400">
            <a:solidFill>
              <a:srgbClr val="1F08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90600" y="3276600"/>
            <a:ext cx="304800" cy="923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305799" y="1874520"/>
            <a:ext cx="304800" cy="152400"/>
          </a:xfrm>
          <a:prstGeom prst="straightConnector1">
            <a:avLst/>
          </a:prstGeom>
          <a:ln w="25400">
            <a:solidFill>
              <a:srgbClr val="1F08C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562600" y="3276600"/>
            <a:ext cx="304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960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Summary and Conclusions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38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configurations of he-cooled SiC-composite divertor concepts have been  investigated, including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modified finger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 original ARIES-finger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tubular plate with impinging-jet cooling scheme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CFX and FEM results indicate that both configuration 2 and 3 can possibly accommodate a non-uniform heat flux with a maximum value up to 5 MW/m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while satisfying the temperature, pumping power and stress limits.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tubular plate design (Configuration 3) has a better thermal performance, and it is easier to be fabricated, much less brazing required, and potentially have higher reliability.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Outline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928" y="1282502"/>
            <a:ext cx="84439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eview of the ARIES SiC-composite divertor designs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elium-cooled small SiC-composite tube divertor for ARIES-I (1991)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LiPb-cooled SiC-composite plate divertor for ARIES-AT (2000)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Update on the SiC composite properties and design window since ARIES-AT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Possibility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using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SiC composite as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divertor structural material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with an impinging-jet-cooling scheme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 ARIES-finger with modifications (semi-circular thimble)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 original ARIES-finger (W thimble/channel replaced by SiC-composite)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larger SiC-composite tube with impinging cooling method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788" y="5105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He-Cooled SiC/Sic Divertor of ARIES-I Was Designed to Remove a HF up to 4.5 MW/m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550223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*F. Najmabadi et al., “The ARIES-I Tokamak Reactor  Study”, Final Report, 1991. </a:t>
            </a:r>
            <a:endParaRPr lang="en-US" sz="1400" i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19232"/>
            <a:ext cx="2286000" cy="172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18095"/>
            <a:ext cx="1676400" cy="14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1129"/>
            <a:ext cx="3512820" cy="321909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4648200"/>
            <a:ext cx="2834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70C0"/>
                </a:solidFill>
              </a:rPr>
              <a:t>ARIES-Divertor target  Configuration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898225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070C0"/>
                </a:solidFill>
              </a:rPr>
              <a:t>Schematic of the ARIES-I layout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" y="1219200"/>
            <a:ext cx="5562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Attractiveness of SiC/SiC in fusion application: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elevated temperature strength,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chemical stability,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low activation / low decay heat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ow thermal expansion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Issues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welling under irradiation,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fabrication and joints,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tress limit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4663"/>
            <a:ext cx="3009900" cy="149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096000" y="3960047"/>
            <a:ext cx="228600" cy="10646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Pumping Power Was Larger than 10% in order to Meet Temperature and Stress Limits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4" y="1398593"/>
            <a:ext cx="2433749" cy="36088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0014" y="5007425"/>
            <a:ext cx="3441385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US" sz="1600" baseline="-25000" dirty="0" smtClean="0"/>
              <a:t>inlet </a:t>
            </a:r>
            <a:r>
              <a:rPr lang="en-US" sz="1600" dirty="0" smtClean="0"/>
              <a:t>=350 </a:t>
            </a:r>
            <a:r>
              <a:rPr lang="en-US" sz="1600" dirty="0" smtClean="0">
                <a:latin typeface="Calibri"/>
                <a:cs typeface="Calibri"/>
              </a:rPr>
              <a:t>ᵒ</a:t>
            </a:r>
            <a:r>
              <a:rPr lang="en-US" sz="1600" dirty="0" smtClean="0"/>
              <a:t>C,</a:t>
            </a:r>
            <a:r>
              <a:rPr lang="en-US" sz="1600" dirty="0"/>
              <a:t> 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exit </a:t>
            </a:r>
            <a:r>
              <a:rPr lang="en-US" sz="1600" dirty="0" smtClean="0"/>
              <a:t>=650 </a:t>
            </a:r>
            <a:r>
              <a:rPr lang="en-US" sz="1600" dirty="0" smtClean="0">
                <a:latin typeface="Calibri"/>
                <a:cs typeface="Calibri"/>
              </a:rPr>
              <a:t>ᵒ</a:t>
            </a:r>
            <a:r>
              <a:rPr lang="en-US" sz="1600" dirty="0" smtClean="0"/>
              <a:t>C</a:t>
            </a:r>
          </a:p>
          <a:p>
            <a:r>
              <a:rPr lang="en-US" sz="1600" dirty="0" smtClean="0"/>
              <a:t>P=10 MPa, v=150 m/s</a:t>
            </a:r>
          </a:p>
          <a:p>
            <a:r>
              <a:rPr lang="en-US" sz="1600" dirty="0" err="1" smtClean="0"/>
              <a:t>q”</a:t>
            </a:r>
            <a:r>
              <a:rPr lang="en-US" sz="1600" baseline="-25000" dirty="0" err="1" smtClean="0"/>
              <a:t>peak</a:t>
            </a:r>
            <a:r>
              <a:rPr lang="en-US" sz="1600" dirty="0" smtClean="0"/>
              <a:t>=4.5 MW/m</a:t>
            </a:r>
            <a:r>
              <a:rPr lang="en-US" sz="1600" baseline="30000" dirty="0" smtClean="0"/>
              <a:t>2,</a:t>
            </a:r>
            <a:r>
              <a:rPr lang="en-US" sz="1600" dirty="0" smtClean="0"/>
              <a:t> q</a:t>
            </a:r>
            <a:r>
              <a:rPr lang="en-US" sz="1600" baseline="-25000" dirty="0" smtClean="0"/>
              <a:t>v</a:t>
            </a:r>
            <a:r>
              <a:rPr lang="en-US" sz="1600" dirty="0" smtClean="0"/>
              <a:t>=23 MW/m</a:t>
            </a:r>
            <a:r>
              <a:rPr lang="en-US" sz="1600" baseline="30000" dirty="0" smtClean="0"/>
              <a:t>3</a:t>
            </a:r>
            <a:endParaRPr lang="en-US" sz="1600" dirty="0" smtClean="0"/>
          </a:p>
          <a:p>
            <a:r>
              <a:rPr lang="en-US" sz="1600" dirty="0"/>
              <a:t>HTC=12.9 kW/m</a:t>
            </a:r>
            <a:r>
              <a:rPr lang="en-US" sz="1600" baseline="30000" dirty="0"/>
              <a:t>2</a:t>
            </a:r>
            <a:r>
              <a:rPr lang="en-US" sz="1600" dirty="0"/>
              <a:t>-K 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P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</a:rPr>
              <a:t>P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th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=12%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6364750"/>
            <a:ext cx="1600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Ts&lt;1000 </a:t>
            </a:r>
            <a:r>
              <a:rPr lang="en-US" dirty="0" smtClean="0">
                <a:latin typeface="Calibri"/>
                <a:cs typeface="Calibri"/>
              </a:rPr>
              <a:t>ᵒ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073308" y="3319272"/>
            <a:ext cx="186135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Tube d=2.5 mm</a:t>
            </a:r>
          </a:p>
          <a:p>
            <a:r>
              <a:rPr lang="en-US" sz="1400" dirty="0" smtClean="0"/>
              <a:t>Thickness t=0.5 mm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981700" y="6364750"/>
            <a:ext cx="1905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baseline="-25000" dirty="0" smtClean="0">
                <a:latin typeface="Calibri"/>
                <a:cs typeface="Calibri"/>
              </a:rPr>
              <a:t>p+th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/>
              <a:t>&lt; 190 MPa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2013" y="1680662"/>
            <a:ext cx="10835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2 mm W Coating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9214"/>
            <a:ext cx="2667000" cy="4263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85679"/>
            <a:ext cx="1524000" cy="3774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6940" y="5807495"/>
            <a:ext cx="125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  <a:cs typeface="Calibri"/>
              </a:rPr>
              <a:t>σ</a:t>
            </a:r>
            <a:r>
              <a:rPr lang="en-US" baseline="-25000" dirty="0" smtClean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=86 MPa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2750784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interface</a:t>
            </a:r>
            <a:r>
              <a:rPr lang="en-US" sz="1400" dirty="0" smtClean="0"/>
              <a:t>=700 </a:t>
            </a:r>
            <a:r>
              <a:rPr lang="en-US" sz="1400" dirty="0" smtClean="0">
                <a:latin typeface="Calibri"/>
                <a:cs typeface="Calibri"/>
              </a:rPr>
              <a:t>ᵒ</a:t>
            </a:r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046220" y="3050941"/>
            <a:ext cx="238962" cy="3018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69690" y="4562686"/>
            <a:ext cx="115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min</a:t>
            </a:r>
            <a:r>
              <a:rPr lang="en-US" sz="1400" dirty="0" smtClean="0"/>
              <a:t>=399 </a:t>
            </a:r>
            <a:r>
              <a:rPr lang="en-US" sz="1400" dirty="0" smtClean="0">
                <a:latin typeface="Calibri"/>
                <a:cs typeface="Calibri"/>
              </a:rPr>
              <a:t>ᵒ</a:t>
            </a:r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59658" y="4809601"/>
            <a:ext cx="238962" cy="3018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83128" y="1600200"/>
            <a:ext cx="1341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max</a:t>
            </a:r>
            <a:r>
              <a:rPr lang="en-US" sz="1400" dirty="0" smtClean="0"/>
              <a:t>=776 </a:t>
            </a:r>
            <a:r>
              <a:rPr lang="en-US" sz="1400" dirty="0" smtClean="0">
                <a:latin typeface="Calibri"/>
                <a:cs typeface="Calibri"/>
              </a:rPr>
              <a:t>ᵒ</a:t>
            </a:r>
            <a:r>
              <a:rPr lang="en-US" sz="1400" dirty="0" smtClean="0"/>
              <a:t>C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25" idx="2"/>
          </p:cNvCxnSpPr>
          <p:nvPr/>
        </p:nvCxnSpPr>
        <p:spPr>
          <a:xfrm>
            <a:off x="4053764" y="1907977"/>
            <a:ext cx="231418" cy="2256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014" y="6364750"/>
            <a:ext cx="344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CVD</a:t>
            </a:r>
            <a:r>
              <a:rPr lang="en-US" sz="1400" i="1" dirty="0" smtClean="0"/>
              <a:t>: chemical vapor deposition </a:t>
            </a:r>
          </a:p>
          <a:p>
            <a:r>
              <a:rPr lang="en-US" sz="1400" b="1" i="1" dirty="0" smtClean="0"/>
              <a:t>CVI</a:t>
            </a:r>
            <a:r>
              <a:rPr lang="en-US" sz="1400" i="1" dirty="0" smtClean="0"/>
              <a:t>: chemical vapor infiltration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Stress Limit of the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Used in ARIES-I &amp;AT Is Very Conservative Assumption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695727"/>
              </p:ext>
            </p:extLst>
          </p:nvPr>
        </p:nvGraphicFramePr>
        <p:xfrm>
          <a:off x="231793" y="1848861"/>
          <a:ext cx="3962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528"/>
                <a:gridCol w="1440872"/>
              </a:tblGrid>
              <a:tr h="3236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Density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 g/cm</a:t>
                      </a:r>
                      <a:r>
                        <a:rPr lang="en-US" sz="1400" baseline="30000" dirty="0" smtClean="0"/>
                        <a:t>3</a:t>
                      </a:r>
                      <a:endParaRPr lang="en-US" sz="1400" baseline="30000" dirty="0"/>
                    </a:p>
                  </a:txBody>
                  <a:tcPr anchor="ctr" anchorCtr="1"/>
                </a:tc>
              </a:tr>
              <a:tr h="3236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Young’s modulus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200-300 GPa</a:t>
                      </a:r>
                      <a:endParaRPr lang="en-US" sz="1200" dirty="0"/>
                    </a:p>
                  </a:txBody>
                  <a:tcPr anchor="ctr" anchorCtr="1"/>
                </a:tc>
              </a:tr>
              <a:tr h="3236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Poisson’s Ratio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0.16~0.18</a:t>
                      </a:r>
                      <a:endParaRPr lang="en-US" sz="1200" dirty="0"/>
                    </a:p>
                  </a:txBody>
                  <a:tcPr anchor="ctr" anchorCtr="1"/>
                </a:tc>
              </a:tr>
              <a:tr h="3684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Thermal expansion</a:t>
                      </a:r>
                      <a:r>
                        <a:rPr lang="en-US" sz="1200" baseline="0" dirty="0" smtClean="0"/>
                        <a:t> coefficient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4.0x10</a:t>
                      </a:r>
                      <a:r>
                        <a:rPr lang="en-US" sz="1200" baseline="30000" dirty="0" smtClean="0"/>
                        <a:t>-6</a:t>
                      </a:r>
                      <a:r>
                        <a:rPr lang="en-US" sz="1200" dirty="0" smtClean="0"/>
                        <a:t> /K</a:t>
                      </a:r>
                      <a:endParaRPr lang="en-US" sz="1200" dirty="0"/>
                    </a:p>
                  </a:txBody>
                  <a:tcPr anchor="ctr" anchorCtr="1"/>
                </a:tc>
              </a:tr>
              <a:tr h="4663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Thermal conductivity, in-plane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 W/K-m</a:t>
                      </a:r>
                      <a:endParaRPr lang="en-US" sz="1200" dirty="0"/>
                    </a:p>
                  </a:txBody>
                  <a:tcPr anchor="ctr" anchorCtr="1"/>
                </a:tc>
              </a:tr>
              <a:tr h="4687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Thermal conductivity, through thickness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 W/K-m</a:t>
                      </a:r>
                      <a:endParaRPr lang="en-US" sz="1200" dirty="0"/>
                    </a:p>
                  </a:txBody>
                  <a:tcPr anchor="ctr" anchorCtr="1"/>
                </a:tc>
              </a:tr>
              <a:tr h="6528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Minimum operating</a:t>
                      </a:r>
                      <a:r>
                        <a:rPr lang="en-US" sz="1200" baseline="0" dirty="0" smtClean="0"/>
                        <a:t> Temp (based on degradation of k under irradiation)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600 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ᵒ</a:t>
                      </a:r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 anchor="ctr" anchorCtr="1"/>
                </a:tc>
              </a:tr>
              <a:tr h="5663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Maximum operating</a:t>
                      </a:r>
                      <a:r>
                        <a:rPr lang="en-US" sz="1200" baseline="0" dirty="0" smtClean="0"/>
                        <a:t> Temp (based on void swelling)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1000 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ᵒ</a:t>
                      </a:r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 anchor="ctr" anchorCtr="1"/>
                </a:tc>
              </a:tr>
              <a:tr h="46878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1F08C8"/>
                          </a:solidFill>
                        </a:rPr>
                        <a:t>Maximum allowable combined</a:t>
                      </a:r>
                      <a:r>
                        <a:rPr lang="en-US" sz="1200" b="1" baseline="0" dirty="0" smtClean="0">
                          <a:solidFill>
                            <a:srgbClr val="1F08C8"/>
                          </a:solidFill>
                        </a:rPr>
                        <a:t> stresses</a:t>
                      </a:r>
                      <a:endParaRPr lang="en-US" sz="1200" b="1" dirty="0">
                        <a:solidFill>
                          <a:srgbClr val="1F08C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1F08C8"/>
                          </a:solidFill>
                        </a:rPr>
                        <a:t>190 MPa</a:t>
                      </a:r>
                      <a:endParaRPr lang="en-US" sz="1200" b="1" dirty="0">
                        <a:solidFill>
                          <a:srgbClr val="1F08C8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780781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200" dirty="0" smtClean="0"/>
              <a:t>Summary, </a:t>
            </a:r>
            <a:r>
              <a:rPr lang="en-US" sz="1200" i="1" dirty="0" smtClean="0"/>
              <a:t>SiC/SiC Town Meeting , ORNL, January 18-19, 2000.</a:t>
            </a:r>
          </a:p>
          <a:p>
            <a:r>
              <a:rPr lang="en-US" sz="1200" i="1" dirty="0" smtClean="0"/>
              <a:t> </a:t>
            </a:r>
            <a:r>
              <a:rPr lang="en-US" sz="1200" i="1" dirty="0" smtClean="0">
                <a:hlinkClick r:id="rId3"/>
              </a:rPr>
              <a:t>http://aries.ucsd.edu/Lib/PROPS/sic.html</a:t>
            </a:r>
            <a:endParaRPr lang="en-US" sz="1200" i="1" dirty="0" smtClean="0"/>
          </a:p>
          <a:p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24673" y="1433214"/>
            <a:ext cx="434627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Stress limits for using in FEM analysis: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Conventional stress limits (3 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can not be directly applied to ceramics.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SiC/SiC stress limits should take into account for the non-linear elastic behavior associated 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matrix micro-cracking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matrix-fiber debonding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the summary of the ARIES Town Meeting, it was recommended to limit the total combined stress to ~190 MPa.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might be too conservative.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" y="6365556"/>
            <a:ext cx="8077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200" i="1" dirty="0" smtClean="0"/>
              <a:t>A.R. Raffray et al., Fusion Engineering and Design 80 (2006)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" y="1433214"/>
            <a:ext cx="376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Properties were Used in ARIES-AT*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40" y="175721"/>
            <a:ext cx="8546047" cy="10434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ARIES-AT LiPb-Cooled SiC-Composite Divertor Could Accommodate a HF up to 5 MW/m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1" y="1448342"/>
            <a:ext cx="4111291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640" y="3598013"/>
            <a:ext cx="3780040" cy="3200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Thickness of SiC front plate=0.5 mm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Thickness of W armor=3.5 mm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Cross-section of cooling channel=25x20 mm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Operating pressure=1.8 MPa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Peak heat flux=5 MW/m</a:t>
            </a:r>
            <a:r>
              <a:rPr lang="en-US" sz="1400" baseline="30000" dirty="0" smtClean="0"/>
              <a:t>2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Average heat flux=1.75 MW/m</a:t>
            </a:r>
            <a:r>
              <a:rPr lang="en-US" sz="1400" baseline="30000" dirty="0" smtClean="0"/>
              <a:t>2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Inlet /outlet temperature=654/764 </a:t>
            </a:r>
            <a:r>
              <a:rPr lang="en-US" sz="1400" dirty="0" smtClean="0">
                <a:latin typeface="Calibri"/>
                <a:cs typeface="Calibri"/>
              </a:rPr>
              <a:t>ᵒ</a:t>
            </a:r>
            <a:r>
              <a:rPr lang="en-US" sz="1400" dirty="0" smtClean="0"/>
              <a:t>C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Max. W temperature=~1150 </a:t>
            </a:r>
            <a:r>
              <a:rPr lang="en-US" sz="1400" dirty="0" smtClean="0">
                <a:latin typeface="Calibri"/>
                <a:cs typeface="Calibri"/>
              </a:rPr>
              <a:t>ᵒ</a:t>
            </a:r>
            <a:r>
              <a:rPr lang="en-US" sz="1400" dirty="0" smtClean="0"/>
              <a:t>C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Max. SiC temperature=~950 </a:t>
            </a:r>
            <a:r>
              <a:rPr lang="en-US" sz="1400" dirty="0" smtClean="0">
                <a:latin typeface="Calibri"/>
                <a:cs typeface="Calibri"/>
              </a:rPr>
              <a:t>ᵒ</a:t>
            </a:r>
            <a:r>
              <a:rPr lang="en-US" sz="1400" dirty="0" smtClean="0"/>
              <a:t>C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Pressure drop=~0.7 MPa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Thermal stress at SiC=~162 MPa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Primary stress at SiC=~25 MPa</a:t>
            </a:r>
          </a:p>
          <a:p>
            <a:pPr>
              <a:spcBef>
                <a:spcPts val="0"/>
              </a:spcBef>
              <a:spcAft>
                <a:spcPts val="150"/>
              </a:spcAft>
            </a:pPr>
            <a:r>
              <a:rPr lang="en-US" sz="1400" dirty="0" smtClean="0"/>
              <a:t>Combined stresses= 189 MPa</a:t>
            </a:r>
          </a:p>
        </p:txBody>
      </p:sp>
      <p:sp>
        <p:nvSpPr>
          <p:cNvPr id="5" name="Oval 4"/>
          <p:cNvSpPr/>
          <p:nvPr/>
        </p:nvSpPr>
        <p:spPr>
          <a:xfrm>
            <a:off x="1043940" y="2118902"/>
            <a:ext cx="152400" cy="152400"/>
          </a:xfrm>
          <a:prstGeom prst="ellipse">
            <a:avLst/>
          </a:prstGeom>
          <a:noFill/>
          <a:ln>
            <a:solidFill>
              <a:srgbClr val="1F0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447800" y="2134142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stCxn id="5" idx="7"/>
            <a:endCxn id="5" idx="3"/>
          </p:cNvCxnSpPr>
          <p:nvPr/>
        </p:nvCxnSpPr>
        <p:spPr>
          <a:xfrm flipH="1">
            <a:off x="1066258" y="2141220"/>
            <a:ext cx="107764" cy="107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1"/>
            <a:endCxn id="5" idx="5"/>
          </p:cNvCxnSpPr>
          <p:nvPr/>
        </p:nvCxnSpPr>
        <p:spPr>
          <a:xfrm>
            <a:off x="1066258" y="2141220"/>
            <a:ext cx="107764" cy="107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70118" y="2156460"/>
            <a:ext cx="107764" cy="1077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914400" y="1965418"/>
            <a:ext cx="76200" cy="201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623060" y="1978888"/>
            <a:ext cx="76200" cy="174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84020" y="3164798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T-shaped flow separator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288657" y="2571750"/>
            <a:ext cx="853440" cy="589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76800" y="353837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Distribution of thermal stress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43600" y="1318721"/>
                <a:ext cx="1905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/>
                      </a:rPr>
                      <m:t>σ</m:t>
                    </m:r>
                    <m:r>
                      <a:rPr lang="en-US" sz="1400" b="0" i="1" baseline="-25000" smtClean="0">
                        <a:latin typeface="Cambria Math"/>
                      </a:rPr>
                      <m:t>𝑡h</m:t>
                    </m:r>
                  </m:oMath>
                </a14:m>
                <a:r>
                  <a:rPr lang="en-US" sz="1400" dirty="0" smtClean="0"/>
                  <a:t>=45 MPa at W</a:t>
                </a:r>
                <a:endParaRPr lang="en-US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318721"/>
                <a:ext cx="1905000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91000" y="6319510"/>
            <a:ext cx="404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*A.R. Raffray et al., Fusion Engineering and Design 80 (2006)</a:t>
            </a:r>
            <a:endParaRPr lang="en-US" sz="1400" i="1" dirty="0"/>
          </a:p>
        </p:txBody>
      </p:sp>
      <p:sp>
        <p:nvSpPr>
          <p:cNvPr id="6" name="Down Arrow 5"/>
          <p:cNvSpPr/>
          <p:nvPr/>
        </p:nvSpPr>
        <p:spPr>
          <a:xfrm>
            <a:off x="1082040" y="1447800"/>
            <a:ext cx="13716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3697455" y="1447800"/>
            <a:ext cx="13716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48" y="1612747"/>
            <a:ext cx="4724154" cy="1918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86400" y="2887245"/>
                <a:ext cx="182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/>
                      </a:rPr>
                      <m:t>σ</m:t>
                    </m:r>
                    <m:r>
                      <a:rPr lang="en-US" sz="1400" b="0" i="1" baseline="-25000" smtClean="0">
                        <a:latin typeface="Cambria Math"/>
                      </a:rPr>
                      <m:t>𝑡h</m:t>
                    </m:r>
                  </m:oMath>
                </a14:m>
                <a:r>
                  <a:rPr lang="en-US" sz="1400" dirty="0" smtClean="0"/>
                  <a:t>=162 MPa at SiC</a:t>
                </a:r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887245"/>
                <a:ext cx="1828800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257800" y="1828800"/>
            <a:ext cx="5334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10200" y="1562100"/>
            <a:ext cx="609600" cy="1143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1"/>
            <a:endCxn id="10" idx="5"/>
          </p:cNvCxnSpPr>
          <p:nvPr/>
        </p:nvCxnSpPr>
        <p:spPr>
          <a:xfrm>
            <a:off x="1470118" y="2156460"/>
            <a:ext cx="107764" cy="107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907705"/>
            <a:ext cx="4953000" cy="2028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91200" y="5198451"/>
                <a:ext cx="2362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/>
                      </a:rPr>
                      <m:t>σ</m:t>
                    </m:r>
                    <m:r>
                      <a:rPr lang="en-US" sz="1400" b="0" i="1" baseline="-25000" smtClean="0">
                        <a:latin typeface="Cambria Math"/>
                      </a:rPr>
                      <m:t>𝑝</m:t>
                    </m:r>
                    <m:r>
                      <a:rPr lang="en-US" sz="1400" b="0" i="1" baseline="-25000" smtClean="0">
                        <a:latin typeface="Cambria Math"/>
                      </a:rPr>
                      <m:t>+</m:t>
                    </m:r>
                    <m:r>
                      <a:rPr lang="en-US" sz="1400" b="0" i="1" baseline="-25000" smtClean="0">
                        <a:latin typeface="Cambria Math"/>
                      </a:rPr>
                      <m:t>𝑡h</m:t>
                    </m:r>
                  </m:oMath>
                </a14:m>
                <a:r>
                  <a:rPr lang="en-US" sz="1400" dirty="0" smtClean="0"/>
                  <a:t>=189 MPa at SiC</a:t>
                </a:r>
                <a:endParaRPr lang="en-US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198451"/>
                <a:ext cx="2362200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5410200" y="4114800"/>
            <a:ext cx="5334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48200" y="590189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Distribution of combined stresses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82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Update on Operating Temperature Window for SiC Composites Since ARIES-AT*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275" y="6248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400" b="1" i="1" dirty="0" smtClean="0"/>
              <a:t>Yutai Katoh and Lance Snead</a:t>
            </a:r>
            <a:r>
              <a:rPr lang="en-US" sz="1400" i="1" dirty="0" smtClean="0"/>
              <a:t>, Fusion Science and Technology, 56 (2009).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7654" y="1524000"/>
            <a:ext cx="5033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Operating temperature of he-cooled SiC-composites mainly limited by: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High temperature swelling &lt;2%,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Irradiation or thermal creep strain &lt;1% at a uniaxial stress of 100 MPa,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Thermal conductivity through-thickness &gt; 10 W/m-K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u="sng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Yutai Katoh and Lance Snead </a:t>
            </a:r>
            <a:r>
              <a:rPr lang="en-US" b="1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recommended: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Lower operating temperature &gt; 700 ᵒC (ARIES-AT, ~600 ᵒC)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Upper operating temperature &lt;~1200 ᵒC</a:t>
            </a: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(ARIES-AT, 1000 ᵒC)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66" y="1524000"/>
            <a:ext cx="376626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4709159"/>
            <a:ext cx="3962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-Preliminary design windows for 3D balanced orthogonal CVI SiC/SiC for thermal structural application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-Dotted lines indicate lack of confidence and/or experimental substantiation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7655" y="5109268"/>
            <a:ext cx="472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There is no update on the stress limit in literatures. The same allowable stress (190 MPa) as the ARIES-I and ARIES-AT will be assumed in FEM analysis. 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890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SiC-Composite Finger Is Designed to Accommodate A HF up to ~5 MW/m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03" y="1508760"/>
            <a:ext cx="1193475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22" y="1485900"/>
            <a:ext cx="1164336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95" y="4426630"/>
            <a:ext cx="1191372" cy="2308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129" y="4588368"/>
            <a:ext cx="69588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Joints </a:t>
            </a:r>
            <a:r>
              <a:rPr lang="en-US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techniques: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Kishimoto, A. Kohyama, 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J. of Nuclear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		**B. Riccardi et al,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Int. J. Materials and Product Technology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W/SiC composite joints using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hot-pressing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technique* 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ü"/>
            </a:pP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olding temperature of 1500  to 1800 ᵒC</a:t>
            </a: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ü"/>
            </a:pP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Joint shear strength as high as ~90 MPa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200"/>
              </a:spcAft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SiC/SiC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composite joints using 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brazing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technique**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ü"/>
            </a:pP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Si-16Ti (melting temperature ~1330 ᵒC)</a:t>
            </a:r>
          </a:p>
          <a:p>
            <a:pPr marL="342900" indent="-342900">
              <a:spcAft>
                <a:spcPts val="200"/>
              </a:spcAft>
              <a:buFont typeface="Wingdings" pitchFamily="2" charset="2"/>
              <a:buChar char="ü"/>
            </a:pP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Si-18Cr (melting temperature ~1305 ᵒC)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or using silicone resin to joint them together at 1200 ᵒC.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930" y="4043718"/>
            <a:ext cx="178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Fabrication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95392" y="5777674"/>
            <a:ext cx="638726" cy="33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87766" y="3889830"/>
            <a:ext cx="74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0603" y="3871613"/>
            <a:ext cx="74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26988" y="3924300"/>
            <a:ext cx="74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3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88689" y="6554866"/>
            <a:ext cx="74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4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1864816"/>
            <a:ext cx="1357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SiC-composite tube</a:t>
            </a:r>
            <a:endParaRPr lang="en-US" sz="11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38" y="4426630"/>
            <a:ext cx="1679733" cy="21830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5200" y="6581601"/>
            <a:ext cx="748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5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4885672" y="4265547"/>
            <a:ext cx="762000" cy="33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89249" y="2590799"/>
            <a:ext cx="196076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Width of Armor=26 mm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Diameter of thimble=20 mm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Thickness of thimble=1 mm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Height of the plate=70 mm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" y="1478561"/>
            <a:ext cx="2295824" cy="3125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27" y="1485900"/>
            <a:ext cx="1617845" cy="240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11890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Pumping Power and Stress Limits Are not Satisfied for a HF of 5 MW/m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95" y="1447801"/>
            <a:ext cx="2262008" cy="2554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506" y="4310075"/>
            <a:ext cx="8565774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Operating temperature for SiC/SiC: 700 &lt; T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&lt; 1200 ᵒC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Loads and cooling conditions</a:t>
            </a:r>
          </a:p>
          <a:p>
            <a:pPr lvl="1">
              <a:spcBef>
                <a:spcPts val="2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q”=5 MW/m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(uniform), q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’’’=17.5 MW/m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1">
              <a:spcBef>
                <a:spcPts val="2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P=10 MPa, T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/T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exit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=600/700 ᵒC 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450/550 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ᵒC 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T</a:t>
            </a:r>
            <a:r>
              <a:rPr lang="en-US" sz="12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1000 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ᵒC)</a:t>
            </a:r>
          </a:p>
          <a:p>
            <a:pPr marL="285750" indent="-285750">
              <a:spcBef>
                <a:spcPts val="200"/>
              </a:spcBef>
              <a:buFont typeface="Wingdings" pitchFamily="2" charset="2"/>
              <a:buChar char="Ø"/>
            </a:pPr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CFX and FEM results(Not Optimized)</a:t>
            </a:r>
          </a:p>
          <a:p>
            <a:pPr lvl="1">
              <a:spcBef>
                <a:spcPts val="2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jet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=~390 m/s, HTC(Local)=9.78x10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W/m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-K</a:t>
            </a:r>
          </a:p>
          <a:p>
            <a:pPr lvl="1">
              <a:spcBef>
                <a:spcPts val="2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=~15% P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removed  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en-US" sz="12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~12.5% 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T</a:t>
            </a:r>
            <a:r>
              <a:rPr lang="en-US" sz="12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1000 ᵒC)</a:t>
            </a:r>
            <a:endParaRPr lang="en-US" sz="1200" b="1" baseline="-25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Max. T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=1199 ᵒC(&lt; T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 1200 ᵒC) 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12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=999 ᵒ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 for T</a:t>
            </a:r>
            <a:r>
              <a:rPr lang="en-US" sz="12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1000 ᵒC)</a:t>
            </a:r>
            <a:endParaRPr lang="en-US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0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Max.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p+th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=~462 MPa (&gt;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=~190 MPa) 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2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p+th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=~475 MPa 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T</a:t>
            </a:r>
            <a:r>
              <a:rPr lang="en-US" sz="12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1000 ᵒC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505" y="6331439"/>
            <a:ext cx="8711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b="1" dirty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solidFill>
                  <a:srgbClr val="1F08C8"/>
                </a:solidFill>
                <a:latin typeface="Times New Roman" pitchFamily="18" charset="0"/>
                <a:cs typeface="Times New Roman" pitchFamily="18" charset="0"/>
              </a:rPr>
              <a:t>umping power and stress  limits are not satisfied.   </a:t>
            </a:r>
            <a:endParaRPr lang="en-US" sz="1600" b="1" dirty="0">
              <a:solidFill>
                <a:srgbClr val="1F08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93" y="1447801"/>
            <a:ext cx="2134282" cy="2554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6487" y="400279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Temperature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400984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Velocity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74180" y="55817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Stress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00" y="4310567"/>
            <a:ext cx="2051580" cy="2398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2686949"/>
            <a:ext cx="2049195" cy="16796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7505" y="1447801"/>
            <a:ext cx="395458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Temperature-dependent properties of the W are used in the analysis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Thermal conductivity of the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is dependent on both irradiation temperature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fluence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In analysis, the K(T) is shown in the figure.*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7506" y="3536004"/>
            <a:ext cx="2112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*Yutai </a:t>
            </a:r>
            <a:r>
              <a:rPr lang="en-US" sz="1200" b="1" i="1" dirty="0"/>
              <a:t>Katoh and Lance Snead</a:t>
            </a:r>
            <a:r>
              <a:rPr lang="en-US" sz="1200" i="1" dirty="0"/>
              <a:t>, Fusion </a:t>
            </a:r>
            <a:r>
              <a:rPr lang="en-US" sz="1200" i="1" dirty="0" smtClean="0"/>
              <a:t>Sci. and Tech., </a:t>
            </a:r>
            <a:r>
              <a:rPr lang="en-US" sz="1200" i="1" dirty="0"/>
              <a:t>56 (2009).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2823" y="6550223"/>
            <a:ext cx="851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59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92251</TotalTime>
  <Words>1686</Words>
  <Application>Microsoft Office PowerPoint</Application>
  <PresentationFormat>On-screen Show (4:3)</PresentationFormat>
  <Paragraphs>236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Possibility of the He-Cooled SiC-Composite Divertor </vt:lpstr>
      <vt:lpstr>Outline </vt:lpstr>
      <vt:lpstr>He-Cooled SiC/Sic Divertor of ARIES-I Was Designed to Remove a HF up to 4.5 MW/m2* </vt:lpstr>
      <vt:lpstr>Pumping Power Was Larger than 10% in order to Meet Temperature and Stress Limits</vt:lpstr>
      <vt:lpstr>Stress Limit of the SiC/SiC Used in ARIES-I &amp;AT Is Very Conservative Assumption</vt:lpstr>
      <vt:lpstr> ARIES-AT LiPb-Cooled SiC-Composite Divertor Could Accommodate a HF up to 5 MW/m2 </vt:lpstr>
      <vt:lpstr>Update on Operating Temperature Window for SiC Composites Since ARIES-AT*</vt:lpstr>
      <vt:lpstr> A SiC-Composite Finger Is Designed to Accommodate A HF up to ~5 MW/m2 </vt:lpstr>
      <vt:lpstr>Pumping Power and Stress Limits Are not Satisfied for a HF of 5 MW/m2</vt:lpstr>
      <vt:lpstr>Original ARIES-Finger Configuration Is Applied in the  SiC/SiC Divertor</vt:lpstr>
      <vt:lpstr>Temperature and Pumping Power Limits Are Satisfied </vt:lpstr>
      <vt:lpstr>SiC/SiC Tube Target-Plate Cooled by Jet-Impinging Scheme Is Proposed</vt:lpstr>
      <vt:lpstr>CFX Results Indicate The Temperature and Pumping Power Limits Are Satisfied</vt:lpstr>
      <vt:lpstr>Stress Limit Is also Satisfied Although It is very Conservative</vt:lpstr>
      <vt:lpstr>Summary and Conclusions 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Time-Dependent Plastic Analysis of the New FW Armor</dc:title>
  <dc:creator>X.R. Wang</dc:creator>
  <cp:lastModifiedBy>Wang</cp:lastModifiedBy>
  <cp:revision>683</cp:revision>
  <dcterms:created xsi:type="dcterms:W3CDTF">2010-04-01T18:56:10Z</dcterms:created>
  <dcterms:modified xsi:type="dcterms:W3CDTF">2011-07-22T17:36:18Z</dcterms:modified>
</cp:coreProperties>
</file>