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Microsoft_Equation2.bin" ContentType="application/vnd.openxmlformats-officedocument.oleObjec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2.xml" ContentType="application/vnd.openxmlformats-officedocument.presentationml.notesSlide+xml"/>
  <Default Extension="pict" ContentType="image/pict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65" r:id="rId3"/>
    <p:sldId id="390" r:id="rId4"/>
    <p:sldId id="386" r:id="rId5"/>
    <p:sldId id="398" r:id="rId6"/>
    <p:sldId id="353" r:id="rId7"/>
    <p:sldId id="397" r:id="rId8"/>
    <p:sldId id="347" r:id="rId9"/>
    <p:sldId id="391" r:id="rId10"/>
    <p:sldId id="367" r:id="rId11"/>
    <p:sldId id="393" r:id="rId12"/>
    <p:sldId id="392" r:id="rId13"/>
    <p:sldId id="395" r:id="rId14"/>
    <p:sldId id="294" r:id="rId15"/>
    <p:sldId id="396" r:id="rId1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666FF"/>
    <a:srgbClr val="E6291A"/>
    <a:srgbClr val="333333"/>
    <a:srgbClr val="408000"/>
    <a:srgbClr val="626AF7"/>
    <a:srgbClr val="1B13FF"/>
    <a:srgbClr val="EBEDF4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inimized" preferSingleView="1">
    <p:restoredLeft sz="32787"/>
    <p:restoredTop sz="86730" autoAdjust="0"/>
  </p:normalViewPr>
  <p:slideViewPr>
    <p:cSldViewPr>
      <p:cViewPr varScale="1">
        <p:scale>
          <a:sx n="117" d="100"/>
          <a:sy n="117" d="100"/>
        </p:scale>
        <p:origin x="-656" y="-96"/>
      </p:cViewPr>
      <p:guideLst>
        <p:guide orient="horz" pos="4176"/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144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ict"/><Relationship Id="rId1" Type="http://schemas.openxmlformats.org/officeDocument/2006/relationships/image" Target="../media/image15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EC0C3B-AA91-CE44-A9C3-68C0B64475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77AF5-D5C0-9C44-9504-950879B52B7D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0C3ED-14AE-4F4B-AF84-095A8AE1FA9E}" type="slidenum">
              <a:rPr lang="en-US"/>
              <a:pPr/>
              <a:t>10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0C3ED-14AE-4F4B-AF84-095A8AE1FA9E}" type="slidenum">
              <a:rPr lang="en-US"/>
              <a:pPr/>
              <a:t>11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0C3ED-14AE-4F4B-AF84-095A8AE1FA9E}" type="slidenum">
              <a:rPr lang="en-US"/>
              <a:pPr/>
              <a:t>12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0C3ED-14AE-4F4B-AF84-095A8AE1FA9E}" type="slidenum">
              <a:rPr lang="en-US"/>
              <a:pPr/>
              <a:t>13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FE53A7-BC70-E347-951C-EB883E3A4A6B}" type="slidenum">
              <a:rPr lang="en-US"/>
              <a:pPr/>
              <a:t>14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4731EE-8052-2949-B9A2-2764281421AE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4731EE-8052-2949-B9A2-2764281421AE}" type="slidenum">
              <a:rPr lang="en-US"/>
              <a:pPr/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8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6D36F-00CC-A04C-B3DD-080D69DF6279}" type="slidenum">
              <a:rPr lang="en-US"/>
              <a:pPr/>
              <a:t>4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4731EE-8052-2949-B9A2-2764281421AE}" type="slidenum">
              <a:rPr lang="en-US"/>
              <a:pPr/>
              <a:t>5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8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26B2DF-A518-1E4E-AA58-B607C934DE6E}" type="slidenum">
              <a:rPr lang="en-US"/>
              <a:pPr/>
              <a:t>6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8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26B2DF-A518-1E4E-AA58-B607C934DE6E}" type="slidenum">
              <a:rPr lang="en-US"/>
              <a:pPr/>
              <a:t>7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8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C6445-B85A-9543-9D2F-29724CC3B00E}" type="slidenum">
              <a:rPr lang="en-US"/>
              <a:pPr/>
              <a:t>8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C6445-B85A-9543-9D2F-29724CC3B00E}" type="slidenum">
              <a:rPr lang="en-US"/>
              <a:pPr/>
              <a:t>9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B5B737-3A5B-634E-AD0D-B9E2B96A6E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E1D3882-5BAF-574D-9DED-13B2BBEF19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3B50591-14B2-134C-84A1-9EF8A1AA41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AB1EC83-6E7E-6D4C-9024-8AE6FAE01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9BCD36-978B-2E46-B4C0-630967979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578F9E1-912A-7E49-B49B-25CDEDBB85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711418-EEF3-DF42-8C01-E532E77F3A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3FCF19F-71DE-4745-B6CE-FE728A4F0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1953A-C6F1-B647-837F-D0BA74515D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3972460-6899-B64E-8A27-1EA485E40F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ACA59C-4E47-4845-8F6A-25429FB4D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14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29400"/>
            <a:ext cx="1066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CA0C2C-A46D-AA4C-B5DE-5A0CAA0975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aries.ucsd.edu/ARIES/WDOCS/system.shtml" TargetMode="Externa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hyperlink" Target="http://aries.ucsd.edu/ARIES/WDOCS/system.s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5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oleObject" Target="!OLE_LINK2" TargetMode="External"/><Relationship Id="rId4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Relationship Id="rId5" Type="http://schemas.openxmlformats.org/officeDocument/2006/relationships/hyperlink" Target="http://aries.ucsd.edu/ARIES/WDOCS/system.s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9" Type="http://schemas.openxmlformats.org/officeDocument/2006/relationships/image" Target="../media/image9.png"/><Relationship Id="rId3" Type="http://schemas.openxmlformats.org/officeDocument/2006/relationships/image" Target="../media/image1.png"/><Relationship Id="rId6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6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2.bin"/><Relationship Id="rId4" Type="http://schemas.openxmlformats.org/officeDocument/2006/relationships/image" Target="../media/image1.png"/><Relationship Id="rId5" Type="http://schemas.openxmlformats.org/officeDocument/2006/relationships/oleObject" Target="../embeddings/Microsoft_Equation1.bin"/><Relationship Id="rId7" Type="http://schemas.openxmlformats.org/officeDocument/2006/relationships/image" Target="../media/image18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5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ED80-6A64-544C-B950-085213C1B022}" type="slidenum">
              <a:rPr lang="en-US"/>
              <a:pPr/>
              <a:t>1</a:t>
            </a:fld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2590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/>
          </p:cNvSpPr>
          <p:nvPr/>
        </p:nvSpPr>
        <p:spPr bwMode="auto">
          <a:xfrm>
            <a:off x="0" y="4419600"/>
            <a:ext cx="914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4572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200" b="1" dirty="0">
                <a:solidFill>
                  <a:srgbClr val="333333"/>
                </a:solidFill>
              </a:rPr>
              <a:t>Lane </a:t>
            </a:r>
            <a:r>
              <a:rPr lang="en-US" sz="2200" b="1" dirty="0" smtClean="0">
                <a:solidFill>
                  <a:srgbClr val="333333"/>
                </a:solidFill>
              </a:rPr>
              <a:t>Carlson</a:t>
            </a:r>
          </a:p>
          <a:p>
            <a:pPr defTabSz="457200" eaLnBrk="1" hangingPunct="1">
              <a:lnSpc>
                <a:spcPct val="70000"/>
              </a:lnSpc>
              <a:spcBef>
                <a:spcPct val="20000"/>
              </a:spcBef>
            </a:pPr>
            <a:endParaRPr lang="en-US" sz="1600" b="1" dirty="0" smtClean="0">
              <a:solidFill>
                <a:srgbClr val="333333"/>
              </a:solidFill>
            </a:endParaRPr>
          </a:p>
          <a:p>
            <a:pPr defTabSz="4572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/>
              <a:t>ARIES-Pathways Project Meeting</a:t>
            </a:r>
          </a:p>
          <a:p>
            <a:pPr defTabSz="4572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/>
              <a:t>Gaithersburg, </a:t>
            </a:r>
            <a:r>
              <a:rPr lang="en-US" sz="1600" b="1" dirty="0" smtClean="0"/>
              <a:t>MD, July </a:t>
            </a:r>
            <a:r>
              <a:rPr lang="en-US" sz="1600" b="1" dirty="0"/>
              <a:t>27-28, 2011</a:t>
            </a:r>
            <a:endParaRPr lang="en-US" sz="2000" b="1" dirty="0"/>
          </a:p>
        </p:txBody>
      </p:sp>
      <p:pic>
        <p:nvPicPr>
          <p:cNvPr id="3078" name="Picture 6" descr="CERLogo_Colo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762000"/>
            <a:ext cx="2859088" cy="798513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133600"/>
            <a:ext cx="6096000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</a:rPr>
              <a:t>Generalization</a:t>
            </a:r>
            <a:r>
              <a:rPr lang="en-US" sz="3600" b="1" dirty="0" smtClean="0">
                <a:solidFill>
                  <a:schemeClr val="tx1"/>
                </a:solidFill>
              </a:rPr>
              <a:t> and Blanket Updates </a:t>
            </a:r>
            <a:r>
              <a:rPr lang="en-US" sz="3600" b="1" dirty="0" smtClean="0">
                <a:solidFill>
                  <a:schemeClr val="tx1"/>
                </a:solidFill>
              </a:rPr>
              <a:t>to the ASC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F7CE-9539-F548-ACE1-8804D5719706}" type="slidenum">
              <a:rPr lang="en-US"/>
              <a:pPr/>
              <a:t>10</a:t>
            </a:fld>
            <a:endParaRPr lang="en-US"/>
          </a:p>
        </p:txBody>
      </p:sp>
      <p:sp>
        <p:nvSpPr>
          <p:cNvPr id="256029" name="Rectangle 29"/>
          <p:cNvSpPr>
            <a:spLocks noChangeArrowheads="1"/>
          </p:cNvSpPr>
          <p:nvPr/>
        </p:nvSpPr>
        <p:spPr bwMode="auto">
          <a:xfrm>
            <a:off x="1524000" y="6172200"/>
            <a:ext cx="5791200" cy="33855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rgbClr val="FFFF00">
                <a:alpha val="75000"/>
              </a:srgbClr>
            </a:glo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dirty="0" smtClean="0">
                <a:latin typeface="Monaco"/>
                <a:cs typeface="Monaco"/>
                <a:hlinkClick r:id="rId3"/>
              </a:rPr>
              <a:t>http://aries.ucsd.edu/ARIES/WDOCS/system.shtml</a:t>
            </a:r>
            <a:endParaRPr lang="en-US" sz="1600" dirty="0">
              <a:latin typeface="Monaco"/>
              <a:cs typeface="Monaco"/>
            </a:endParaRPr>
          </a:p>
        </p:txBody>
      </p:sp>
      <p:sp>
        <p:nvSpPr>
          <p:cNvPr id="256030" name="Rectangle 30"/>
          <p:cNvSpPr>
            <a:spLocks noGrp="1" noChangeArrowheads="1"/>
          </p:cNvSpPr>
          <p:nvPr>
            <p:ph type="title"/>
          </p:nvPr>
        </p:nvSpPr>
        <p:spPr>
          <a:xfrm>
            <a:off x="304800" y="123825"/>
            <a:ext cx="7467600" cy="685800"/>
          </a:xfrm>
          <a:noFill/>
          <a:ln/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Updated ACT-I to ACT-</a:t>
            </a:r>
            <a:r>
              <a:rPr lang="en-US" sz="2800" dirty="0" err="1" smtClean="0">
                <a:solidFill>
                  <a:schemeClr val="tx1"/>
                </a:solidFill>
              </a:rPr>
              <a:t>Ib</a:t>
            </a:r>
            <a:r>
              <a:rPr lang="en-US" sz="2800" dirty="0" smtClean="0">
                <a:solidFill>
                  <a:schemeClr val="tx1"/>
                </a:solidFill>
              </a:rPr>
              <a:t>, 6/8/11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5603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2" name="Line 3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04800" y="990601"/>
            <a:ext cx="7924800" cy="4231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Same strawman point is used.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Maintenance ports’ volumes, costs were zero. </a:t>
            </a:r>
            <a:r>
              <a:rPr lang="en-US" sz="2000" dirty="0" smtClean="0">
                <a:solidFill>
                  <a:srgbClr val="1B13FF"/>
                </a:solidFill>
              </a:rPr>
              <a:t>Corrected, slight increase in COE.</a:t>
            </a:r>
            <a:r>
              <a:rPr lang="en-US" sz="2000" dirty="0" smtClean="0"/>
              <a:t> 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>
                <a:solidFill>
                  <a:srgbClr val="1B13FF"/>
                </a:solidFill>
              </a:rPr>
              <a:t>Corrected </a:t>
            </a:r>
            <a:r>
              <a:rPr lang="en-US" sz="2000" dirty="0" smtClean="0"/>
              <a:t>plasma surface area and NWL to use more accurate formulas.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Most hard-wired numbers have been removed and placed in specific input files for </a:t>
            </a:r>
            <a:r>
              <a:rPr lang="en-US" sz="2000" dirty="0" smtClean="0">
                <a:solidFill>
                  <a:srgbClr val="1B13FF"/>
                </a:solidFill>
              </a:rPr>
              <a:t>better transparency</a:t>
            </a:r>
            <a:r>
              <a:rPr lang="en-US" sz="2000" dirty="0" smtClean="0"/>
              <a:t>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Continual documentation</a:t>
            </a:r>
            <a:r>
              <a:rPr lang="en-US" sz="2000" dirty="0" smtClean="0"/>
              <a:t> and formatting improvements</a:t>
            </a:r>
            <a:r>
              <a:rPr lang="en-US" sz="2000" dirty="0" smtClean="0"/>
              <a:t>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sz="2000" dirty="0" smtClean="0">
              <a:solidFill>
                <a:srgbClr val="1B13FF"/>
              </a:solidFill>
            </a:endParaRP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sz="2800" dirty="0">
              <a:solidFill>
                <a:srgbClr val="1B13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67200" y="4495800"/>
            <a:ext cx="4343400" cy="1154162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glow rad="101600">
              <a:schemeClr val="accent2">
                <a:alpha val="75000"/>
              </a:scheme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pPr algn="l"/>
            <a:r>
              <a:rPr lang="en-US" sz="1600" dirty="0" smtClean="0"/>
              <a:t>NWL </a:t>
            </a:r>
            <a:r>
              <a:rPr lang="en-US" sz="1600" dirty="0" err="1" smtClean="0"/>
              <a:t>ave</a:t>
            </a:r>
            <a:r>
              <a:rPr lang="en-US" sz="1600" dirty="0" smtClean="0"/>
              <a:t> (plasma surface) [MW/m2]: 	3.07</a:t>
            </a:r>
          </a:p>
          <a:p>
            <a:pPr algn="l"/>
            <a:r>
              <a:rPr lang="en-US" sz="1600" dirty="0" smtClean="0"/>
              <a:t>NWL max (plasma surface) [MW/m2]: 	4.76</a:t>
            </a:r>
          </a:p>
          <a:p>
            <a:pPr algn="l"/>
            <a:endParaRPr lang="en-US" sz="400" dirty="0" smtClean="0"/>
          </a:p>
          <a:p>
            <a:pPr algn="l"/>
            <a:r>
              <a:rPr lang="en-US" sz="1600" dirty="0" smtClean="0"/>
              <a:t>NWL </a:t>
            </a:r>
            <a:r>
              <a:rPr lang="en-US" sz="1600" dirty="0" err="1" smtClean="0"/>
              <a:t>ave</a:t>
            </a:r>
            <a:r>
              <a:rPr lang="en-US" sz="1600" dirty="0" smtClean="0"/>
              <a:t> (incl. SOL) [MW/m2]: 	2.88</a:t>
            </a:r>
          </a:p>
          <a:p>
            <a:pPr algn="l"/>
            <a:r>
              <a:rPr lang="en-US" sz="1600" dirty="0" smtClean="0"/>
              <a:t>NWL max (incl. SOL) [MW/m2]: 	4.46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F7CE-9539-F548-ACE1-8804D5719706}" type="slidenum">
              <a:rPr lang="en-US"/>
              <a:pPr/>
              <a:t>11</a:t>
            </a:fld>
            <a:endParaRPr lang="en-US"/>
          </a:p>
        </p:txBody>
      </p:sp>
      <p:sp>
        <p:nvSpPr>
          <p:cNvPr id="256030" name="Rectangle 30"/>
          <p:cNvSpPr>
            <a:spLocks noGrp="1" noChangeArrowheads="1"/>
          </p:cNvSpPr>
          <p:nvPr>
            <p:ph type="title"/>
          </p:nvPr>
        </p:nvSpPr>
        <p:spPr>
          <a:xfrm>
            <a:off x="304800" y="123825"/>
            <a:ext cx="7696200" cy="685800"/>
          </a:xfrm>
          <a:noFill/>
          <a:ln/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Input file are more easily modified &amp; accessible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5603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2" name="Line 3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04800" y="990601"/>
            <a:ext cx="83058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1800" dirty="0" smtClean="0"/>
              <a:t>The following were </a:t>
            </a:r>
            <a:r>
              <a:rPr lang="en-US" sz="1800" i="1" dirty="0" smtClean="0"/>
              <a:t>removed </a:t>
            </a:r>
            <a:r>
              <a:rPr lang="en-US" sz="1800" dirty="0" smtClean="0"/>
              <a:t>from within the code and placed in </a:t>
            </a:r>
            <a:r>
              <a:rPr lang="en-US" sz="1800" i="1" dirty="0" smtClean="0"/>
              <a:t>input files</a:t>
            </a:r>
            <a:r>
              <a:rPr lang="en-US" sz="1800" dirty="0" smtClean="0"/>
              <a:t>:</a:t>
            </a:r>
          </a:p>
          <a:p>
            <a:pPr marL="739775" lvl="1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sz="1800" dirty="0" smtClean="0">
              <a:solidFill>
                <a:srgbClr val="1B13FF"/>
              </a:solidFill>
            </a:endParaRP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dirty="0">
              <a:solidFill>
                <a:srgbClr val="1B13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1905000"/>
          <a:ext cx="8458200" cy="402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72200"/>
                <a:gridCol w="2286000"/>
              </a:tblGrid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Removed: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Placed in:</a:t>
                      </a:r>
                      <a:endParaRPr lang="en-US" dirty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CD efficiencies, unit costs, FW freq.,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PowerFlow.data</a:t>
                      </a:r>
                      <a:endParaRPr lang="en-US" dirty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Penetration shielding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PowerFlow.data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Neutron power distribution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PowerFlow.data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Plasma squareness factors for SA calculations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PowerFlow.data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</a:t>
                      </a:r>
                      <a:r>
                        <a:rPr lang="en-US" baseline="0" dirty="0" smtClean="0"/>
                        <a:t> year, projected year for inflation 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Costing.data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Inflation factors</a:t>
                      </a:r>
                      <a:r>
                        <a:rPr lang="en-US" baseline="0" dirty="0" smtClean="0"/>
                        <a:t> – new input file created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InflationFactors.data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 properties – density, unit cost, cost 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Materials.data</a:t>
                      </a:r>
                      <a:endParaRPr lang="en-US" dirty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Divertor in use – T-tube, plate, or finger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Setup.data</a:t>
                      </a:r>
                      <a:endParaRPr lang="en-US" dirty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Blanket in use</a:t>
                      </a:r>
                      <a:r>
                        <a:rPr lang="en-US" baseline="0" dirty="0" smtClean="0"/>
                        <a:t> – SiC or DCLL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Setup.data</a:t>
                      </a:r>
                      <a:endParaRPr lang="en-US" dirty="0" smtClean="0"/>
                    </a:p>
                  </a:txBody>
                  <a:tcPr/>
                </a:tc>
              </a:tr>
              <a:tr h="189411">
                <a:tc>
                  <a:txBody>
                    <a:bodyPr/>
                    <a:lstStyle/>
                    <a:p>
                      <a:r>
                        <a:rPr lang="en-US" dirty="0" smtClean="0"/>
                        <a:t>Display mode – “system” or “</a:t>
                      </a:r>
                      <a:r>
                        <a:rPr lang="en-US" dirty="0" err="1" smtClean="0"/>
                        <a:t>coe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Setup.data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 descr="j0309261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3428" y="6477000"/>
            <a:ext cx="580572" cy="381000"/>
          </a:xfrm>
          <a:prstGeom prst="rect">
            <a:avLst/>
          </a:prstGeom>
        </p:spPr>
      </p:pic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7010400" y="6400800"/>
            <a:ext cx="1524000" cy="4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spcAft>
                <a:spcPts val="0"/>
              </a:spcAft>
            </a:pPr>
            <a:r>
              <a:rPr lang="en-US" sz="1800" dirty="0" smtClean="0">
                <a:solidFill>
                  <a:srgbClr val="1B13FF"/>
                </a:solidFill>
              </a:rPr>
              <a:t>Show online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F7CE-9539-F548-ACE1-8804D5719706}" type="slidenum">
              <a:rPr lang="en-US"/>
              <a:pPr/>
              <a:t>12</a:t>
            </a:fld>
            <a:endParaRPr lang="en-US"/>
          </a:p>
        </p:txBody>
      </p:sp>
      <p:sp>
        <p:nvSpPr>
          <p:cNvPr id="256030" name="Rectangle 30"/>
          <p:cNvSpPr>
            <a:spLocks noGrp="1" noChangeArrowheads="1"/>
          </p:cNvSpPr>
          <p:nvPr>
            <p:ph type="title"/>
          </p:nvPr>
        </p:nvSpPr>
        <p:spPr>
          <a:xfrm>
            <a:off x="304800" y="123825"/>
            <a:ext cx="7467600" cy="685800"/>
          </a:xfrm>
          <a:noFill/>
          <a:ln/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Generalization of code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5603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2" name="Line 3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04800" y="990601"/>
            <a:ext cx="6248400" cy="583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“ASC” is actually comprised of 2 generally separate codes, SiC and </a:t>
            </a:r>
            <a:r>
              <a:rPr lang="en-US" sz="2000" dirty="0" smtClean="0"/>
              <a:t>DCLL, ~50% </a:t>
            </a:r>
            <a:r>
              <a:rPr lang="en-US" sz="2000" dirty="0" smtClean="0"/>
              <a:t>shared, ~50% unique</a:t>
            </a:r>
            <a:endParaRPr lang="en-US" sz="2000" dirty="0" smtClean="0"/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Want to merge the two together – too much has been modified in SiC to replicate exact changes to DCLL</a:t>
            </a:r>
            <a:r>
              <a:rPr lang="en-US" sz="2000" dirty="0" smtClean="0"/>
              <a:t>. Need to integrate DCLL.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“IF” statements are used to designate which portions of code to use.</a:t>
            </a:r>
          </a:p>
          <a:p>
            <a:pPr marL="739775" lvl="1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i="1" dirty="0">
                <a:solidFill>
                  <a:srgbClr val="008000"/>
                </a:solidFill>
              </a:rPr>
              <a:t>e</a:t>
            </a:r>
            <a:r>
              <a:rPr lang="en-US" sz="2000" i="1" dirty="0" smtClean="0">
                <a:solidFill>
                  <a:srgbClr val="008000"/>
                </a:solidFill>
              </a:rPr>
              <a:t>.g. “If DCLL, then use DCLL radial build, else use SiC builds”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/>
              <a:buChar char="•"/>
            </a:pPr>
            <a:r>
              <a:rPr lang="en-US" sz="2000" dirty="0" smtClean="0"/>
              <a:t>Input files are more generic and contain more modifiable information rather than being hidden within code.</a:t>
            </a:r>
            <a:endParaRPr lang="en-US" sz="2000" i="1" dirty="0" smtClean="0">
              <a:solidFill>
                <a:srgbClr val="008000"/>
              </a:solidFill>
            </a:endParaRPr>
          </a:p>
          <a:p>
            <a:pPr marL="739775" lvl="1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sz="2000" dirty="0" smtClean="0">
              <a:solidFill>
                <a:srgbClr val="1B13FF"/>
              </a:solidFill>
            </a:endParaRP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endParaRPr lang="en-US" sz="2800" dirty="0">
              <a:solidFill>
                <a:srgbClr val="1B13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1828800"/>
            <a:ext cx="2514600" cy="50292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/>
            <a:r>
              <a:rPr lang="en-US" sz="1000" b="1" dirty="0" smtClean="0">
                <a:latin typeface="Monaco"/>
                <a:cs typeface="Monaco"/>
              </a:rPr>
              <a:t>Setup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***************************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Select Divertor Design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type "1" to use,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"0" to turn off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1) J. Burke T-tube design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0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2) X. Wang plate design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1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3) X. Wang finger design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0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***************************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Select Blanket Design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type "1" to use,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"0" to turn off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1) SiC blanket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1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2) DCLL blanket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0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***************************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Select Output Format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type "1" to use,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"0" to turn off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1) "COE" production mode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for scanning parameters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0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2) "SYSTEM" detailed mode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for analysis on single pt*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   1                      *</a:t>
            </a:r>
          </a:p>
          <a:p>
            <a:pPr algn="l"/>
            <a:r>
              <a:rPr lang="en-US" sz="1000" dirty="0" smtClean="0">
                <a:latin typeface="Monaco"/>
                <a:cs typeface="Monaco"/>
              </a:rPr>
              <a:t>***************************</a:t>
            </a:r>
            <a:endParaRPr lang="en-US" sz="1000" dirty="0">
              <a:latin typeface="Monaco"/>
              <a:cs typeface="Monac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3F7CE-9539-F548-ACE1-8804D5719706}" type="slidenum">
              <a:rPr lang="en-US"/>
              <a:pPr/>
              <a:t>13</a:t>
            </a:fld>
            <a:endParaRPr lang="en-US"/>
          </a:p>
        </p:txBody>
      </p:sp>
      <p:sp>
        <p:nvSpPr>
          <p:cNvPr id="256030" name="Rectangle 30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467600" cy="685800"/>
          </a:xfrm>
          <a:noFill/>
          <a:ln/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Comparing ARIES-AT to ACT-I &amp; II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5603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5029200" y="3505200"/>
            <a:ext cx="396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dirty="0" err="1" smtClean="0"/>
              <a:t>a</a:t>
            </a:r>
            <a:r>
              <a:rPr lang="en-US" sz="1200" dirty="0" err="1"/>
              <a:t>,b</a:t>
            </a:r>
            <a:r>
              <a:rPr lang="en-US" sz="1200" dirty="0"/>
              <a:t>. A full listing of parameters is available </a:t>
            </a:r>
            <a:r>
              <a:rPr lang="en-US" sz="1200" dirty="0" smtClean="0"/>
              <a:t>at: </a:t>
            </a:r>
            <a:r>
              <a:rPr lang="en-US" sz="1200" u="sng" dirty="0" smtClean="0">
                <a:hlinkClick r:id="rId5"/>
              </a:rPr>
              <a:t>http</a:t>
            </a:r>
            <a:r>
              <a:rPr lang="en-US" sz="1200" u="sng" dirty="0">
                <a:hlinkClick r:id="rId5"/>
              </a:rPr>
              <a:t>://aries.ucsd.edu/ARIES/WDOCS/system.</a:t>
            </a:r>
            <a:r>
              <a:rPr lang="en-US" sz="1200" u="sng" dirty="0" smtClean="0">
                <a:hlinkClick r:id="rId5"/>
              </a:rPr>
              <a:t>shtml</a:t>
            </a:r>
            <a:endParaRPr lang="en-US" sz="1200" u="sng" dirty="0" smtClean="0"/>
          </a:p>
          <a:p>
            <a:pPr algn="l"/>
            <a:endParaRPr lang="en-US" sz="1200" dirty="0" smtClean="0"/>
          </a:p>
          <a:p>
            <a:pPr algn="l"/>
            <a:r>
              <a:rPr lang="en-US" sz="1200" dirty="0" err="1"/>
              <a:t>c</a:t>
            </a:r>
            <a:r>
              <a:rPr lang="en-US" sz="1200" dirty="0"/>
              <a:t>. Recirculated power is sum CD, aux, plasma heating, cryogenic, divertor and blanket pumping </a:t>
            </a:r>
            <a:r>
              <a:rPr lang="en-US" sz="1200" dirty="0" smtClean="0"/>
              <a:t>power</a:t>
            </a:r>
          </a:p>
          <a:p>
            <a:pPr algn="l"/>
            <a:endParaRPr lang="en-US" sz="1200" dirty="0" smtClean="0"/>
          </a:p>
          <a:p>
            <a:pPr algn="l"/>
            <a:r>
              <a:rPr lang="en-US" sz="1200" dirty="0" err="1"/>
              <a:t>d</a:t>
            </a:r>
            <a:r>
              <a:rPr lang="en-US" sz="1200" dirty="0"/>
              <a:t>. ARIES-AT COE in 2009$ </a:t>
            </a:r>
            <a:r>
              <a:rPr lang="en-US" sz="1200" dirty="0" err="1"/>
              <a:t>x</a:t>
            </a:r>
            <a:r>
              <a:rPr lang="en-US" sz="1200" dirty="0"/>
              <a:t> 1.4323 = 68.03 mills/kWh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200" y="1600200"/>
            <a:ext cx="2286000" cy="61555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700" dirty="0" smtClean="0"/>
              <a:t>Major differences are highlighted.</a:t>
            </a:r>
            <a:endParaRPr lang="en-US" sz="1700" dirty="0"/>
          </a:p>
        </p:txBody>
      </p:sp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0" y="990600"/>
          <a:ext cx="5105400" cy="5704004"/>
        </p:xfrm>
        <a:graphic>
          <a:graphicData uri="http://schemas.openxmlformats.org/presentationml/2006/ole">
            <p:oleObj spid="_x0000_s327683" name="Document" r:id="rId6" imgW="5626100" imgH="39243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5EEC1-33BD-F841-AF95-212804D32C61}" type="slidenum">
              <a:rPr lang="en-US"/>
              <a:pPr/>
              <a:t>14</a:t>
            </a:fld>
            <a:endParaRPr lang="en-US"/>
          </a:p>
        </p:txBody>
      </p:sp>
      <p:pic>
        <p:nvPicPr>
          <p:cNvPr id="8192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Line 3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848600" cy="685800"/>
          </a:xfrm>
        </p:spPr>
        <p:txBody>
          <a:bodyPr/>
          <a:lstStyle/>
          <a:p>
            <a:r>
              <a:rPr lang="en-US" sz="3000"/>
              <a:t>Summary &amp; Future Work</a:t>
            </a:r>
            <a:endParaRPr lang="en-US"/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304800" y="1066800"/>
            <a:ext cx="8686800" cy="262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34963" indent="-334963" algn="l">
              <a:lnSpc>
                <a:spcPct val="150000"/>
              </a:lnSpc>
              <a:buClr>
                <a:srgbClr val="408000"/>
              </a:buClr>
              <a:buFont typeface="Wingdings" charset="2"/>
              <a:buChar char="ü"/>
            </a:pPr>
            <a:r>
              <a:rPr lang="en-US" dirty="0" smtClean="0"/>
              <a:t>Modifications continue </a:t>
            </a:r>
            <a:r>
              <a:rPr lang="en-US" smtClean="0"/>
              <a:t>to enhance the </a:t>
            </a:r>
            <a:r>
              <a:rPr lang="en-US" dirty="0" smtClean="0"/>
              <a:t>ASC</a:t>
            </a:r>
          </a:p>
          <a:p>
            <a:pPr marL="334963" lvl="1" indent="-334963" algn="l">
              <a:lnSpc>
                <a:spcPct val="150000"/>
              </a:lnSpc>
              <a:buClr>
                <a:srgbClr val="408000"/>
              </a:buClr>
              <a:buFont typeface="Wingdings" charset="2"/>
              <a:buChar char="ü"/>
            </a:pPr>
            <a:r>
              <a:rPr lang="en-US" dirty="0" smtClean="0"/>
              <a:t>More input files, better transparency, ease of use</a:t>
            </a:r>
          </a:p>
          <a:p>
            <a:pPr marL="334963" indent="-334963" algn="l">
              <a:lnSpc>
                <a:spcPct val="150000"/>
              </a:lnSpc>
              <a:buClr>
                <a:srgbClr val="408000"/>
              </a:buClr>
              <a:buFont typeface="Wingdings" charset="2"/>
              <a:buChar char="ü"/>
            </a:pPr>
            <a:endParaRPr lang="en-US" dirty="0" smtClean="0"/>
          </a:p>
          <a:p>
            <a:pPr marL="334963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Ø"/>
            </a:pPr>
            <a:r>
              <a:rPr lang="en-US" dirty="0" smtClean="0"/>
              <a:t>Once </a:t>
            </a:r>
            <a:r>
              <a:rPr lang="en-US" dirty="0"/>
              <a:t>DCLL module is converted with generic build structure, issue ACT-III, 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C83-6E7E-6D4C-9024-8AE6FAE01B71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" y="533410"/>
          <a:ext cx="9143995" cy="5714979"/>
        </p:xfrm>
        <a:graphic>
          <a:graphicData uri="http://schemas.openxmlformats.org/drawingml/2006/table">
            <a:tbl>
              <a:tblPr>
                <a:tableStyleId>{912C8C85-51F0-491E-9774-3900AFEF0FD7}</a:tableStyleId>
              </a:tblPr>
              <a:tblGrid>
                <a:gridCol w="617365"/>
                <a:gridCol w="1595832"/>
                <a:gridCol w="640662"/>
                <a:gridCol w="640662"/>
                <a:gridCol w="640662"/>
                <a:gridCol w="640662"/>
                <a:gridCol w="640662"/>
                <a:gridCol w="873630"/>
                <a:gridCol w="757146"/>
                <a:gridCol w="640662"/>
                <a:gridCol w="640662"/>
                <a:gridCol w="815388"/>
              </a:tblGrid>
              <a:tr h="1866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Fusion Power Core Printout Example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by Les Waganer, Feb 2011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87591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Some numbers are for example only</a:t>
                      </a:r>
                      <a:endParaRPr lang="en-US" sz="900" b="1" i="0" u="none" strike="noStrike">
                        <a:solidFill>
                          <a:srgbClr val="DD0806"/>
                        </a:solidFill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35898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Acct #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Description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Material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Thickness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Area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Volume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Volume Fraction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Theoretical Density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Fraction of Theo Den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Mass 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Unit cost installed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/>
                        <a:t>Cost</a:t>
                      </a:r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 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 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 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m2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m3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kg/m3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 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kg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$/kg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M$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22.01.01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First Wall &amp; Blkt, Replb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1390.71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664.1541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2906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 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$320,050 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First Wall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507.781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7.635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85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$7,225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First wall, IB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ODS FS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0.014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132.633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1.875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.078?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7800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$2,975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First wall, OB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ODS FS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0.014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375.148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5.76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.078?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7800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$4,250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Blanket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507.781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546.2831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1701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$186,500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Blanket, IB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0.233458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132.633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436.0471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581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$60,175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Structure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ODS FS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.15?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7800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555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$47,175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Insulating sleeve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SiC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.03?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3200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26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$500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$13,000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Blanket, OB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0.285989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375.148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110.236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1120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$126,325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Structure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ODS FS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.17?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7800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1045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$88,825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Insulating sleeve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SiC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.03?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3200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$500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$37,500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22.01.02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Second Bkt, Life of Plant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 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400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125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1120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$126,325 </a:t>
                      </a:r>
                      <a:endParaRPr lang="en-US" sz="900" b="1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Blanket II, OB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0.285989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400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125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1120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$126,325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Structure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ODS FS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.17?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7800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1045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$88,825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  <a:tr h="186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/>
                        <a:t>      Insulating sleeve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SiC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/>
                        <a:t>See above</a:t>
                      </a:r>
                      <a:endParaRPr lang="en-US" sz="8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.03?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3200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1.00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75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/>
                        <a:t>$500 </a:t>
                      </a:r>
                      <a:endParaRPr lang="en-US" sz="900" b="0" i="0" u="none" strike="noStrike">
                        <a:latin typeface="Arial"/>
                      </a:endParaRPr>
                    </a:p>
                  </a:txBody>
                  <a:tcPr marL="7766" marR="7766" marT="77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/>
                        <a:t>$37,500 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7766" marR="7766" marT="7766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92CF-8D31-0241-90BC-DFBF6D6A5345}" type="slidenum">
              <a:rPr lang="en-US"/>
              <a:pPr/>
              <a:t>2</a:t>
            </a:fld>
            <a:endParaRPr lang="en-US"/>
          </a:p>
        </p:txBody>
      </p:sp>
      <p:pic>
        <p:nvPicPr>
          <p:cNvPr id="1127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title"/>
          </p:nvPr>
        </p:nvSpPr>
        <p:spPr>
          <a:xfrm>
            <a:off x="914400" y="123825"/>
            <a:ext cx="6934200" cy="685800"/>
          </a:xfrm>
        </p:spPr>
        <p:txBody>
          <a:bodyPr/>
          <a:lstStyle/>
          <a:p>
            <a:r>
              <a:rPr lang="en-US" sz="2800" dirty="0"/>
              <a:t>ASC</a:t>
            </a:r>
            <a:r>
              <a:rPr lang="en-US" sz="2800" dirty="0" smtClean="0"/>
              <a:t> Progress Overview</a:t>
            </a:r>
            <a:endParaRPr lang="en-US" dirty="0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152400" y="1295400"/>
            <a:ext cx="8610600" cy="4956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>
                <a:solidFill>
                  <a:srgbClr val="1B13FF"/>
                </a:solidFill>
              </a:rPr>
              <a:t>New!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April 2011</a:t>
            </a:r>
            <a:r>
              <a:rPr lang="en-US" sz="2200" dirty="0" smtClean="0"/>
              <a:t> SiC strawmen issued: </a:t>
            </a:r>
            <a:r>
              <a:rPr lang="en-US" sz="2200" dirty="0" smtClean="0">
                <a:solidFill>
                  <a:srgbClr val="1B13FF"/>
                </a:solidFill>
              </a:rPr>
              <a:t>ACT-I &amp; ACT-II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Presented paper at </a:t>
            </a:r>
            <a:r>
              <a:rPr lang="en-US" sz="2200" dirty="0" smtClean="0">
                <a:solidFill>
                  <a:srgbClr val="1B13FF"/>
                </a:solidFill>
              </a:rPr>
              <a:t>SOFE </a:t>
            </a:r>
            <a:r>
              <a:rPr lang="en-US" sz="2200" dirty="0" smtClean="0"/>
              <a:t>on ASC and VASST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Radial build/blanket generalization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More input files, better transparency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Plasma SA, NWL corrected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Revised April 2011 strawmen, posted online, </a:t>
            </a:r>
            <a:r>
              <a:rPr lang="en-US" sz="2200" dirty="0" smtClean="0">
                <a:solidFill>
                  <a:srgbClr val="1B13FF"/>
                </a:solidFill>
              </a:rPr>
              <a:t>ACT-</a:t>
            </a:r>
            <a:r>
              <a:rPr lang="en-US" sz="2200" dirty="0" err="1" smtClean="0">
                <a:solidFill>
                  <a:srgbClr val="1B13FF"/>
                </a:solidFill>
              </a:rPr>
              <a:t>Ib</a:t>
            </a:r>
            <a:endParaRPr lang="en-US" sz="2200" dirty="0" smtClean="0">
              <a:solidFill>
                <a:srgbClr val="1B13FF"/>
              </a:solidFill>
            </a:endParaRP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dirty="0" smtClean="0"/>
              <a:t>No major system code runs –</a:t>
            </a:r>
            <a:r>
              <a:rPr lang="en-US" sz="2200" dirty="0" smtClean="0"/>
              <a:t> most effort </a:t>
            </a:r>
            <a:r>
              <a:rPr lang="en-US" sz="2200" dirty="0" smtClean="0"/>
              <a:t>on DCLL implementation into overall SiC module</a:t>
            </a:r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endParaRPr lang="en-US" sz="2200" dirty="0" smtClean="0"/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endParaRPr lang="en-US" sz="2200" dirty="0" smtClean="0"/>
          </a:p>
          <a:p>
            <a:pPr marL="739775" lvl="1" indent="-282575" algn="l">
              <a:lnSpc>
                <a:spcPct val="120000"/>
              </a:lnSpc>
              <a:buFont typeface="Arial" charset="0"/>
              <a:buChar char="•"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92CF-8D31-0241-90BC-DFBF6D6A5345}" type="slidenum">
              <a:rPr lang="en-US"/>
              <a:pPr/>
              <a:t>3</a:t>
            </a:fld>
            <a:endParaRPr lang="en-US"/>
          </a:p>
        </p:txBody>
      </p:sp>
      <p:pic>
        <p:nvPicPr>
          <p:cNvPr id="1127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123825"/>
            <a:ext cx="7391400" cy="685800"/>
          </a:xfrm>
        </p:spPr>
        <p:txBody>
          <a:bodyPr/>
          <a:lstStyle/>
          <a:p>
            <a:r>
              <a:rPr lang="en-US" sz="2600" dirty="0" smtClean="0"/>
              <a:t>Action Items Progress from April 2011 meeting</a:t>
            </a:r>
            <a:endParaRPr lang="en-US" sz="2600" dirty="0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152400" y="1371600"/>
            <a:ext cx="8991600" cy="4143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20000"/>
              </a:lnSpc>
              <a:buFont typeface="Arial" charset="0"/>
              <a:buChar char="•"/>
            </a:pPr>
            <a:r>
              <a:rPr lang="en-US" sz="2200" u="sng" dirty="0" smtClean="0"/>
              <a:t>Action items from last meeting:</a:t>
            </a:r>
          </a:p>
          <a:p>
            <a:pPr marL="792163" lvl="1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Ø"/>
            </a:pPr>
            <a:r>
              <a:rPr lang="en-US" sz="2200" dirty="0" smtClean="0"/>
              <a:t>Choose strawmen points then issue ACT-I, II and detailed engineering analysis for SiC blanket.  </a:t>
            </a:r>
          </a:p>
          <a:p>
            <a:pPr marL="1249363" lvl="2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ü"/>
            </a:pPr>
            <a:r>
              <a:rPr lang="en-US" sz="2200" dirty="0" smtClean="0">
                <a:solidFill>
                  <a:srgbClr val="0000FF"/>
                </a:solidFill>
              </a:rPr>
              <a:t>Completed 4/8/11, posted online under </a:t>
            </a:r>
            <a:r>
              <a:rPr lang="en-US" sz="2200" i="1" dirty="0">
                <a:solidFill>
                  <a:srgbClr val="0000FF"/>
                </a:solidFill>
              </a:rPr>
              <a:t>W</a:t>
            </a:r>
            <a:r>
              <a:rPr lang="en-US" sz="2200" i="1" dirty="0" smtClean="0">
                <a:solidFill>
                  <a:srgbClr val="0000FF"/>
                </a:solidFill>
              </a:rPr>
              <a:t>orking </a:t>
            </a:r>
            <a:r>
              <a:rPr lang="en-US" sz="2200" i="1" dirty="0">
                <a:solidFill>
                  <a:srgbClr val="0000FF"/>
                </a:solidFill>
              </a:rPr>
              <a:t>D</a:t>
            </a:r>
            <a:r>
              <a:rPr lang="en-US" sz="2200" i="1" dirty="0" smtClean="0">
                <a:solidFill>
                  <a:srgbClr val="0000FF"/>
                </a:solidFill>
              </a:rPr>
              <a:t>ocs</a:t>
            </a:r>
            <a:r>
              <a:rPr lang="en-US" sz="2200" dirty="0" smtClean="0">
                <a:solidFill>
                  <a:srgbClr val="0000FF"/>
                </a:solidFill>
              </a:rPr>
              <a:t>: </a:t>
            </a:r>
          </a:p>
          <a:p>
            <a:pPr marL="1249363" lvl="2" indent="-334963" algn="l">
              <a:lnSpc>
                <a:spcPct val="120000"/>
              </a:lnSpc>
              <a:buClr>
                <a:srgbClr val="0000FF"/>
              </a:buClr>
            </a:pPr>
            <a:r>
              <a:rPr lang="en-US" sz="2200" dirty="0" smtClean="0">
                <a:solidFill>
                  <a:srgbClr val="0000FF"/>
                </a:solidFill>
              </a:rPr>
              <a:t>http://</a:t>
            </a:r>
            <a:r>
              <a:rPr lang="en-US" sz="2200" dirty="0" err="1" smtClean="0">
                <a:solidFill>
                  <a:srgbClr val="0000FF"/>
                </a:solidFill>
              </a:rPr>
              <a:t>aries.ucsd.edu/ARIES/WDOCS/system.shtml</a:t>
            </a:r>
            <a:endParaRPr lang="en-US" sz="2200" dirty="0" smtClean="0">
              <a:solidFill>
                <a:srgbClr val="0000FF"/>
              </a:solidFill>
            </a:endParaRPr>
          </a:p>
          <a:p>
            <a:pPr marL="792163" lvl="1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Ø"/>
            </a:pPr>
            <a:r>
              <a:rPr lang="en-US" sz="2200" dirty="0" smtClean="0"/>
              <a:t>Once DCLL module is converted with generic build structure, issue ACT-III, IV. </a:t>
            </a:r>
            <a:r>
              <a:rPr lang="en-US" sz="2200" dirty="0" smtClean="0">
                <a:solidFill>
                  <a:srgbClr val="FF0000"/>
                </a:solidFill>
              </a:rPr>
              <a:t>In-progress</a:t>
            </a:r>
          </a:p>
          <a:p>
            <a:pPr marL="792163" lvl="1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Ø"/>
            </a:pPr>
            <a:r>
              <a:rPr lang="en-US" sz="2200" dirty="0" smtClean="0"/>
              <a:t>Separate pumping powers for He and </a:t>
            </a:r>
            <a:r>
              <a:rPr lang="en-US" sz="2200" dirty="0" err="1" smtClean="0"/>
              <a:t>PbLi</a:t>
            </a:r>
            <a:r>
              <a:rPr lang="en-US" sz="2200" dirty="0" smtClean="0"/>
              <a:t> in SiC blanket.		</a:t>
            </a:r>
            <a:r>
              <a:rPr lang="en-US" sz="2200" dirty="0" smtClean="0">
                <a:solidFill>
                  <a:srgbClr val="FF0000"/>
                </a:solidFill>
              </a:rPr>
              <a:t>In-progress</a:t>
            </a:r>
            <a:endParaRPr lang="en-US" sz="2200" dirty="0" smtClean="0"/>
          </a:p>
          <a:p>
            <a:pPr marL="792163" lvl="1" indent="-334963" algn="l">
              <a:lnSpc>
                <a:spcPct val="120000"/>
              </a:lnSpc>
              <a:buClr>
                <a:srgbClr val="0000FF"/>
              </a:buClr>
              <a:buFont typeface="Wingdings" charset="2"/>
              <a:buChar char="Ø"/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7338-2117-A54B-9753-80A2BD71A3F5}" type="slidenum">
              <a:rPr lang="en-US"/>
              <a:pPr/>
              <a:t>4</a:t>
            </a:fld>
            <a:endParaRPr lang="en-US"/>
          </a:p>
        </p:txBody>
      </p:sp>
      <p:pic>
        <p:nvPicPr>
          <p:cNvPr id="294921" name="Picture 9" descr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09663"/>
            <a:ext cx="9144000" cy="5753100"/>
          </a:xfrm>
          <a:prstGeom prst="rect">
            <a:avLst/>
          </a:prstGeom>
          <a:noFill/>
        </p:spPr>
      </p:pic>
      <p:sp>
        <p:nvSpPr>
          <p:cNvPr id="294925" name="Rectangle 13"/>
          <p:cNvSpPr>
            <a:spLocks noChangeArrowheads="1"/>
          </p:cNvSpPr>
          <p:nvPr/>
        </p:nvSpPr>
        <p:spPr bwMode="auto">
          <a:xfrm>
            <a:off x="0" y="4038600"/>
            <a:ext cx="3048000" cy="2133600"/>
          </a:xfrm>
          <a:prstGeom prst="rect">
            <a:avLst/>
          </a:prstGeom>
          <a:noFill/>
          <a:ln w="317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36"/>
          <p:cNvSpPr>
            <a:spLocks noGrp="1" noChangeArrowheads="1"/>
          </p:cNvSpPr>
          <p:nvPr>
            <p:ph type="title"/>
          </p:nvPr>
        </p:nvSpPr>
        <p:spPr>
          <a:xfrm>
            <a:off x="381000" y="123824"/>
            <a:ext cx="8534400" cy="790575"/>
          </a:xfrm>
          <a:noFill/>
          <a:ln/>
        </p:spPr>
        <p:txBody>
          <a:bodyPr/>
          <a:lstStyle/>
          <a:p>
            <a:r>
              <a:rPr lang="en-US" sz="2400" dirty="0" smtClean="0"/>
              <a:t>ASC collaboration with VASST </a:t>
            </a:r>
            <a:r>
              <a:rPr lang="en-US" sz="2400" dirty="0" smtClean="0"/>
              <a:t>demonstrated </a:t>
            </a:r>
            <a:r>
              <a:rPr lang="en-US" sz="2400" dirty="0" smtClean="0"/>
              <a:t>at </a:t>
            </a:r>
            <a:br>
              <a:rPr lang="en-US" sz="2400" dirty="0" smtClean="0"/>
            </a:br>
            <a:r>
              <a:rPr lang="en-US" sz="2400" dirty="0" smtClean="0"/>
              <a:t>June </a:t>
            </a:r>
            <a:r>
              <a:rPr lang="en-US" sz="2400" dirty="0" smtClean="0"/>
              <a:t>2011 SOFE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92CF-8D31-0241-90BC-DFBF6D6A5345}" type="slidenum">
              <a:rPr lang="en-US"/>
              <a:pPr/>
              <a:t>5</a:t>
            </a:fld>
            <a:endParaRPr lang="en-US"/>
          </a:p>
        </p:txBody>
      </p:sp>
      <p:pic>
        <p:nvPicPr>
          <p:cNvPr id="1127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title"/>
          </p:nvPr>
        </p:nvSpPr>
        <p:spPr>
          <a:xfrm>
            <a:off x="457200" y="123825"/>
            <a:ext cx="7391400" cy="685800"/>
          </a:xfrm>
        </p:spPr>
        <p:txBody>
          <a:bodyPr/>
          <a:lstStyle/>
          <a:p>
            <a:r>
              <a:rPr lang="en-US" sz="2800" dirty="0" smtClean="0"/>
              <a:t>Real-time filtering demonstrated</a:t>
            </a:r>
            <a:endParaRPr lang="en-US" sz="2800" dirty="0"/>
          </a:p>
        </p:txBody>
      </p:sp>
      <p:pic>
        <p:nvPicPr>
          <p:cNvPr id="12" name="Picture 11" descr="Picture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99" y="1523999"/>
            <a:ext cx="2773714" cy="2304000"/>
          </a:xfrm>
          <a:prstGeom prst="rect">
            <a:avLst/>
          </a:prstGeom>
        </p:spPr>
      </p:pic>
      <p:pic>
        <p:nvPicPr>
          <p:cNvPr id="14" name="Picture 13" descr="Picture 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524000"/>
            <a:ext cx="2790857" cy="2290286"/>
          </a:xfrm>
          <a:prstGeom prst="rect">
            <a:avLst/>
          </a:prstGeom>
        </p:spPr>
      </p:pic>
      <p:pic>
        <p:nvPicPr>
          <p:cNvPr id="15" name="Picture 14" descr="Picture 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1524000"/>
            <a:ext cx="2797714" cy="2293714"/>
          </a:xfrm>
          <a:prstGeom prst="rect">
            <a:avLst/>
          </a:prstGeom>
        </p:spPr>
      </p:pic>
      <p:pic>
        <p:nvPicPr>
          <p:cNvPr id="16" name="Picture 15" descr="Picture 5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" y="3886200"/>
            <a:ext cx="2794286" cy="2290286"/>
          </a:xfrm>
          <a:prstGeom prst="rect">
            <a:avLst/>
          </a:prstGeom>
        </p:spPr>
      </p:pic>
      <p:pic>
        <p:nvPicPr>
          <p:cNvPr id="17" name="Picture 16" descr="Picture 6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4943" y="3886200"/>
            <a:ext cx="2814857" cy="2304000"/>
          </a:xfrm>
          <a:prstGeom prst="rect">
            <a:avLst/>
          </a:prstGeom>
        </p:spPr>
      </p:pic>
      <p:pic>
        <p:nvPicPr>
          <p:cNvPr id="18" name="Picture 17" descr="Picture 8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3886200"/>
            <a:ext cx="2797714" cy="23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B21A5-D814-DB4C-B5F9-784FCCAA3716}" type="slidenum">
              <a:rPr lang="en-US"/>
              <a:pPr/>
              <a:t>6</a:t>
            </a:fld>
            <a:endParaRPr lang="en-US"/>
          </a:p>
        </p:txBody>
      </p:sp>
      <p:pic>
        <p:nvPicPr>
          <p:cNvPr id="22733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1" name="Line 3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123825"/>
            <a:ext cx="5638800" cy="685800"/>
          </a:xfrm>
        </p:spPr>
        <p:txBody>
          <a:bodyPr/>
          <a:lstStyle/>
          <a:p>
            <a:r>
              <a:rPr lang="en-US" sz="2800" dirty="0"/>
              <a:t>Generic radial build</a:t>
            </a:r>
            <a:r>
              <a:rPr lang="en-US" sz="2800" dirty="0" smtClean="0"/>
              <a:t> in progress</a:t>
            </a:r>
            <a:endParaRPr lang="en-US" dirty="0"/>
          </a:p>
        </p:txBody>
      </p:sp>
      <p:sp>
        <p:nvSpPr>
          <p:cNvPr id="227333" name="Rectangle 5"/>
          <p:cNvSpPr>
            <a:spLocks noChangeArrowheads="1"/>
          </p:cNvSpPr>
          <p:nvPr/>
        </p:nvSpPr>
        <p:spPr bwMode="auto">
          <a:xfrm>
            <a:off x="152400" y="1066800"/>
            <a:ext cx="8153400" cy="110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10000"/>
              </a:lnSpc>
              <a:buFont typeface="Arial" charset="0"/>
              <a:buChar char="•"/>
            </a:pPr>
            <a:r>
              <a:rPr lang="en-US" sz="2000" dirty="0" smtClean="0"/>
              <a:t>Generic </a:t>
            </a:r>
            <a:r>
              <a:rPr lang="en-US" sz="2000" dirty="0"/>
              <a:t>radial build</a:t>
            </a:r>
            <a:r>
              <a:rPr lang="en-US" sz="2000" dirty="0" smtClean="0"/>
              <a:t> should allow </a:t>
            </a:r>
            <a:r>
              <a:rPr lang="en-US" sz="2000" dirty="0"/>
              <a:t>true modularity of blankets.</a:t>
            </a:r>
            <a:endParaRPr lang="en-US" sz="2000" dirty="0" smtClean="0"/>
          </a:p>
          <a:p>
            <a:pPr marL="282575" indent="-282575" algn="l">
              <a:lnSpc>
                <a:spcPct val="110000"/>
              </a:lnSpc>
              <a:buFont typeface="Arial" charset="0"/>
              <a:buChar char="•"/>
            </a:pPr>
            <a:r>
              <a:rPr lang="en-US" sz="2000" dirty="0" smtClean="0"/>
              <a:t>Actual implementation is difficult because each blanket requires specific </a:t>
            </a:r>
            <a:r>
              <a:rPr lang="en-US" sz="2000" dirty="0" smtClean="0"/>
              <a:t>instructions/order </a:t>
            </a:r>
            <a:r>
              <a:rPr lang="en-US" sz="2000" dirty="0" smtClean="0"/>
              <a:t>for overall geometric build. </a:t>
            </a:r>
            <a:endParaRPr lang="en-US" sz="1600" b="1" dirty="0">
              <a:solidFill>
                <a:srgbClr val="0D0EFB"/>
              </a:solidFill>
              <a:latin typeface="Times" charset="0"/>
            </a:endParaRPr>
          </a:p>
        </p:txBody>
      </p:sp>
      <p:pic>
        <p:nvPicPr>
          <p:cNvPr id="227337" name="Picture 9" descr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661023"/>
            <a:ext cx="7620000" cy="3196977"/>
          </a:xfrm>
          <a:prstGeom prst="rect">
            <a:avLst/>
          </a:prstGeom>
          <a:noFill/>
        </p:spPr>
      </p:pic>
      <p:sp>
        <p:nvSpPr>
          <p:cNvPr id="227338" name="Rectangle 10"/>
          <p:cNvSpPr>
            <a:spLocks noChangeArrowheads="1"/>
          </p:cNvSpPr>
          <p:nvPr/>
        </p:nvSpPr>
        <p:spPr bwMode="auto">
          <a:xfrm rot="19200000">
            <a:off x="5891578" y="5402432"/>
            <a:ext cx="1544012" cy="400110"/>
          </a:xfrm>
          <a:prstGeom prst="rect">
            <a:avLst/>
          </a:prstGeom>
          <a:solidFill>
            <a:srgbClr val="CCFFFF">
              <a:alpha val="67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Future work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0" y="220980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800" b="1" dirty="0" smtClean="0">
                <a:latin typeface="Monaco"/>
                <a:cs typeface="Monaco"/>
              </a:rPr>
              <a:t>Builds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 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0              1           2           3           4           5           6           7           8           9           10          11       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IB SOL         First Wall  Gap         Blanket     Gap         HT Shield   Gap         Vac. Vessel Gap         TF Coil     Gap         Bucking Cy*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   1.000E-01   1.400E-02   0.000E+00   3.360E-01   1.000E-02   2.400E-01   1.000E-02   4.000E-01   2.000E-02   0.000E+00   0.000E+00   0.000E+00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OB SOL         First Wall  Gap         Blanket     Gap         Blanket II  HT Shield   Gap         Vac. Vessel -           -           -        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   1.000E-01   1.400E-02   0.000E+00   2.860E-01   0.000E+00   4.500E-01   1.500E-01   2.000E-02   2.500E-01   0.000E+00   0.000E+00   0.000E+00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VB Div Plate   </a:t>
            </a:r>
            <a:r>
              <a:rPr lang="en-US" sz="800" dirty="0" err="1" smtClean="0">
                <a:latin typeface="Monaco"/>
                <a:cs typeface="Monaco"/>
              </a:rPr>
              <a:t>Repl</a:t>
            </a:r>
            <a:r>
              <a:rPr lang="en-US" sz="800" dirty="0" smtClean="0">
                <a:latin typeface="Monaco"/>
                <a:cs typeface="Monaco"/>
              </a:rPr>
              <a:t> HTS    Gap         HT Shield   Gap         Vac. Vessel Cryodome    -           -           -           -           -        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   3.350E-02   1.500E-01   0.000E+00   3.000E-01   2.000E-02   4.000E-01   4.000E-01   0.000E+00   0.000E+00   0.000E+00   0.000E+00   0.000E+00 *</a:t>
            </a:r>
          </a:p>
          <a:p>
            <a:pPr algn="l"/>
            <a:r>
              <a:rPr lang="en-US" sz="800" dirty="0" smtClean="0">
                <a:latin typeface="Monaco"/>
                <a:cs typeface="Monaco"/>
              </a:rPr>
              <a:t>                                                                                                                                                 *</a:t>
            </a:r>
            <a:endParaRPr lang="en-US" sz="800" dirty="0">
              <a:latin typeface="Monaco"/>
              <a:cs typeface="Monac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B21A5-D814-DB4C-B5F9-784FCCAA3716}" type="slidenum">
              <a:rPr lang="en-US"/>
              <a:pPr/>
              <a:t>7</a:t>
            </a:fld>
            <a:endParaRPr lang="en-US"/>
          </a:p>
        </p:txBody>
      </p:sp>
      <p:pic>
        <p:nvPicPr>
          <p:cNvPr id="22733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331" name="Line 3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123825"/>
            <a:ext cx="5638800" cy="685800"/>
          </a:xfrm>
        </p:spPr>
        <p:txBody>
          <a:bodyPr/>
          <a:lstStyle/>
          <a:p>
            <a:r>
              <a:rPr lang="en-US" sz="2800" dirty="0"/>
              <a:t>Generic radial build</a:t>
            </a:r>
            <a:r>
              <a:rPr lang="en-US" sz="2800" dirty="0" smtClean="0"/>
              <a:t> in progress</a:t>
            </a:r>
            <a:endParaRPr lang="en-US" dirty="0"/>
          </a:p>
        </p:txBody>
      </p:sp>
      <p:sp>
        <p:nvSpPr>
          <p:cNvPr id="227333" name="Rectangle 5"/>
          <p:cNvSpPr>
            <a:spLocks noChangeArrowheads="1"/>
          </p:cNvSpPr>
          <p:nvPr/>
        </p:nvSpPr>
        <p:spPr bwMode="auto">
          <a:xfrm>
            <a:off x="152400" y="1066800"/>
            <a:ext cx="8153400" cy="110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10000"/>
              </a:lnSpc>
              <a:buFont typeface="Arial" charset="0"/>
              <a:buChar char="•"/>
            </a:pPr>
            <a:r>
              <a:rPr lang="en-US" sz="2000" dirty="0" smtClean="0"/>
              <a:t>Each component relies on specific and unique build instructions.</a:t>
            </a:r>
          </a:p>
          <a:p>
            <a:pPr marL="282575" indent="-282575" algn="l">
              <a:lnSpc>
                <a:spcPct val="110000"/>
              </a:lnSpc>
              <a:buFont typeface="Arial" charset="0"/>
              <a:buChar char="•"/>
            </a:pPr>
            <a:r>
              <a:rPr lang="en-US" sz="2000" dirty="0" smtClean="0"/>
              <a:t>The components build upon and reference other components.</a:t>
            </a:r>
          </a:p>
          <a:p>
            <a:pPr marL="282575" indent="-282575" algn="l">
              <a:lnSpc>
                <a:spcPct val="110000"/>
              </a:lnSpc>
              <a:buFont typeface="Arial" charset="0"/>
              <a:buChar char="•"/>
            </a:pPr>
            <a:r>
              <a:rPr lang="en-US" sz="2000" dirty="0" smtClean="0"/>
              <a:t>Hence, a different blanket affects all components.</a:t>
            </a:r>
          </a:p>
        </p:txBody>
      </p:sp>
      <p:pic>
        <p:nvPicPr>
          <p:cNvPr id="11" name="Picture 10" descr="Picture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089" y="3124200"/>
            <a:ext cx="1924756" cy="3352800"/>
          </a:xfrm>
          <a:prstGeom prst="rect">
            <a:avLst/>
          </a:prstGeom>
        </p:spPr>
      </p:pic>
      <p:pic>
        <p:nvPicPr>
          <p:cNvPr id="12" name="Picture 11" descr="Picture 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0400" y="3124200"/>
            <a:ext cx="1913890" cy="3352800"/>
          </a:xfrm>
          <a:prstGeom prst="rect">
            <a:avLst/>
          </a:prstGeom>
        </p:spPr>
      </p:pic>
      <p:pic>
        <p:nvPicPr>
          <p:cNvPr id="13" name="Picture 12" descr="Picture 3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3124200"/>
            <a:ext cx="2211916" cy="3352800"/>
          </a:xfrm>
          <a:prstGeom prst="rect">
            <a:avLst/>
          </a:prstGeom>
        </p:spPr>
      </p:pic>
      <p:pic>
        <p:nvPicPr>
          <p:cNvPr id="14" name="Picture 13" descr="Picture 4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38400" y="3124200"/>
            <a:ext cx="2202623" cy="335756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905000" y="2667000"/>
            <a:ext cx="914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DCLL</a:t>
            </a:r>
            <a:endParaRPr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6553200" y="2667000"/>
            <a:ext cx="914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SiC</a:t>
            </a:r>
            <a:endParaRPr lang="en-US" sz="1800" dirty="0"/>
          </a:p>
        </p:txBody>
      </p:sp>
      <p:sp>
        <p:nvSpPr>
          <p:cNvPr id="17" name="Rectangle 16"/>
          <p:cNvSpPr/>
          <p:nvPr/>
        </p:nvSpPr>
        <p:spPr>
          <a:xfrm>
            <a:off x="7467600" y="4495800"/>
            <a:ext cx="9144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VV + HT Shield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5486400" y="4495800"/>
            <a:ext cx="990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VV </a:t>
            </a:r>
          </a:p>
          <a:p>
            <a:r>
              <a:rPr lang="en-US" sz="1400" dirty="0" smtClean="0"/>
              <a:t>(IB + OB)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2819400" y="4495800"/>
            <a:ext cx="1371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VV + Skeleton Ring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9600" y="4495800"/>
            <a:ext cx="14478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VV </a:t>
            </a:r>
          </a:p>
          <a:p>
            <a:r>
              <a:rPr lang="en-US" sz="1400" dirty="0" smtClean="0"/>
              <a:t>(</a:t>
            </a:r>
            <a:r>
              <a:rPr lang="en-US" sz="1400" dirty="0"/>
              <a:t>4</a:t>
            </a:r>
            <a:r>
              <a:rPr lang="en-US" sz="1400" dirty="0" smtClean="0"/>
              <a:t> components)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D6D79-A353-BF45-8563-9AD961BD0052}" type="slidenum">
              <a:rPr lang="en-US"/>
              <a:pPr/>
              <a:t>8</a:t>
            </a:fld>
            <a:endParaRPr lang="en-US"/>
          </a:p>
        </p:txBody>
      </p:sp>
      <p:pic>
        <p:nvPicPr>
          <p:cNvPr id="21401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4019" name="Line 3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123825"/>
            <a:ext cx="6934200" cy="685800"/>
          </a:xfrm>
        </p:spPr>
        <p:txBody>
          <a:bodyPr/>
          <a:lstStyle/>
          <a:p>
            <a:r>
              <a:rPr lang="en-US" sz="2800" dirty="0" smtClean="0"/>
              <a:t>Plasma surface area corrected</a:t>
            </a:r>
            <a:endParaRPr lang="en-US" dirty="0"/>
          </a:p>
        </p:txBody>
      </p:sp>
      <p:sp>
        <p:nvSpPr>
          <p:cNvPr id="214021" name="Rectangle 5"/>
          <p:cNvSpPr>
            <a:spLocks noChangeArrowheads="1"/>
          </p:cNvSpPr>
          <p:nvPr/>
        </p:nvSpPr>
        <p:spPr bwMode="auto">
          <a:xfrm>
            <a:off x="152400" y="1066800"/>
            <a:ext cx="88392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buFont typeface="Arial" charset="0"/>
              <a:buChar char="•"/>
            </a:pPr>
            <a:r>
              <a:rPr lang="en-US" sz="2000" dirty="0" smtClean="0"/>
              <a:t>Initially,</a:t>
            </a:r>
            <a:r>
              <a:rPr lang="en-US" sz="2000" dirty="0" smtClean="0"/>
              <a:t> plasma surface </a:t>
            </a:r>
            <a:r>
              <a:rPr lang="en-US" sz="2000" dirty="0" smtClean="0"/>
              <a:t>area was simplified by elliptical equations.</a:t>
            </a:r>
          </a:p>
          <a:p>
            <a:pPr marL="282575" indent="-282575" algn="l">
              <a:lnSpc>
                <a:spcPct val="130000"/>
              </a:lnSpc>
              <a:buFont typeface="Arial" charset="0"/>
              <a:buChar char="•"/>
            </a:pPr>
            <a:r>
              <a:rPr lang="en-US" sz="2000" dirty="0" smtClean="0"/>
              <a:t>Now, more accurate discretized formulas use shape parameters: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3581400"/>
          <a:ext cx="4114800" cy="26212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62200"/>
                <a:gridCol w="838200"/>
                <a:gridCol w="914400"/>
              </a:tblGrid>
              <a:tr h="2859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Shape Parameters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DCLL</a:t>
                      </a:r>
                      <a:endParaRPr 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SiC-ACT-I</a:t>
                      </a:r>
                      <a:endParaRPr lang="en-US" sz="1600" dirty="0"/>
                    </a:p>
                  </a:txBody>
                  <a:tcPr anchor="ctr" anchorCtr="1"/>
                </a:tc>
              </a:tr>
              <a:tr h="28597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</a:t>
                      </a:r>
                      <a:r>
                        <a:rPr lang="en-US" sz="1400" baseline="-25000" dirty="0" smtClean="0"/>
                        <a:t>o</a:t>
                      </a:r>
                      <a:r>
                        <a:rPr lang="en-US" sz="1400" dirty="0" smtClean="0"/>
                        <a:t> = plasma</a:t>
                      </a:r>
                      <a:r>
                        <a:rPr lang="en-US" sz="1400" baseline="0" dirty="0" smtClean="0"/>
                        <a:t> major </a:t>
                      </a:r>
                      <a:r>
                        <a:rPr lang="en-US" sz="1400" baseline="0" dirty="0" smtClean="0"/>
                        <a:t>r</a:t>
                      </a:r>
                      <a:r>
                        <a:rPr lang="en-US" sz="1400" dirty="0" smtClean="0"/>
                        <a:t>adius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6.0 </a:t>
                      </a:r>
                      <a:r>
                        <a:rPr lang="en-US" sz="1400" dirty="0" err="1" smtClean="0"/>
                        <a:t>m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5.5</a:t>
                      </a:r>
                      <a:endParaRPr lang="en-US" sz="1400" dirty="0"/>
                    </a:p>
                  </a:txBody>
                  <a:tcPr anchor="ctr"/>
                </a:tc>
              </a:tr>
              <a:tr h="28597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</a:t>
                      </a:r>
                      <a:r>
                        <a:rPr lang="en-US" sz="1400" baseline="0" dirty="0" smtClean="0"/>
                        <a:t> = p</a:t>
                      </a:r>
                      <a:r>
                        <a:rPr lang="en-US" sz="1400" dirty="0" smtClean="0"/>
                        <a:t>lasma minor radius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1.5 </a:t>
                      </a:r>
                      <a:r>
                        <a:rPr lang="en-US" sz="1400" dirty="0" err="1" smtClean="0"/>
                        <a:t>m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1.375</a:t>
                      </a:r>
                      <a:endParaRPr lang="en-US" sz="1400" dirty="0"/>
                    </a:p>
                  </a:txBody>
                  <a:tcPr anchor="ctr"/>
                </a:tc>
              </a:tr>
              <a:tr h="28597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κ</a:t>
                      </a:r>
                      <a:r>
                        <a:rPr lang="en-US" sz="1400" dirty="0" smtClean="0"/>
                        <a:t> = plasma elongation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2.2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2.2</a:t>
                      </a:r>
                      <a:endParaRPr lang="en-US" sz="1400" dirty="0"/>
                    </a:p>
                  </a:txBody>
                  <a:tcPr anchor="ctr"/>
                </a:tc>
              </a:tr>
              <a:tr h="28597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δ</a:t>
                      </a:r>
                      <a:r>
                        <a:rPr lang="en-US" sz="1400" dirty="0" smtClean="0"/>
                        <a:t> = plasma triangularity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0.6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0.7</a:t>
                      </a:r>
                      <a:endParaRPr lang="en-US" sz="1400" dirty="0"/>
                    </a:p>
                  </a:txBody>
                  <a:tcPr anchor="ctr"/>
                </a:tc>
              </a:tr>
              <a:tr h="493956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ζi</a:t>
                      </a:r>
                      <a:r>
                        <a:rPr lang="en-US" sz="1400" baseline="0" dirty="0" smtClean="0"/>
                        <a:t> ,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ζ</a:t>
                      </a:r>
                      <a:r>
                        <a:rPr lang="en-US" sz="1400" baseline="-25000" dirty="0" err="1" smtClean="0"/>
                        <a:t>o</a:t>
                      </a:r>
                      <a:r>
                        <a:rPr lang="en-US" sz="1400" dirty="0" smtClean="0"/>
                        <a:t> = plasma squareness on IB, OB side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anchor="ctr"/>
                </a:tc>
              </a:tr>
              <a:tr h="28597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Scrape-off</a:t>
                      </a:r>
                      <a:r>
                        <a:rPr lang="en-US" sz="1400" baseline="0" dirty="0" smtClean="0"/>
                        <a:t> layer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0.1 </a:t>
                      </a:r>
                      <a:r>
                        <a:rPr lang="en-US" sz="1400" dirty="0" err="1" smtClean="0"/>
                        <a:t>m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0.1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4023" name="Object 7"/>
          <p:cNvGraphicFramePr>
            <a:graphicFrameLocks noChangeAspect="1"/>
          </p:cNvGraphicFramePr>
          <p:nvPr/>
        </p:nvGraphicFramePr>
        <p:xfrm>
          <a:off x="4191000" y="2057400"/>
          <a:ext cx="4752772" cy="908050"/>
        </p:xfrm>
        <a:graphic>
          <a:graphicData uri="http://schemas.openxmlformats.org/presentationml/2006/ole">
            <p:oleObj spid="_x0000_s214023" name="Equation" r:id="rId5" imgW="3124200" imgH="596900" progId="Equation.3">
              <p:embed/>
            </p:oleObj>
          </a:graphicData>
        </a:graphic>
      </p:graphicFrame>
      <p:pic>
        <p:nvPicPr>
          <p:cNvPr id="15" name="Picture 14" descr="3 different plasma squareness(s_o), bigger s_o causes bulge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5601" y="3038607"/>
            <a:ext cx="2438400" cy="3819393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 bwMode="auto">
          <a:xfrm flipV="1">
            <a:off x="7848600" y="3810000"/>
            <a:ext cx="780508" cy="685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>
          <a:xfrm>
            <a:off x="7162800" y="4724400"/>
            <a:ext cx="16764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Increase in plasma squareness </a:t>
            </a:r>
            <a:r>
              <a:rPr lang="en-US" sz="1400" dirty="0" err="1" smtClean="0"/>
              <a:t>ζ</a:t>
            </a:r>
            <a:r>
              <a:rPr lang="en-US" sz="1400" baseline="-25000" dirty="0" err="1" smtClean="0"/>
              <a:t>o</a:t>
            </a:r>
            <a:r>
              <a:rPr lang="en-US" sz="1400" dirty="0" smtClean="0"/>
              <a:t> from zero causes plasma to bulge</a:t>
            </a:r>
            <a:endParaRPr lang="en-US" sz="1400" dirty="0"/>
          </a:p>
        </p:txBody>
      </p:sp>
      <p:pic>
        <p:nvPicPr>
          <p:cNvPr id="19" name="Picture 18" descr="4 blue CK asin, red other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4156" y="3048000"/>
            <a:ext cx="2301726" cy="38100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724400" y="4724400"/>
            <a:ext cx="16764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E6291A"/>
                </a:solidFill>
              </a:rPr>
              <a:t>Red = elliptical formulas</a:t>
            </a:r>
          </a:p>
          <a:p>
            <a:r>
              <a:rPr lang="en-US" sz="1400" dirty="0" smtClean="0">
                <a:solidFill>
                  <a:srgbClr val="1B13FF"/>
                </a:solidFill>
              </a:rPr>
              <a:t>Blue = more accurate formulas </a:t>
            </a:r>
            <a:endParaRPr lang="en-US" sz="1400" dirty="0">
              <a:solidFill>
                <a:srgbClr val="1B13FF"/>
              </a:solidFill>
            </a:endParaRPr>
          </a:p>
        </p:txBody>
      </p:sp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214313" y="2174875"/>
          <a:ext cx="3735387" cy="1025525"/>
        </p:xfrm>
        <a:graphic>
          <a:graphicData uri="http://schemas.openxmlformats.org/presentationml/2006/ole">
            <p:oleObj spid="_x0000_s214025" name="Equation" r:id="rId8" imgW="2311400" imgH="63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D6D79-A353-BF45-8563-9AD961BD0052}" type="slidenum">
              <a:rPr lang="en-US"/>
              <a:pPr/>
              <a:t>9</a:t>
            </a:fld>
            <a:endParaRPr lang="en-US"/>
          </a:p>
        </p:txBody>
      </p:sp>
      <p:pic>
        <p:nvPicPr>
          <p:cNvPr id="21401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19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4019" name="Line 3"/>
          <p:cNvSpPr>
            <a:spLocks noChangeShapeType="1"/>
          </p:cNvSpPr>
          <p:nvPr/>
        </p:nvSpPr>
        <p:spPr bwMode="auto">
          <a:xfrm>
            <a:off x="304800" y="9144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23825"/>
            <a:ext cx="7467600" cy="685800"/>
          </a:xfrm>
        </p:spPr>
        <p:txBody>
          <a:bodyPr/>
          <a:lstStyle/>
          <a:p>
            <a:pPr marL="282575" indent="-282575">
              <a:lnSpc>
                <a:spcPct val="130000"/>
              </a:lnSpc>
            </a:pPr>
            <a:r>
              <a:rPr lang="en-US" sz="2600" dirty="0" smtClean="0"/>
              <a:t>Disagreement between ASC and CAD corrected</a:t>
            </a:r>
            <a:endParaRPr lang="en-US" sz="2600" dirty="0"/>
          </a:p>
        </p:txBody>
      </p:sp>
      <p:sp>
        <p:nvSpPr>
          <p:cNvPr id="214021" name="Rectangle 5"/>
          <p:cNvSpPr>
            <a:spLocks noChangeArrowheads="1"/>
          </p:cNvSpPr>
          <p:nvPr/>
        </p:nvSpPr>
        <p:spPr bwMode="auto">
          <a:xfrm>
            <a:off x="304800" y="990601"/>
            <a:ext cx="7924800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With addition of SOL, CAD adds uniform 10 cm around plasma.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ASC adds 10 cm proportionally according to formulas.</a:t>
            </a:r>
          </a:p>
          <a:p>
            <a:pPr marL="282575" indent="-282575" algn="l">
              <a:lnSpc>
                <a:spcPct val="130000"/>
              </a:lnSpc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/>
              <a:t>Hence, SA according to CAD were higher, NWL lower.</a:t>
            </a:r>
            <a:endParaRPr lang="en-US" sz="2800" dirty="0"/>
          </a:p>
        </p:txBody>
      </p:sp>
      <p:pic>
        <p:nvPicPr>
          <p:cNvPr id="11" name="Picture 10" descr="1 SOL added to plasma surface are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799" y="2786184"/>
            <a:ext cx="2438400" cy="4071816"/>
          </a:xfrm>
          <a:prstGeom prst="rect">
            <a:avLst/>
          </a:prstGeom>
        </p:spPr>
      </p:pic>
      <p:cxnSp>
        <p:nvCxnSpPr>
          <p:cNvPr id="18" name="Straight Arrow Connector 17"/>
          <p:cNvCxnSpPr>
            <a:stCxn id="20" idx="1"/>
          </p:cNvCxnSpPr>
          <p:nvPr/>
        </p:nvCxnSpPr>
        <p:spPr bwMode="auto">
          <a:xfrm rot="10800000">
            <a:off x="2362200" y="4724400"/>
            <a:ext cx="1524000" cy="6418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>
          <a:xfrm>
            <a:off x="3886200" y="5181600"/>
            <a:ext cx="1524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Without SOL</a:t>
            </a:r>
            <a:endParaRPr lang="en-US" sz="1800" dirty="0"/>
          </a:p>
        </p:txBody>
      </p:sp>
      <p:sp>
        <p:nvSpPr>
          <p:cNvPr id="21" name="Rectangle 20"/>
          <p:cNvSpPr/>
          <p:nvPr/>
        </p:nvSpPr>
        <p:spPr>
          <a:xfrm>
            <a:off x="3886200" y="4495800"/>
            <a:ext cx="1524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With SOL</a:t>
            </a:r>
            <a:endParaRPr lang="en-US" sz="1800" dirty="0"/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 bwMode="auto">
          <a:xfrm rot="10800000">
            <a:off x="2209800" y="4191000"/>
            <a:ext cx="1676400" cy="489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ectangle 26"/>
          <p:cNvSpPr/>
          <p:nvPr/>
        </p:nvSpPr>
        <p:spPr>
          <a:xfrm>
            <a:off x="1447799" y="2438400"/>
            <a:ext cx="914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ASC</a:t>
            </a:r>
            <a:endParaRPr lang="en-US" sz="1800" dirty="0"/>
          </a:p>
        </p:txBody>
      </p:sp>
      <p:pic>
        <p:nvPicPr>
          <p:cNvPr id="30" name="Picture 29" descr="2 difference between ZD and CK surface algorithms,CK uses asi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743200"/>
            <a:ext cx="2539365" cy="4114800"/>
          </a:xfrm>
          <a:prstGeom prst="rect">
            <a:avLst/>
          </a:prstGeom>
        </p:spPr>
      </p:pic>
      <p:sp>
        <p:nvSpPr>
          <p:cNvPr id="32" name="Freeform 31"/>
          <p:cNvSpPr/>
          <p:nvPr/>
        </p:nvSpPr>
        <p:spPr bwMode="auto">
          <a:xfrm>
            <a:off x="6322009" y="2876764"/>
            <a:ext cx="2207012" cy="2449359"/>
          </a:xfrm>
          <a:custGeom>
            <a:avLst/>
            <a:gdLst>
              <a:gd name="connsiteX0" fmla="*/ 2207012 w 2207012"/>
              <a:gd name="connsiteY0" fmla="*/ 2449359 h 2449359"/>
              <a:gd name="connsiteX1" fmla="*/ 1701496 w 2207012"/>
              <a:gd name="connsiteY1" fmla="*/ 1179473 h 2449359"/>
              <a:gd name="connsiteX2" fmla="*/ 1158990 w 2207012"/>
              <a:gd name="connsiteY2" fmla="*/ 501379 h 2449359"/>
              <a:gd name="connsiteX3" fmla="*/ 554835 w 2207012"/>
              <a:gd name="connsiteY3" fmla="*/ 69864 h 2449359"/>
              <a:gd name="connsiteX4" fmla="*/ 197274 w 2207012"/>
              <a:gd name="connsiteY4" fmla="*/ 82193 h 2449359"/>
              <a:gd name="connsiteX5" fmla="*/ 0 w 2207012"/>
              <a:gd name="connsiteY5" fmla="*/ 378089 h 2449359"/>
              <a:gd name="connsiteX6" fmla="*/ 0 w 2207012"/>
              <a:gd name="connsiteY6" fmla="*/ 378089 h 2449359"/>
              <a:gd name="connsiteX0" fmla="*/ 2207012 w 2207012"/>
              <a:gd name="connsiteY0" fmla="*/ 2449359 h 2449359"/>
              <a:gd name="connsiteX1" fmla="*/ 1701496 w 2207012"/>
              <a:gd name="connsiteY1" fmla="*/ 1179473 h 2449359"/>
              <a:gd name="connsiteX2" fmla="*/ 1158990 w 2207012"/>
              <a:gd name="connsiteY2" fmla="*/ 501379 h 2449359"/>
              <a:gd name="connsiteX3" fmla="*/ 554835 w 2207012"/>
              <a:gd name="connsiteY3" fmla="*/ 69864 h 2449359"/>
              <a:gd name="connsiteX4" fmla="*/ 197274 w 2207012"/>
              <a:gd name="connsiteY4" fmla="*/ 82193 h 2449359"/>
              <a:gd name="connsiteX5" fmla="*/ 0 w 2207012"/>
              <a:gd name="connsiteY5" fmla="*/ 378089 h 2449359"/>
              <a:gd name="connsiteX6" fmla="*/ 0 w 2207012"/>
              <a:gd name="connsiteY6" fmla="*/ 378089 h 2449359"/>
              <a:gd name="connsiteX0" fmla="*/ 2207012 w 2207012"/>
              <a:gd name="connsiteY0" fmla="*/ 2449359 h 2449359"/>
              <a:gd name="connsiteX1" fmla="*/ 1701496 w 2207012"/>
              <a:gd name="connsiteY1" fmla="*/ 1255673 h 2449359"/>
              <a:gd name="connsiteX2" fmla="*/ 1158990 w 2207012"/>
              <a:gd name="connsiteY2" fmla="*/ 501379 h 2449359"/>
              <a:gd name="connsiteX3" fmla="*/ 554835 w 2207012"/>
              <a:gd name="connsiteY3" fmla="*/ 69864 h 2449359"/>
              <a:gd name="connsiteX4" fmla="*/ 197274 w 2207012"/>
              <a:gd name="connsiteY4" fmla="*/ 82193 h 2449359"/>
              <a:gd name="connsiteX5" fmla="*/ 0 w 2207012"/>
              <a:gd name="connsiteY5" fmla="*/ 378089 h 2449359"/>
              <a:gd name="connsiteX6" fmla="*/ 0 w 2207012"/>
              <a:gd name="connsiteY6" fmla="*/ 378089 h 2449359"/>
              <a:gd name="connsiteX0" fmla="*/ 2207012 w 2207012"/>
              <a:gd name="connsiteY0" fmla="*/ 2449359 h 2449359"/>
              <a:gd name="connsiteX1" fmla="*/ 1701496 w 2207012"/>
              <a:gd name="connsiteY1" fmla="*/ 1255673 h 2449359"/>
              <a:gd name="connsiteX2" fmla="*/ 1158990 w 2207012"/>
              <a:gd name="connsiteY2" fmla="*/ 501379 h 2449359"/>
              <a:gd name="connsiteX3" fmla="*/ 554835 w 2207012"/>
              <a:gd name="connsiteY3" fmla="*/ 69864 h 2449359"/>
              <a:gd name="connsiteX4" fmla="*/ 197274 w 2207012"/>
              <a:gd name="connsiteY4" fmla="*/ 82193 h 2449359"/>
              <a:gd name="connsiteX5" fmla="*/ 0 w 2207012"/>
              <a:gd name="connsiteY5" fmla="*/ 378089 h 2449359"/>
              <a:gd name="connsiteX6" fmla="*/ 0 w 2207012"/>
              <a:gd name="connsiteY6" fmla="*/ 378089 h 2449359"/>
              <a:gd name="connsiteX0" fmla="*/ 2207012 w 2207012"/>
              <a:gd name="connsiteY0" fmla="*/ 2449359 h 2449359"/>
              <a:gd name="connsiteX1" fmla="*/ 1701496 w 2207012"/>
              <a:gd name="connsiteY1" fmla="*/ 1255673 h 2449359"/>
              <a:gd name="connsiteX2" fmla="*/ 1158990 w 2207012"/>
              <a:gd name="connsiteY2" fmla="*/ 501379 h 2449359"/>
              <a:gd name="connsiteX3" fmla="*/ 554835 w 2207012"/>
              <a:gd name="connsiteY3" fmla="*/ 69864 h 2449359"/>
              <a:gd name="connsiteX4" fmla="*/ 197274 w 2207012"/>
              <a:gd name="connsiteY4" fmla="*/ 82193 h 2449359"/>
              <a:gd name="connsiteX5" fmla="*/ 0 w 2207012"/>
              <a:gd name="connsiteY5" fmla="*/ 378089 h 2449359"/>
              <a:gd name="connsiteX6" fmla="*/ 0 w 2207012"/>
              <a:gd name="connsiteY6" fmla="*/ 378089 h 244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7012" h="2449359">
                <a:moveTo>
                  <a:pt x="2207012" y="2449359"/>
                </a:moveTo>
                <a:cubicBezTo>
                  <a:pt x="2041589" y="1976747"/>
                  <a:pt x="1876166" y="1580336"/>
                  <a:pt x="1701496" y="1255673"/>
                </a:cubicBezTo>
                <a:cubicBezTo>
                  <a:pt x="1526826" y="931010"/>
                  <a:pt x="1350100" y="699014"/>
                  <a:pt x="1158990" y="501379"/>
                </a:cubicBezTo>
                <a:cubicBezTo>
                  <a:pt x="967880" y="303744"/>
                  <a:pt x="715121" y="139728"/>
                  <a:pt x="554835" y="69864"/>
                </a:cubicBezTo>
                <a:cubicBezTo>
                  <a:pt x="394549" y="0"/>
                  <a:pt x="289746" y="30822"/>
                  <a:pt x="197274" y="82193"/>
                </a:cubicBezTo>
                <a:cubicBezTo>
                  <a:pt x="104802" y="133564"/>
                  <a:pt x="0" y="378089"/>
                  <a:pt x="0" y="378089"/>
                </a:cubicBezTo>
                <a:lnTo>
                  <a:pt x="0" y="378089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934200" y="2438400"/>
            <a:ext cx="914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800" dirty="0" smtClean="0"/>
              <a:t>CAD</a:t>
            </a:r>
            <a:endParaRPr lang="en-US" sz="1800" dirty="0"/>
          </a:p>
        </p:txBody>
      </p:sp>
      <p:sp>
        <p:nvSpPr>
          <p:cNvPr id="45" name="Freeform 44"/>
          <p:cNvSpPr/>
          <p:nvPr/>
        </p:nvSpPr>
        <p:spPr bwMode="auto">
          <a:xfrm>
            <a:off x="6019801" y="3232727"/>
            <a:ext cx="307108" cy="3359728"/>
          </a:xfrm>
          <a:custGeom>
            <a:avLst/>
            <a:gdLst>
              <a:gd name="connsiteX0" fmla="*/ 334818 w 334818"/>
              <a:gd name="connsiteY0" fmla="*/ 0 h 3359728"/>
              <a:gd name="connsiteX1" fmla="*/ 184727 w 334818"/>
              <a:gd name="connsiteY1" fmla="*/ 531091 h 3359728"/>
              <a:gd name="connsiteX2" fmla="*/ 115454 w 334818"/>
              <a:gd name="connsiteY2" fmla="*/ 1154546 h 3359728"/>
              <a:gd name="connsiteX3" fmla="*/ 69273 w 334818"/>
              <a:gd name="connsiteY3" fmla="*/ 1812637 h 3359728"/>
              <a:gd name="connsiteX4" fmla="*/ 23091 w 334818"/>
              <a:gd name="connsiteY4" fmla="*/ 2724728 h 3359728"/>
              <a:gd name="connsiteX5" fmla="*/ 0 w 334818"/>
              <a:gd name="connsiteY5" fmla="*/ 3359728 h 3359728"/>
              <a:gd name="connsiteX6" fmla="*/ 0 w 334818"/>
              <a:gd name="connsiteY6" fmla="*/ 3359728 h 335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818" h="3359728">
                <a:moveTo>
                  <a:pt x="334818" y="0"/>
                </a:moveTo>
                <a:cubicBezTo>
                  <a:pt x="278053" y="169333"/>
                  <a:pt x="221288" y="338667"/>
                  <a:pt x="184727" y="531091"/>
                </a:cubicBezTo>
                <a:cubicBezTo>
                  <a:pt x="148166" y="723515"/>
                  <a:pt x="134696" y="940955"/>
                  <a:pt x="115454" y="1154546"/>
                </a:cubicBezTo>
                <a:cubicBezTo>
                  <a:pt x="96212" y="1368137"/>
                  <a:pt x="84667" y="1550940"/>
                  <a:pt x="69273" y="1812637"/>
                </a:cubicBezTo>
                <a:cubicBezTo>
                  <a:pt x="53879" y="2074334"/>
                  <a:pt x="34636" y="2466880"/>
                  <a:pt x="23091" y="2724728"/>
                </a:cubicBezTo>
                <a:cubicBezTo>
                  <a:pt x="11546" y="2982576"/>
                  <a:pt x="0" y="3359728"/>
                  <a:pt x="0" y="3359728"/>
                </a:cubicBezTo>
                <a:lnTo>
                  <a:pt x="0" y="3359728"/>
                </a:lnTo>
              </a:path>
            </a:pathLst>
          </a:cu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cxnSp>
        <p:nvCxnSpPr>
          <p:cNvPr id="36" name="Straight Arrow Connector 35"/>
          <p:cNvCxnSpPr>
            <a:stCxn id="21" idx="3"/>
          </p:cNvCxnSpPr>
          <p:nvPr/>
        </p:nvCxnSpPr>
        <p:spPr bwMode="auto">
          <a:xfrm flipV="1">
            <a:off x="5410200" y="4038600"/>
            <a:ext cx="762000" cy="6418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0" idx="3"/>
          </p:cNvCxnSpPr>
          <p:nvPr/>
        </p:nvCxnSpPr>
        <p:spPr bwMode="auto">
          <a:xfrm flipV="1">
            <a:off x="5410200" y="4800600"/>
            <a:ext cx="990600" cy="5656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196418</TotalTime>
  <Words>1689</Words>
  <Application>Microsoft Macintosh PowerPoint</Application>
  <PresentationFormat>On-screen Show (4:3)</PresentationFormat>
  <Paragraphs>351</Paragraphs>
  <Slides>15</Slides>
  <Notes>14</Notes>
  <HiddenSlides>0</HiddenSlides>
  <MMClips>0</MMClips>
  <ScaleCrop>false</ScaleCrop>
  <HeadingPairs>
    <vt:vector size="8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Blank Presentation</vt:lpstr>
      <vt:lpstr>!OLE_LINK2</vt:lpstr>
      <vt:lpstr>Equation</vt:lpstr>
      <vt:lpstr>Generalization and Blanket Updates to the ASC</vt:lpstr>
      <vt:lpstr>ASC Progress Overview</vt:lpstr>
      <vt:lpstr>Action Items Progress from April 2011 meeting</vt:lpstr>
      <vt:lpstr>ASC collaboration with VASST demonstrated at  June 2011 SOFE meeting</vt:lpstr>
      <vt:lpstr>Real-time filtering demonstrated</vt:lpstr>
      <vt:lpstr>Generic radial build in progress</vt:lpstr>
      <vt:lpstr>Generic radial build in progress</vt:lpstr>
      <vt:lpstr>Plasma surface area corrected</vt:lpstr>
      <vt:lpstr>Disagreement between ASC and CAD corrected</vt:lpstr>
      <vt:lpstr>Updated ACT-I to ACT-Ib, 6/8/11</vt:lpstr>
      <vt:lpstr>Input file are more easily modified &amp; accessible</vt:lpstr>
      <vt:lpstr>Generalization of code</vt:lpstr>
      <vt:lpstr>Comparing ARIES-AT to ACT-I &amp; II</vt:lpstr>
      <vt:lpstr>Summary &amp; Future Work</vt:lpstr>
      <vt:lpstr>Slide 15</vt:lpstr>
    </vt:vector>
  </TitlesOfParts>
  <Company>Lane Carlson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Lane Carlson</dc:creator>
  <cp:lastModifiedBy>Lane Carlson</cp:lastModifiedBy>
  <cp:revision>385</cp:revision>
  <dcterms:created xsi:type="dcterms:W3CDTF">2011-07-25T22:29:59Z</dcterms:created>
  <dcterms:modified xsi:type="dcterms:W3CDTF">2011-07-27T00:14:14Z</dcterms:modified>
</cp:coreProperties>
</file>