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5" r:id="rId4"/>
    <p:sldId id="256" r:id="rId5"/>
    <p:sldId id="257" r:id="rId6"/>
    <p:sldId id="260" r:id="rId7"/>
    <p:sldId id="259" r:id="rId8"/>
    <p:sldId id="258" r:id="rId9"/>
    <p:sldId id="264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49" autoAdjust="0"/>
    <p:restoredTop sz="86421" autoAdjust="0"/>
  </p:normalViewPr>
  <p:slideViewPr>
    <p:cSldViewPr showGuides="1"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\AppData\Roaming\Microsoft\Excel\cracks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\AppData\Roaming\Microsoft\Excel\cracks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1"/>
          <c:order val="0"/>
          <c:tx>
            <c:v>Plane strain</c:v>
          </c:tx>
          <c:xVal>
            <c:numRef>
              <c:f>Sheet1!$A$9:$A$14</c:f>
              <c:numCache>
                <c:formatCode>General</c:formatCode>
                <c:ptCount val="6"/>
                <c:pt idx="0">
                  <c:v>5.000000000000001E-2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Sheet1!$C$9:$C$14</c:f>
              <c:numCache>
                <c:formatCode>General</c:formatCode>
                <c:ptCount val="6"/>
                <c:pt idx="0">
                  <c:v>10.4</c:v>
                </c:pt>
                <c:pt idx="1">
                  <c:v>14.2</c:v>
                </c:pt>
                <c:pt idx="2">
                  <c:v>19.3</c:v>
                </c:pt>
                <c:pt idx="3">
                  <c:v>23.4</c:v>
                </c:pt>
                <c:pt idx="4">
                  <c:v>27.3</c:v>
                </c:pt>
                <c:pt idx="5">
                  <c:v>30.7</c:v>
                </c:pt>
              </c:numCache>
            </c:numRef>
          </c:yVal>
          <c:smooth val="1"/>
        </c:ser>
        <c:ser>
          <c:idx val="2"/>
          <c:order val="1"/>
          <c:tx>
            <c:v>Plain Stress</c:v>
          </c:tx>
          <c:xVal>
            <c:numRef>
              <c:f>Sheet1!$A$9:$A$14</c:f>
              <c:numCache>
                <c:formatCode>General</c:formatCode>
                <c:ptCount val="6"/>
                <c:pt idx="0">
                  <c:v>5.000000000000001E-2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Sheet1!$E$9:$E$14</c:f>
              <c:numCache>
                <c:formatCode>General</c:formatCode>
                <c:ptCount val="6"/>
                <c:pt idx="0">
                  <c:v>12.285</c:v>
                </c:pt>
                <c:pt idx="1">
                  <c:v>16.106999999999999</c:v>
                </c:pt>
                <c:pt idx="2">
                  <c:v>21.294</c:v>
                </c:pt>
                <c:pt idx="3">
                  <c:v>25.571000000000005</c:v>
                </c:pt>
                <c:pt idx="4">
                  <c:v>29.302000000000003</c:v>
                </c:pt>
                <c:pt idx="5">
                  <c:v>32.487000000000002</c:v>
                </c:pt>
              </c:numCache>
            </c:numRef>
          </c:yVal>
          <c:smooth val="1"/>
        </c:ser>
        <c:axId val="64766720"/>
        <c:axId val="64768640"/>
      </c:scatterChart>
      <c:valAx>
        <c:axId val="6476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Crack Depth (mm)</a:t>
                </a:r>
              </a:p>
            </c:rich>
          </c:tx>
          <c:layout/>
        </c:title>
        <c:numFmt formatCode="General" sourceLinked="1"/>
        <c:tickLblPos val="nextTo"/>
        <c:crossAx val="64768640"/>
        <c:crosses val="autoZero"/>
        <c:crossBetween val="midCat"/>
      </c:valAx>
      <c:valAx>
        <c:axId val="64768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Stress intensity (MPa-m</a:t>
                </a:r>
                <a:r>
                  <a:rPr lang="en-US" baseline="30000"/>
                  <a:t>1/2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tickLblPos val="nextTo"/>
        <c:crossAx val="6476672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4936047955642373"/>
          <c:y val="0.41609069699620882"/>
          <c:w val="0.26538802854246846"/>
          <c:h val="0.25115157480314959"/>
        </c:manualLayout>
      </c:layout>
      <c:overlay val="1"/>
    </c:legend>
    <c:plotVisOnly val="1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308053245262519"/>
          <c:y val="7.9178331875182334E-2"/>
          <c:w val="0.7648734317417486"/>
          <c:h val="0.70005358705161858"/>
        </c:manualLayout>
      </c:layout>
      <c:scatterChart>
        <c:scatterStyle val="smoothMarker"/>
        <c:ser>
          <c:idx val="1"/>
          <c:order val="0"/>
          <c:tx>
            <c:v>Plane strain</c:v>
          </c:tx>
          <c:xVal>
            <c:numRef>
              <c:f>Sheet1!$F$1:$F$6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Sheet1!$H$1:$H$6</c:f>
              <c:numCache>
                <c:formatCode>General</c:formatCode>
                <c:ptCount val="6"/>
                <c:pt idx="0">
                  <c:v>16.5</c:v>
                </c:pt>
                <c:pt idx="1">
                  <c:v>19.2</c:v>
                </c:pt>
                <c:pt idx="2">
                  <c:v>21.7</c:v>
                </c:pt>
                <c:pt idx="3">
                  <c:v>23.7</c:v>
                </c:pt>
                <c:pt idx="4">
                  <c:v>25.7</c:v>
                </c:pt>
                <c:pt idx="5">
                  <c:v>27.9</c:v>
                </c:pt>
              </c:numCache>
            </c:numRef>
          </c:yVal>
          <c:smooth val="1"/>
        </c:ser>
        <c:ser>
          <c:idx val="2"/>
          <c:order val="1"/>
          <c:tx>
            <c:v>Plain Stress</c:v>
          </c:tx>
          <c:xVal>
            <c:numRef>
              <c:f>Sheet1!$F$1:$F$6</c:f>
              <c:numCache>
                <c:formatCode>General</c:formatCode>
                <c:ptCount val="6"/>
                <c:pt idx="0">
                  <c:v>0.05</c:v>
                </c:pt>
                <c:pt idx="1">
                  <c:v>0.1</c:v>
                </c:pt>
                <c:pt idx="2">
                  <c:v>0.2</c:v>
                </c:pt>
                <c:pt idx="3">
                  <c:v>0.3000000000000001</c:v>
                </c:pt>
                <c:pt idx="4">
                  <c:v>0.4</c:v>
                </c:pt>
                <c:pt idx="5">
                  <c:v>0.5</c:v>
                </c:pt>
              </c:numCache>
            </c:numRef>
          </c:xVal>
          <c:yVal>
            <c:numRef>
              <c:f>Sheet1!$J$1:$J$6</c:f>
              <c:numCache>
                <c:formatCode>General</c:formatCode>
                <c:ptCount val="6"/>
                <c:pt idx="0">
                  <c:v>6.3480000000000008</c:v>
                </c:pt>
                <c:pt idx="1">
                  <c:v>6.1639999999999988</c:v>
                </c:pt>
                <c:pt idx="2">
                  <c:v>4.6919999999999984</c:v>
                </c:pt>
                <c:pt idx="3">
                  <c:v>4.8760000000000003</c:v>
                </c:pt>
                <c:pt idx="4">
                  <c:v>5.6119999999999983</c:v>
                </c:pt>
                <c:pt idx="5">
                  <c:v>6.532</c:v>
                </c:pt>
              </c:numCache>
            </c:numRef>
          </c:yVal>
          <c:smooth val="1"/>
        </c:ser>
        <c:axId val="64811392"/>
        <c:axId val="64813312"/>
      </c:scatterChart>
      <c:valAx>
        <c:axId val="64811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Crack Depth (mm)</a:t>
                </a:r>
              </a:p>
            </c:rich>
          </c:tx>
          <c:layout/>
        </c:title>
        <c:numFmt formatCode="General" sourceLinked="1"/>
        <c:tickLblPos val="nextTo"/>
        <c:crossAx val="64813312"/>
        <c:crosses val="autoZero"/>
        <c:crossBetween val="midCat"/>
      </c:valAx>
      <c:valAx>
        <c:axId val="648133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Stress intensity (MPa-m</a:t>
                </a:r>
                <a:r>
                  <a:rPr lang="en-US" baseline="30000"/>
                  <a:t>1/2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tickLblPos val="nextTo"/>
        <c:crossAx val="6481139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9820958441575856"/>
          <c:y val="0.32349810440361632"/>
          <c:w val="0.26538802854246846"/>
          <c:h val="0.25115157480314959"/>
        </c:manualLayout>
      </c:layout>
      <c:overlay val="1"/>
    </c:legend>
    <c:plotVisOnly val="1"/>
  </c:chart>
  <c:spPr>
    <a:solidFill>
      <a:schemeClr val="bg1"/>
    </a:solidFill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4ADC77-BAA5-451E-ACD1-F29D48A04FFD}" type="datetimeFigureOut">
              <a:rPr lang="en-US" smtClean="0"/>
              <a:pPr/>
              <a:t>7/21/2011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1D5959E-05F9-46F9-ABE1-2BC1206355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Fracture Analyses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2819400"/>
            <a:ext cx="7406640" cy="1752600"/>
          </a:xfrm>
        </p:spPr>
        <p:txBody>
          <a:bodyPr/>
          <a:lstStyle/>
          <a:p>
            <a:r>
              <a:rPr lang="en-US" dirty="0" smtClean="0"/>
              <a:t>Jake Blanchard</a:t>
            </a:r>
          </a:p>
          <a:p>
            <a:r>
              <a:rPr lang="en-US" dirty="0" smtClean="0"/>
              <a:t>July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Crack on External Surface of Outer Wall</a:t>
            </a:r>
            <a:endParaRPr lang="en-US" sz="32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4038600"/>
          <a:ext cx="3724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 descr="frame002.jpg"/>
          <p:cNvPicPr>
            <a:picLocks noChangeAspect="1"/>
          </p:cNvPicPr>
          <p:nvPr/>
        </p:nvPicPr>
        <p:blipFill>
          <a:blip r:embed="rId3" cstate="print"/>
          <a:srcRect l="3371" r="19101"/>
          <a:stretch>
            <a:fillRect/>
          </a:stretch>
        </p:blipFill>
        <p:spPr>
          <a:xfrm>
            <a:off x="4899254" y="2895600"/>
            <a:ext cx="4244746" cy="3512101"/>
          </a:xfrm>
          <a:prstGeom prst="rect">
            <a:avLst/>
          </a:prstGeom>
        </p:spPr>
      </p:pic>
      <p:pic>
        <p:nvPicPr>
          <p:cNvPr id="5" name="Picture 4" descr="frame003.jpg"/>
          <p:cNvPicPr>
            <a:picLocks noChangeAspect="1"/>
          </p:cNvPicPr>
          <p:nvPr/>
        </p:nvPicPr>
        <p:blipFill>
          <a:blip r:embed="rId4" cstate="print"/>
          <a:srcRect l="13333" r="36667" b="9728"/>
          <a:stretch>
            <a:fillRect/>
          </a:stretch>
        </p:blipFill>
        <p:spPr>
          <a:xfrm>
            <a:off x="3245385" y="2133600"/>
            <a:ext cx="1610904" cy="18656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43434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4533900" y="4076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1" y="914400"/>
            <a:ext cx="7467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Max stress intensity occurs after cool-down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mtClean="0"/>
              <a:t>Plane </a:t>
            </a:r>
            <a:r>
              <a:rPr lang="en-US" dirty="0" smtClean="0"/>
              <a:t>stress / plane strain assumptions give radically results – full 3-D model required, but results should be closer </a:t>
            </a:r>
            <a:r>
              <a:rPr lang="en-US" smtClean="0"/>
              <a:t>to plane </a:t>
            </a:r>
            <a:r>
              <a:rPr lang="en-US" dirty="0" smtClean="0"/>
              <a:t>strain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 fracture models</a:t>
            </a:r>
          </a:p>
          <a:p>
            <a:r>
              <a:rPr lang="en-US" dirty="0" smtClean="0"/>
              <a:t>Cracks in “Tiles” and elsewhere</a:t>
            </a:r>
          </a:p>
          <a:p>
            <a:r>
              <a:rPr lang="en-US" dirty="0" smtClean="0"/>
              <a:t>Try to clarify appropriate toughness data for failure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design, stress intensity is highest on inner surface at full power</a:t>
            </a:r>
          </a:p>
          <a:p>
            <a:r>
              <a:rPr lang="en-US" dirty="0" smtClean="0"/>
              <a:t>Stress intensity is also quite high at outer surface on shutdown</a:t>
            </a:r>
          </a:p>
          <a:p>
            <a:r>
              <a:rPr lang="en-US" dirty="0" smtClean="0"/>
              <a:t>It appears that permissible crack depths will be less than 50 microns</a:t>
            </a:r>
          </a:p>
          <a:p>
            <a:r>
              <a:rPr lang="en-US" dirty="0" smtClean="0"/>
              <a:t>3-D analysis, toughness review, and review of NDE capabilities are needed to make concrete design recommendations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2-D Analysis of Flat Plate </a:t>
            </a:r>
            <a:r>
              <a:rPr lang="en-US" dirty="0" err="1" smtClean="0"/>
              <a:t>Divertor</a:t>
            </a:r>
            <a:endParaRPr lang="en-US" dirty="0" smtClean="0"/>
          </a:p>
          <a:p>
            <a:pPr lvl="1"/>
            <a:r>
              <a:rPr lang="en-US" dirty="0" smtClean="0"/>
              <a:t>High stress areas</a:t>
            </a:r>
          </a:p>
          <a:p>
            <a:pPr lvl="1"/>
            <a:r>
              <a:rPr lang="en-US" dirty="0" smtClean="0"/>
              <a:t>Crack locations</a:t>
            </a:r>
          </a:p>
          <a:p>
            <a:pPr lvl="1"/>
            <a:r>
              <a:rPr lang="en-US" dirty="0" smtClean="0"/>
              <a:t>Thermal stress included</a:t>
            </a:r>
          </a:p>
          <a:p>
            <a:pPr lvl="1"/>
            <a:r>
              <a:rPr lang="en-US" dirty="0" smtClean="0"/>
              <a:t>Consider full power and cool-down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Last Time We Analyzed This Design</a:t>
            </a:r>
            <a:endParaRPr lang="en-US" sz="3200" b="1" dirty="0"/>
          </a:p>
        </p:txBody>
      </p:sp>
      <p:grpSp>
        <p:nvGrpSpPr>
          <p:cNvPr id="3" name="Group 18"/>
          <p:cNvGrpSpPr/>
          <p:nvPr/>
        </p:nvGrpSpPr>
        <p:grpSpPr>
          <a:xfrm>
            <a:off x="1981200" y="2133600"/>
            <a:ext cx="6553200" cy="3405664"/>
            <a:chOff x="304800" y="1676400"/>
            <a:chExt cx="6553200" cy="34056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676400"/>
              <a:ext cx="5116168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5867400" y="32766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67400" y="4191000"/>
              <a:ext cx="457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5638800" y="3733800"/>
              <a:ext cx="914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764741" y="3877235"/>
              <a:ext cx="179294" cy="448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4569759" y="4170830"/>
              <a:ext cx="354106" cy="1075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191000" y="4419600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 = 1 mm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6034" y="3581400"/>
              <a:ext cx="10919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OD = 15 mm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4343400"/>
              <a:ext cx="272760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Coolant pressure ~ 10 </a:t>
              </a:r>
              <a:r>
                <a:rPr lang="en-US" sz="1400" dirty="0" err="1" smtClean="0"/>
                <a:t>Mpa</a:t>
              </a:r>
              <a:endParaRPr lang="en-US" sz="1400" dirty="0" smtClean="0"/>
            </a:p>
            <a:p>
              <a:r>
                <a:rPr lang="en-US" sz="1400" dirty="0" smtClean="0"/>
                <a:t>Coolant inlet temperature ~ 600 </a:t>
              </a:r>
              <a:r>
                <a:rPr lang="en-US" sz="1400" baseline="30000" dirty="0" err="1" smtClean="0"/>
                <a:t>o</a:t>
              </a:r>
              <a:r>
                <a:rPr lang="en-US" sz="1400" dirty="0" err="1" smtClean="0"/>
                <a:t>C</a:t>
              </a:r>
              <a:endParaRPr lang="en-US" sz="1400" dirty="0" smtClean="0"/>
            </a:p>
            <a:p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" y="3505200"/>
              <a:ext cx="8476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Tungsten</a:t>
              </a:r>
            </a:p>
            <a:p>
              <a:endParaRPr lang="en-US" sz="1400" dirty="0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2667000" y="3505200"/>
            <a:ext cx="523932" cy="41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320"/>
            <a:ext cx="7790688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Here We Switch to Plate-Type </a:t>
            </a:r>
            <a:r>
              <a:rPr lang="en-US" sz="3200" b="1" dirty="0" err="1" smtClean="0">
                <a:latin typeface="Helvetica" pitchFamily="34" charset="0"/>
              </a:rPr>
              <a:t>Divertor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53221"/>
            <a:ext cx="5410200" cy="224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1656"/>
            <a:ext cx="3509608" cy="28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133600"/>
            <a:ext cx="6550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Tungsten HCFP(Helium-cooled Flat Plate) </a:t>
            </a:r>
            <a:r>
              <a:rPr lang="en-US" sz="2400" b="1" dirty="0" err="1" smtClean="0"/>
              <a:t>divertor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Helvetica" pitchFamily="34" charset="0"/>
              </a:rPr>
              <a:t>Temperature Distributions Simulated Using ARIES Design Loads with Simplified Convection Cooling</a:t>
            </a:r>
            <a:endParaRPr lang="en-US" sz="2800" dirty="0"/>
          </a:p>
        </p:txBody>
      </p:sp>
      <p:pic>
        <p:nvPicPr>
          <p:cNvPr id="3" name="Picture 2" descr="temps.jpg"/>
          <p:cNvPicPr>
            <a:picLocks noChangeAspect="1"/>
          </p:cNvPicPr>
          <p:nvPr/>
        </p:nvPicPr>
        <p:blipFill>
          <a:blip r:embed="rId2" cstate="print"/>
          <a:srcRect l="40833" t="-665" r="22500" b="5830"/>
          <a:stretch>
            <a:fillRect/>
          </a:stretch>
        </p:blipFill>
        <p:spPr>
          <a:xfrm>
            <a:off x="5867400" y="1371600"/>
            <a:ext cx="3048000" cy="50569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4535031"/>
            <a:ext cx="25665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r>
              <a:rPr lang="en-US" sz="2000" dirty="0"/>
              <a:t>”=11 MW/m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/>
              <a:t>q’’’=17.5 MW/m</a:t>
            </a:r>
            <a:r>
              <a:rPr lang="en-US" sz="2000" baseline="30000" dirty="0"/>
              <a:t>3</a:t>
            </a:r>
            <a:r>
              <a:rPr lang="en-US" sz="2000" dirty="0"/>
              <a:t> </a:t>
            </a:r>
          </a:p>
          <a:p>
            <a:r>
              <a:rPr lang="en-US" sz="2000" dirty="0"/>
              <a:t>P=10 </a:t>
            </a:r>
            <a:r>
              <a:rPr lang="en-US" sz="2000" dirty="0" err="1"/>
              <a:t>MPa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T</a:t>
            </a:r>
            <a:r>
              <a:rPr lang="en-US" sz="2000" baseline="-25000" dirty="0" err="1" smtClean="0"/>
              <a:t>coolant</a:t>
            </a:r>
            <a:r>
              <a:rPr lang="en-US" sz="2000" dirty="0" smtClean="0"/>
              <a:t>=600 </a:t>
            </a:r>
            <a:r>
              <a:rPr lang="en-US" sz="2000" dirty="0"/>
              <a:t>ᵒC </a:t>
            </a:r>
          </a:p>
          <a:p>
            <a:r>
              <a:rPr lang="en-US" sz="2000" dirty="0" smtClean="0"/>
              <a:t>Max</a:t>
            </a:r>
            <a:r>
              <a:rPr lang="en-US" sz="2000" dirty="0"/>
              <a:t>. </a:t>
            </a:r>
            <a:r>
              <a:rPr lang="en-US" sz="2000" dirty="0" err="1"/>
              <a:t>T</a:t>
            </a:r>
            <a:r>
              <a:rPr lang="en-US" sz="2000" baseline="-25000" dirty="0" err="1"/>
              <a:t>armor</a:t>
            </a:r>
            <a:r>
              <a:rPr lang="en-US" sz="2000" dirty="0"/>
              <a:t>= </a:t>
            </a:r>
            <a:r>
              <a:rPr lang="en-US" sz="2000" dirty="0" smtClean="0"/>
              <a:t>2000 </a:t>
            </a:r>
            <a:r>
              <a:rPr lang="en-US" sz="2000" dirty="0"/>
              <a:t>ᵒC </a:t>
            </a:r>
          </a:p>
          <a:p>
            <a:r>
              <a:rPr lang="en-US" sz="2000" dirty="0"/>
              <a:t>Max.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structure</a:t>
            </a:r>
            <a:r>
              <a:rPr lang="en-US" sz="2000" dirty="0" smtClean="0"/>
              <a:t>=1310 </a:t>
            </a:r>
            <a:r>
              <a:rPr lang="en-US" sz="2000" dirty="0"/>
              <a:t>ᵒC </a:t>
            </a:r>
          </a:p>
          <a:p>
            <a:r>
              <a:rPr lang="en-US" sz="2000" dirty="0"/>
              <a:t>Min.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structure</a:t>
            </a:r>
            <a:r>
              <a:rPr lang="en-US" sz="2000" dirty="0" smtClean="0"/>
              <a:t>=725 ᵒC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5410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2-D Planar  models are used in these preliminary studies </a:t>
            </a:r>
            <a:r>
              <a:rPr lang="en-US" sz="2000" dirty="0" smtClean="0"/>
              <a:t>(simulating </a:t>
            </a:r>
            <a:r>
              <a:rPr lang="en-US" sz="2000" dirty="0" smtClean="0"/>
              <a:t>long </a:t>
            </a:r>
            <a:r>
              <a:rPr lang="en-US" sz="2000" dirty="0" smtClean="0"/>
              <a:t>cracks)</a:t>
            </a:r>
            <a:endParaRPr lang="en-US" sz="2000" dirty="0" smtClean="0"/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Convection coefficients adjusted to correlate with ARIES CFD results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Studies show fracture results insensitive to small changes in temperature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41960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err="1" smtClean="0"/>
              <a:t>o</a:t>
            </a:r>
            <a:r>
              <a:rPr lang="en-US" sz="1400" dirty="0" err="1" smtClean="0"/>
              <a:t>C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962400"/>
            <a:ext cx="149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Convection</a:t>
            </a:r>
            <a:endParaRPr lang="en-US" sz="2800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5604948" y="2438400"/>
            <a:ext cx="719652" cy="1785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3"/>
          </p:cNvCxnSpPr>
          <p:nvPr/>
        </p:nvCxnSpPr>
        <p:spPr>
          <a:xfrm flipV="1">
            <a:off x="5604948" y="3810000"/>
            <a:ext cx="795852" cy="414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5604948" y="4224010"/>
            <a:ext cx="719652" cy="126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me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2514600"/>
            <a:ext cx="6414671" cy="411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latin typeface="Helvetica" pitchFamily="34" charset="0"/>
              </a:rPr>
              <a:t>Structural Boundary Conditions Adjusted to Not Over-Constrain Model</a:t>
            </a:r>
            <a:endParaRPr lang="en-US" sz="3200" b="1" dirty="0"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583136" y="4341664"/>
            <a:ext cx="91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symmetry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658083" y="4543627"/>
            <a:ext cx="327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14992" y="4484452"/>
            <a:ext cx="3098260" cy="729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Surface must remain planar but my rotate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4756826" y="4452610"/>
            <a:ext cx="424774" cy="12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0693" y="1447800"/>
            <a:ext cx="7930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Planar  rotations in x-direction simulate panel bow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Results calculated with both plane stress / plane strain assumptions in z-direction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Analysis of </a:t>
            </a:r>
            <a:r>
              <a:rPr lang="en-US" sz="3200" b="1" dirty="0" err="1" smtClean="0">
                <a:latin typeface="Helvetica" pitchFamily="34" charset="0"/>
              </a:rPr>
              <a:t>Uncracked</a:t>
            </a:r>
            <a:r>
              <a:rPr lang="en-US" sz="3200" b="1" dirty="0" smtClean="0">
                <a:latin typeface="Helvetica" pitchFamily="34" charset="0"/>
              </a:rPr>
              <a:t> Structure Identified Two Areas of High Stress </a:t>
            </a:r>
            <a:endParaRPr lang="en-US" sz="3200" dirty="0">
              <a:latin typeface="Helvetica" pitchFamily="34" charset="0"/>
            </a:endParaRPr>
          </a:p>
        </p:txBody>
      </p:sp>
      <p:pic>
        <p:nvPicPr>
          <p:cNvPr id="6" name="Picture 5" descr="isentropic002.bmp"/>
          <p:cNvPicPr>
            <a:picLocks noChangeAspect="1"/>
          </p:cNvPicPr>
          <p:nvPr/>
        </p:nvPicPr>
        <p:blipFill>
          <a:blip r:embed="rId2" cstate="print"/>
          <a:srcRect l="43333" t="1933" r="19167" b="5830"/>
          <a:stretch>
            <a:fillRect/>
          </a:stretch>
        </p:blipFill>
        <p:spPr>
          <a:xfrm>
            <a:off x="762000" y="2743200"/>
            <a:ext cx="2524259" cy="3982720"/>
          </a:xfrm>
          <a:prstGeom prst="rect">
            <a:avLst/>
          </a:prstGeom>
        </p:spPr>
      </p:pic>
      <p:pic>
        <p:nvPicPr>
          <p:cNvPr id="8" name="Picture 7" descr="isentropic004.jpg"/>
          <p:cNvPicPr>
            <a:picLocks noChangeAspect="1"/>
          </p:cNvPicPr>
          <p:nvPr/>
        </p:nvPicPr>
        <p:blipFill>
          <a:blip r:embed="rId3" cstate="print"/>
          <a:srcRect l="10833" r="17500"/>
          <a:stretch>
            <a:fillRect/>
          </a:stretch>
        </p:blipFill>
        <p:spPr>
          <a:xfrm>
            <a:off x="5568416" y="2819400"/>
            <a:ext cx="357558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80702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Max. Compressive Stress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495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Max. Tensile Stress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4495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34000" y="3959423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242" y="1371600"/>
            <a:ext cx="848751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Crack Stress Intensities investigated for regions of max tensile and compressive stresses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Region of max compressive stress has tensile stress at cool down due to plasticity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373868"/>
            <a:ext cx="244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Equivalent Stress (</a:t>
            </a:r>
            <a:r>
              <a:rPr lang="en-US" b="1" dirty="0" err="1" smtClean="0"/>
              <a:t>MPa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2438400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X-Direction Stress (</a:t>
            </a:r>
            <a:r>
              <a:rPr lang="en-US" b="1" dirty="0" err="1" smtClean="0"/>
              <a:t>MPa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Crack on Internal Surface of Outer Wall</a:t>
            </a:r>
            <a:endParaRPr lang="en-US" sz="3200" b="1" dirty="0">
              <a:latin typeface="Helvetica" pitchFamily="34" charset="0"/>
            </a:endParaRPr>
          </a:p>
        </p:txBody>
      </p:sp>
      <p:pic>
        <p:nvPicPr>
          <p:cNvPr id="3" name="Picture 2" descr="isentropic000.jpg"/>
          <p:cNvPicPr>
            <a:picLocks noChangeAspect="1"/>
          </p:cNvPicPr>
          <p:nvPr/>
        </p:nvPicPr>
        <p:blipFill>
          <a:blip r:embed="rId2" cstate="print"/>
          <a:srcRect l="11392" r="22785"/>
          <a:stretch>
            <a:fillRect/>
          </a:stretch>
        </p:blipFill>
        <p:spPr>
          <a:xfrm>
            <a:off x="5029200" y="2158297"/>
            <a:ext cx="3962400" cy="3861503"/>
          </a:xfrm>
          <a:prstGeom prst="rect">
            <a:avLst/>
          </a:prstGeom>
        </p:spPr>
      </p:pic>
      <p:pic>
        <p:nvPicPr>
          <p:cNvPr id="4" name="Picture 3" descr="isentropic001.jpg"/>
          <p:cNvPicPr>
            <a:picLocks noChangeAspect="1"/>
          </p:cNvPicPr>
          <p:nvPr/>
        </p:nvPicPr>
        <p:blipFill>
          <a:blip r:embed="rId3" cstate="print"/>
          <a:srcRect l="12500" r="38933" b="16876"/>
          <a:stretch>
            <a:fillRect/>
          </a:stretch>
        </p:blipFill>
        <p:spPr>
          <a:xfrm>
            <a:off x="3657600" y="2308376"/>
            <a:ext cx="1437143" cy="1577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3247" y="4907982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305300" y="4025197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/>
          <p:nvPr/>
        </p:nvGraphicFramePr>
        <p:xfrm>
          <a:off x="228600" y="3886200"/>
          <a:ext cx="3810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9085" y="3380601"/>
            <a:ext cx="821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Crack face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60387" y="3587885"/>
            <a:ext cx="397213" cy="69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295400"/>
            <a:ext cx="5793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Max stress intensity occurs when hot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Plane stress / plane strain assumptions give similar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Toughness of Tungsten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/>
          <a:lstStyle/>
          <a:p>
            <a:r>
              <a:rPr lang="en-US" dirty="0" smtClean="0"/>
              <a:t>This is just a representative data set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876800" cy="42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6142</TotalTime>
  <Words>408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Update on Fracture Analyses</vt:lpstr>
      <vt:lpstr>Outline</vt:lpstr>
      <vt:lpstr>Last Time We Analyzed This Design</vt:lpstr>
      <vt:lpstr>Here We Switch to Plate-Type Divertor</vt:lpstr>
      <vt:lpstr>Temperature Distributions Simulated Using ARIES Design Loads with Simplified Convection Cooling</vt:lpstr>
      <vt:lpstr>Structural Boundary Conditions Adjusted to Not Over-Constrain Model</vt:lpstr>
      <vt:lpstr>Analysis of Uncracked Structure Identified Two Areas of High Stress </vt:lpstr>
      <vt:lpstr>Crack on Internal Surface of Outer Wall</vt:lpstr>
      <vt:lpstr>Fracture Toughness of Tungsten</vt:lpstr>
      <vt:lpstr>Crack on External Surface of Outer Wall</vt:lpstr>
      <vt:lpstr>Future Work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</dc:creator>
  <cp:lastModifiedBy>jake</cp:lastModifiedBy>
  <cp:revision>500</cp:revision>
  <dcterms:created xsi:type="dcterms:W3CDTF">2011-06-21T17:24:56Z</dcterms:created>
  <dcterms:modified xsi:type="dcterms:W3CDTF">2011-07-22T00:48:05Z</dcterms:modified>
</cp:coreProperties>
</file>