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notesMasterIdLst>
    <p:notesMasterId r:id="rId16"/>
  </p:notesMasterIdLst>
  <p:sldIdLst>
    <p:sldId id="256" r:id="rId2"/>
    <p:sldId id="302" r:id="rId3"/>
    <p:sldId id="297" r:id="rId4"/>
    <p:sldId id="311" r:id="rId5"/>
    <p:sldId id="308" r:id="rId6"/>
    <p:sldId id="298" r:id="rId7"/>
    <p:sldId id="313" r:id="rId8"/>
    <p:sldId id="312" r:id="rId9"/>
    <p:sldId id="314" r:id="rId10"/>
    <p:sldId id="315" r:id="rId11"/>
    <p:sldId id="318" r:id="rId12"/>
    <p:sldId id="317" r:id="rId13"/>
    <p:sldId id="319" r:id="rId14"/>
    <p:sldId id="299" r:id="rId15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F0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24" autoAdjust="0"/>
    <p:restoredTop sz="91438" autoAdjust="0"/>
  </p:normalViewPr>
  <p:slideViewPr>
    <p:cSldViewPr>
      <p:cViewPr>
        <p:scale>
          <a:sx n="88" d="100"/>
          <a:sy n="88" d="100"/>
        </p:scale>
        <p:origin x="-1138" y="2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3280" tIns="46640" rIns="93280" bIns="4664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3280" tIns="46640" rIns="93280" bIns="4664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E0EF7EA-9014-4217-8E9B-1B409AC11D31}" type="datetimeFigureOut">
              <a:rPr lang="en-US"/>
              <a:pPr>
                <a:defRPr/>
              </a:pPr>
              <a:t>4/4/2011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0" tIns="46640" rIns="93280" bIns="4664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6575" cy="4186237"/>
          </a:xfrm>
          <a:prstGeom prst="rect">
            <a:avLst/>
          </a:prstGeom>
        </p:spPr>
        <p:txBody>
          <a:bodyPr vert="horz" lIns="93280" tIns="46640" rIns="93280" bIns="4664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3280" tIns="46640" rIns="93280" bIns="4664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3280" tIns="46640" rIns="93280" bIns="4664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22B640C-6CA0-4778-B657-D64119971A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0568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In this presentation, I am going to report recent</a:t>
            </a:r>
            <a:r>
              <a:rPr lang="en-US" baseline="0" dirty="0" smtClean="0"/>
              <a:t> design improvements and updates</a:t>
            </a:r>
            <a:r>
              <a:rPr lang="en-US" dirty="0" smtClean="0"/>
              <a:t> on design and analysis on divertor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5CB7A9-52B9-4E38-ACC8-8EB068B96AF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C32C5E-4929-4C2D-B575-E2F388F0C6F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1743B9-4E6C-46D9-8B7C-F48BE04F84A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Two heat</a:t>
            </a:r>
            <a:r>
              <a:rPr lang="en-US" baseline="0" dirty="0" smtClean="0"/>
              <a:t> flux zone divertor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1743B9-4E6C-46D9-8B7C-F48BE04F84A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1743B9-4E6C-46D9-8B7C-F48BE04F84A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C86C59-3015-48FE-BA56-F913D4131DF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963324-7337-4223-B157-8EE69351137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C0673D-14D2-4071-ADD9-FC7E2BE480F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7C00EF-F7CF-4130-ADBF-4CE657CFB73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63AB22-CB2A-4908-87C4-1949E046769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FB847C-D9D5-4967-A9AA-3B46F2B963F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9ADA91-161A-4979-99FF-898D052D6BA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13F011-FA4E-4BA4-A0D3-DC8BD7C9E83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C1EF1-37D1-453C-BEED-72E0143C2F6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4FFA1-FFDA-457E-85F7-B3A6B94AEAD0}" type="datetimeFigureOut">
              <a:rPr lang="en-US"/>
              <a:pPr>
                <a:defRPr/>
              </a:pPr>
              <a:t>4/4/2011</a:t>
            </a:fld>
            <a:endParaRPr lang="en-US" dirty="0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CEC7A-97B0-4A71-98D8-30E017FD5E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488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17E4D-D189-4C8F-8F5C-6438616E06D9}" type="datetimeFigureOut">
              <a:rPr lang="en-US"/>
              <a:pPr>
                <a:defRPr/>
              </a:pPr>
              <a:t>4/4/2011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D2BDC-FA37-475D-9227-A3393A06DA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5D41F-3A05-4246-AF4B-560AC07A3DDD}" type="datetimeFigureOut">
              <a:rPr lang="en-US"/>
              <a:pPr>
                <a:defRPr/>
              </a:pPr>
              <a:t>4/4/2011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8C364-BE72-47F3-B52D-5253800C0E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63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F00AEF6-089F-4CAA-B6B4-AA9FD105D9B7}" type="datetimeFigureOut">
              <a:rPr lang="en-US"/>
              <a:pPr>
                <a:defRPr/>
              </a:pPr>
              <a:t>4/4/2011</a:t>
            </a:fld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42C0CA7-88D7-4C13-B07F-06C0C00AE6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962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BA580-18BB-4E4F-830B-78249CE2FED2}" type="datetimeFigureOut">
              <a:rPr lang="en-US"/>
              <a:pPr>
                <a:defRPr/>
              </a:pPr>
              <a:t>4/4/2011</a:t>
            </a:fld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94E1A-AB65-4BC2-BC32-4CAC31CE15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7193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68D2E-2BE7-4160-B32E-ED4BF3934897}" type="datetimeFigureOut">
              <a:rPr lang="en-US"/>
              <a:pPr>
                <a:defRPr/>
              </a:pPr>
              <a:t>4/4/2011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5AF04-236E-4B66-B4F5-F1C8839B94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110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57242-9B8A-44A5-B8AF-26F2F74A8535}" type="datetimeFigureOut">
              <a:rPr lang="en-US"/>
              <a:pPr>
                <a:defRPr/>
              </a:pPr>
              <a:t>4/4/2011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091E2-65B2-45CF-8E00-69E896C090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803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2F5E2A2-7287-47A0-AECF-6443FDA74166}" type="datetimeFigureOut">
              <a:rPr lang="en-US"/>
              <a:pPr>
                <a:defRPr/>
              </a:pPr>
              <a:t>4/4/2011</a:t>
            </a:fld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E50D0B8-16AC-4B52-91F4-325E72073F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45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FDCF1-CB51-4748-B6FD-73551402223D}" type="datetimeFigureOut">
              <a:rPr lang="en-US"/>
              <a:pPr>
                <a:defRPr/>
              </a:pPr>
              <a:t>4/4/2011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04AEC-5B20-4241-9280-9446B1A294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269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Straight Connector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Straight Connector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838B5DA-E21A-4864-BB26-D0CCE37C11E7}" type="datetimeFigureOut">
              <a:rPr lang="en-US"/>
              <a:pPr>
                <a:defRPr/>
              </a:pPr>
              <a:t>4/4/2011</a:t>
            </a:fld>
            <a:endParaRPr lang="en-US" dirty="0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9D673CB-2D11-4C12-A7C7-DBE2812CAE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795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" name="Straight Connector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D64A4F2-338E-48E3-989B-42CC3BC125DE}" type="datetimeFigureOut">
              <a:rPr lang="en-US"/>
              <a:pPr>
                <a:defRPr/>
              </a:pPr>
              <a:t>4/4/2011</a:t>
            </a:fld>
            <a:endParaRPr lang="en-US" dirty="0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B11B518-178C-4A80-9EEA-6EA955F39E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43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67DFB2E-60CF-4B72-9347-9E1A44A0E0B9}" type="datetimeFigureOut">
              <a:rPr lang="en-US"/>
              <a:pPr>
                <a:defRPr/>
              </a:pPr>
              <a:t>4/4/2011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 dirty="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32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4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696FEE8-260C-4135-A118-B74E40A010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57" r:id="rId4"/>
    <p:sldLayoutId id="2147483958" r:id="rId5"/>
    <p:sldLayoutId id="2147483965" r:id="rId6"/>
    <p:sldLayoutId id="2147483959" r:id="rId7"/>
    <p:sldLayoutId id="2147483966" r:id="rId8"/>
    <p:sldLayoutId id="2147483967" r:id="rId9"/>
    <p:sldLayoutId id="2147483960" r:id="rId10"/>
    <p:sldLayoutId id="21474839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4471A6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B2C1DB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DCB3B2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7.jpeg"/><Relationship Id="rId4" Type="http://schemas.openxmlformats.org/officeDocument/2006/relationships/image" Target="../media/image16.png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oleObject" Target="../embeddings/Microsoft_Excel_97-2003_Worksheet1.xls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Excel_97-2003_Worksheet3.xls"/><Relationship Id="rId5" Type="http://schemas.openxmlformats.org/officeDocument/2006/relationships/image" Target="../media/image12.png"/><Relationship Id="rId4" Type="http://schemas.openxmlformats.org/officeDocument/2006/relationships/oleObject" Target="../embeddings/Microsoft_Excel_97-2003_Worksheet2.xls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914400"/>
            <a:ext cx="7162800" cy="20462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Design 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Improvements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of the W-Based Divertor Concepts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2057400" y="3429000"/>
            <a:ext cx="6705600" cy="3124200"/>
          </a:xfrm>
          <a:ln>
            <a:solidFill>
              <a:schemeClr val="bg2"/>
            </a:solidFill>
          </a:ln>
        </p:spPr>
        <p:txBody>
          <a:bodyPr>
            <a:normAutofit lnSpcReduction="10000"/>
          </a:bodyPr>
          <a:lstStyle/>
          <a:p>
            <a:pPr marL="342900" indent="-34290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X.R. Wang</a:t>
            </a:r>
            <a:r>
              <a:rPr lang="en-US" sz="24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S. Malang</a:t>
            </a:r>
            <a:r>
              <a:rPr lang="en-US" sz="24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M. S. Tillack</a:t>
            </a:r>
            <a:r>
              <a:rPr lang="en-US" sz="24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J. Burke   </a:t>
            </a:r>
          </a:p>
          <a:p>
            <a:pPr marL="914400" lvl="1" indent="-45720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1800" dirty="0" smtClean="0"/>
          </a:p>
          <a:p>
            <a:pPr marL="914400" lvl="1" indent="-4572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University of California, San Diego, CA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Fusion Nuclear Technology Consulting, Germany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1800" dirty="0" smtClean="0"/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ARIES-Pathways Project Meeting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Bethesda,  MD</a:t>
            </a:r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April 4-5,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382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CFD Results Indicated the Plate can Handle the ARIES-AT Like Power Profile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563" y="1447800"/>
            <a:ext cx="8512175" cy="27392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dirty="0"/>
              <a:t>Only high heat flux region(L=50 mm</a:t>
            </a:r>
            <a:r>
              <a:rPr lang="en-US" dirty="0" smtClean="0"/>
              <a:t>)  with the maximum heat flux of 11 MW/m</a:t>
            </a:r>
            <a:r>
              <a:rPr lang="en-US" baseline="30000" dirty="0" smtClean="0"/>
              <a:t>2</a:t>
            </a:r>
            <a:r>
              <a:rPr lang="en-US" dirty="0" smtClean="0"/>
              <a:t> is </a:t>
            </a:r>
            <a:r>
              <a:rPr lang="en-US" dirty="0"/>
              <a:t>simulated by CFD code in order to reduce the elements and </a:t>
            </a:r>
            <a:r>
              <a:rPr lang="en-US" dirty="0" smtClean="0"/>
              <a:t>nodes.</a:t>
            </a:r>
            <a:endParaRPr lang="en-US" dirty="0"/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dirty="0"/>
              <a:t>Total number of the nodes is ~4.1 million for the high heat flux </a:t>
            </a:r>
            <a:r>
              <a:rPr lang="en-US" dirty="0" smtClean="0"/>
              <a:t>region. 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dirty="0" smtClean="0"/>
              <a:t>CFD </a:t>
            </a:r>
            <a:r>
              <a:rPr lang="en-US" dirty="0"/>
              <a:t>results are based on T</a:t>
            </a:r>
            <a:r>
              <a:rPr lang="en-US" baseline="-25000" dirty="0"/>
              <a:t>exit</a:t>
            </a:r>
            <a:r>
              <a:rPr lang="en-US" dirty="0"/>
              <a:t>/T</a:t>
            </a:r>
            <a:r>
              <a:rPr lang="en-US" baseline="-25000" dirty="0"/>
              <a:t>inlet</a:t>
            </a:r>
            <a:r>
              <a:rPr lang="en-US" dirty="0"/>
              <a:t>=800/700 </a:t>
            </a:r>
            <a:r>
              <a:rPr lang="en-US" dirty="0">
                <a:latin typeface="Calibri"/>
                <a:cs typeface="Calibri"/>
              </a:rPr>
              <a:t>ᵒ</a:t>
            </a:r>
            <a:r>
              <a:rPr lang="en-US" dirty="0"/>
              <a:t>C and W structure operating temperature of 800 &lt;T</a:t>
            </a:r>
            <a:r>
              <a:rPr lang="en-US" b="1" baseline="-25000" dirty="0"/>
              <a:t>s</a:t>
            </a:r>
            <a:r>
              <a:rPr lang="en-US" dirty="0"/>
              <a:t> &lt;1300 </a:t>
            </a:r>
            <a:r>
              <a:rPr lang="en-US" dirty="0">
                <a:latin typeface="Calibri"/>
                <a:cs typeface="Calibri"/>
              </a:rPr>
              <a:t>ᵒ</a:t>
            </a:r>
            <a:r>
              <a:rPr lang="en-US" dirty="0"/>
              <a:t>C</a:t>
            </a:r>
          </a:p>
          <a:p>
            <a:pPr>
              <a:defRPr/>
            </a:pPr>
            <a:r>
              <a:rPr lang="en-US" dirty="0"/>
              <a:t>    V</a:t>
            </a:r>
            <a:r>
              <a:rPr lang="en-US" baseline="-25000" dirty="0"/>
              <a:t>jet</a:t>
            </a:r>
            <a:r>
              <a:rPr lang="en-US" dirty="0"/>
              <a:t>=356 m/s, T</a:t>
            </a:r>
            <a:r>
              <a:rPr lang="en-US" baseline="-25000" dirty="0"/>
              <a:t>s,max </a:t>
            </a:r>
            <a:r>
              <a:rPr lang="en-US" dirty="0"/>
              <a:t>=1296 </a:t>
            </a:r>
            <a:r>
              <a:rPr lang="en-US" dirty="0">
                <a:latin typeface="Calibri"/>
                <a:cs typeface="Calibri"/>
              </a:rPr>
              <a:t>ᵒ</a:t>
            </a:r>
            <a:r>
              <a:rPr lang="en-US" dirty="0"/>
              <a:t>C, T</a:t>
            </a:r>
            <a:r>
              <a:rPr lang="en-US" baseline="-25000" dirty="0"/>
              <a:t>s,min </a:t>
            </a:r>
            <a:r>
              <a:rPr lang="en-US" dirty="0"/>
              <a:t>=800 </a:t>
            </a:r>
            <a:r>
              <a:rPr lang="en-US" dirty="0">
                <a:latin typeface="Calibri"/>
                <a:cs typeface="Calibri"/>
              </a:rPr>
              <a:t>ᵒ</a:t>
            </a:r>
            <a:r>
              <a:rPr lang="en-US" dirty="0"/>
              <a:t>C, T</a:t>
            </a:r>
            <a:r>
              <a:rPr lang="en-US" baseline="-25000" dirty="0"/>
              <a:t>armor,max </a:t>
            </a:r>
            <a:r>
              <a:rPr lang="en-US" dirty="0"/>
              <a:t>=1933 </a:t>
            </a:r>
            <a:r>
              <a:rPr lang="en-US" dirty="0">
                <a:latin typeface="Calibri"/>
                <a:cs typeface="Calibri"/>
              </a:rPr>
              <a:t>ᵒ</a:t>
            </a:r>
            <a:r>
              <a:rPr lang="en-US" dirty="0"/>
              <a:t>C</a:t>
            </a:r>
          </a:p>
          <a:p>
            <a:pPr>
              <a:defRPr/>
            </a:pPr>
            <a:r>
              <a:rPr lang="en-US" dirty="0"/>
              <a:t>    P</a:t>
            </a:r>
            <a:r>
              <a:rPr lang="en-US" baseline="-25000" dirty="0"/>
              <a:t>pumping</a:t>
            </a:r>
            <a:r>
              <a:rPr lang="en-US" dirty="0"/>
              <a:t> /P</a:t>
            </a:r>
            <a:r>
              <a:rPr lang="en-US" baseline="-25000" dirty="0"/>
              <a:t>removed thermal</a:t>
            </a:r>
            <a:r>
              <a:rPr lang="en-US" dirty="0"/>
              <a:t>=9.6% 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  <a:defRPr/>
            </a:pPr>
            <a:endParaRPr lang="en-US" dirty="0"/>
          </a:p>
        </p:txBody>
      </p:sp>
      <p:pic>
        <p:nvPicPr>
          <p:cNvPr id="1843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852863"/>
            <a:ext cx="2498725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88" y="3852863"/>
            <a:ext cx="2697162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52863"/>
            <a:ext cx="2598738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382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Example of the HCPF  to Accommodate a Power Profile Like ARIES-AT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494188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76200" y="4175757"/>
            <a:ext cx="5526153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n-US" sz="1600" dirty="0"/>
              <a:t>HCPF: poloidal length ~30 cm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1600" dirty="0"/>
              <a:t> </a:t>
            </a:r>
            <a:r>
              <a:rPr lang="en-US" sz="1600" dirty="0" smtClean="0"/>
              <a:t>~2 to 3 </a:t>
            </a:r>
            <a:r>
              <a:rPr lang="en-US" sz="1600" dirty="0"/>
              <a:t>fingers in the high heat flux region,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1600" dirty="0" smtClean="0"/>
              <a:t>Maintaining the V</a:t>
            </a:r>
            <a:r>
              <a:rPr lang="en-US" sz="1600" baseline="-25000" dirty="0" smtClean="0"/>
              <a:t>jet</a:t>
            </a:r>
            <a:r>
              <a:rPr lang="en-US" sz="1600" dirty="0"/>
              <a:t>, ∆T and ∆P </a:t>
            </a:r>
            <a:r>
              <a:rPr lang="en-US" sz="1600" dirty="0" smtClean="0"/>
              <a:t>as constant over whole poloidal length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1600" dirty="0" smtClean="0"/>
              <a:t>Keeping the nozzle diameter constant and decrease the number of nozzles in the same ratio as the local heat flux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1600" dirty="0" smtClean="0"/>
              <a:t>Accommodating much higher localized heat flux (about 6% only for q’’=11MW/m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1600" dirty="0" smtClean="0"/>
              <a:t>No analysis been done.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1600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514600" y="1590675"/>
            <a:ext cx="0" cy="167640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048000" y="1590675"/>
            <a:ext cx="0" cy="1676400"/>
          </a:xfrm>
          <a:prstGeom prst="line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3657600" y="1646238"/>
            <a:ext cx="0" cy="1706562"/>
          </a:xfrm>
          <a:prstGeom prst="line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1295400" y="1662113"/>
            <a:ext cx="0" cy="1676400"/>
          </a:xfrm>
          <a:prstGeom prst="line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4267200" y="1646238"/>
            <a:ext cx="0" cy="1776412"/>
          </a:xfrm>
          <a:prstGeom prst="line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9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714" y="1414462"/>
            <a:ext cx="2647950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3429000"/>
            <a:ext cx="325437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3429000"/>
            <a:ext cx="32385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Straight Connector 35"/>
          <p:cNvCxnSpPr/>
          <p:nvPr/>
        </p:nvCxnSpPr>
        <p:spPr>
          <a:xfrm flipV="1">
            <a:off x="1905000" y="1576388"/>
            <a:ext cx="0" cy="167640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473" name="Objec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701214"/>
              </p:ext>
            </p:extLst>
          </p:nvPr>
        </p:nvGraphicFramePr>
        <p:xfrm>
          <a:off x="5355431" y="3671888"/>
          <a:ext cx="3462337" cy="271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2" r:id="rId7" imgW="4072481" imgH="3517697" progId="Excel.Chart.8">
                  <p:embed/>
                </p:oleObj>
              </mc:Choice>
              <mc:Fallback>
                <p:oleObj r:id="rId7" imgW="4072481" imgH="3517697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5431" y="3671888"/>
                        <a:ext cx="3462337" cy="2719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Connector 23"/>
          <p:cNvCxnSpPr/>
          <p:nvPr/>
        </p:nvCxnSpPr>
        <p:spPr>
          <a:xfrm>
            <a:off x="6018785" y="4187825"/>
            <a:ext cx="2590800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088702" y="4191000"/>
            <a:ext cx="0" cy="175260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943600" y="4329499"/>
            <a:ext cx="1447800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200" dirty="0"/>
              <a:t>800&lt; Ts &lt;1300 </a:t>
            </a:r>
            <a:r>
              <a:rPr lang="en-US" sz="1200" dirty="0">
                <a:latin typeface="Calibri"/>
                <a:cs typeface="Calibri"/>
              </a:rPr>
              <a:t>ᵒ</a:t>
            </a:r>
            <a:r>
              <a:rPr lang="en-US" sz="1200" dirty="0"/>
              <a:t>C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6787504" y="4606498"/>
            <a:ext cx="495300" cy="4603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081880" y="5488675"/>
            <a:ext cx="1447800" cy="276999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200" dirty="0" smtClean="0"/>
              <a:t>700</a:t>
            </a:r>
            <a:r>
              <a:rPr lang="en-US" sz="1200" dirty="0"/>
              <a:t>&lt; Ts &lt;1300 </a:t>
            </a:r>
            <a:r>
              <a:rPr lang="en-US" sz="1200" dirty="0">
                <a:latin typeface="Calibri"/>
                <a:cs typeface="Calibri"/>
              </a:rPr>
              <a:t>ᵒ</a:t>
            </a:r>
            <a:r>
              <a:rPr lang="en-US" sz="1200" dirty="0"/>
              <a:t>C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7684021" y="4887565"/>
            <a:ext cx="98425" cy="606861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018785" y="6381946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  <a:r>
              <a:rPr lang="en-US" dirty="0" smtClean="0"/>
              <a:t>niform heat flux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438" y="3379755"/>
            <a:ext cx="969006" cy="7793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381" y="2534444"/>
            <a:ext cx="1612450" cy="12045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7953843" y="3005137"/>
            <a:ext cx="0" cy="290513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7467601" y="3048001"/>
            <a:ext cx="216063" cy="204787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8153400" y="3005137"/>
            <a:ext cx="228600" cy="290513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467601" y="3352800"/>
            <a:ext cx="0" cy="41663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8382000" y="3371008"/>
            <a:ext cx="0" cy="41663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575633" y="3379755"/>
            <a:ext cx="692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700 </a:t>
            </a:r>
            <a:r>
              <a:rPr lang="en-US" sz="1200" dirty="0" smtClean="0">
                <a:latin typeface="Calibri"/>
                <a:cs typeface="Calibri"/>
              </a:rPr>
              <a:t>ᵒ</a:t>
            </a:r>
            <a:r>
              <a:rPr lang="en-US" sz="1200" dirty="0" smtClean="0"/>
              <a:t>C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6689120" y="3500568"/>
            <a:ext cx="692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8</a:t>
            </a:r>
            <a:r>
              <a:rPr lang="en-US" sz="1200" dirty="0" smtClean="0"/>
              <a:t>00 </a:t>
            </a:r>
            <a:r>
              <a:rPr lang="en-US" sz="1200" dirty="0" smtClean="0">
                <a:latin typeface="Calibri"/>
                <a:cs typeface="Calibri"/>
              </a:rPr>
              <a:t>ᵒ</a:t>
            </a:r>
            <a:r>
              <a:rPr lang="en-US" sz="1200" dirty="0" smtClean="0"/>
              <a:t>C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7677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382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cap="all" dirty="0">
                <a:solidFill>
                  <a:schemeClr val="tx1"/>
                </a:solidFill>
                <a:latin typeface="Century Schoolbook" pitchFamily="18" charset="0"/>
                <a:ea typeface="ＭＳ Ｐゴシック" pitchFamily="34" charset="-128"/>
              </a:rPr>
              <a:t>Fingers can be combined with slot jets for localized HHF handling capability and minimum units</a:t>
            </a:r>
            <a:endParaRPr lang="en-US" sz="2400" b="1" cap="all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integrated fa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38400"/>
            <a:ext cx="3810000" cy="397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>
            <a:spLocks noGrp="1" noChangeArrowheads="1"/>
          </p:cNvSpPr>
          <p:nvPr/>
        </p:nvSpPr>
        <p:spPr bwMode="auto">
          <a:xfrm>
            <a:off x="304800" y="1752600"/>
            <a:ext cx="4038600" cy="1600200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j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j-lt"/>
                <a:ea typeface="ヒラギノ角ゴ Pro W3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-11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-11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-11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-11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Century Schoolbook" pitchFamily="18" charset="0"/>
                <a:ea typeface="ＭＳ Ｐゴシック" pitchFamily="34" charset="-128"/>
              </a:rPr>
              <a:t>Cartridges with both slots and fingers can be combined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Century Schoolbook" pitchFamily="18" charset="0"/>
                <a:ea typeface="ＭＳ Ｐゴシック" pitchFamily="34" charset="-128"/>
              </a:rPr>
              <a:t>Limit fingers to zones with the highest heat flux</a:t>
            </a:r>
          </a:p>
        </p:txBody>
      </p:sp>
      <p:pic>
        <p:nvPicPr>
          <p:cNvPr id="26" name="Picture 25" descr="0903-div_plate-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96" y="4876800"/>
            <a:ext cx="4495800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2667000" y="3733800"/>
            <a:ext cx="0" cy="114300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3400" y="3976147"/>
            <a:ext cx="2003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q’’&lt; </a:t>
            </a:r>
            <a:r>
              <a:rPr lang="en-US" dirty="0"/>
              <a:t>7</a:t>
            </a:r>
            <a:r>
              <a:rPr lang="en-US" dirty="0" smtClean="0"/>
              <a:t> MW/m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29" name="TextBox 28"/>
          <p:cNvSpPr txBox="1"/>
          <p:nvPr/>
        </p:nvSpPr>
        <p:spPr>
          <a:xfrm>
            <a:off x="2818222" y="3994100"/>
            <a:ext cx="2003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q’’&gt; </a:t>
            </a:r>
            <a:r>
              <a:rPr lang="en-US" dirty="0"/>
              <a:t>7</a:t>
            </a:r>
            <a:r>
              <a:rPr lang="en-US" dirty="0" smtClean="0"/>
              <a:t> MW/m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382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Example of the HCTT  to Accommodate a Power Profile Like ARIES-AT (Jeremy)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4186690" y="1636931"/>
            <a:ext cx="0" cy="167640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990600" y="1676400"/>
            <a:ext cx="0" cy="167640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T-tubeStruct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48000"/>
            <a:ext cx="342900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5257800" y="2705634"/>
            <a:ext cx="952500" cy="533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257800" y="2172234"/>
            <a:ext cx="0" cy="1066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257800" y="3239034"/>
            <a:ext cx="609600" cy="41856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59788" y="1973998"/>
            <a:ext cx="167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HHF region 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89" y="3231845"/>
            <a:ext cx="1066800" cy="111861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589" y="3239034"/>
            <a:ext cx="1066800" cy="111861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89" y="3239034"/>
            <a:ext cx="1066800" cy="111861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308066" y="2482320"/>
            <a:ext cx="675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pol.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5257800" y="1999877"/>
            <a:ext cx="675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rad.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5038186" y="3352800"/>
            <a:ext cx="675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tor.</a:t>
            </a:r>
            <a:endParaRPr lang="en-US" sz="2000" dirty="0"/>
          </a:p>
        </p:txBody>
      </p:sp>
      <p:sp>
        <p:nvSpPr>
          <p:cNvPr id="26" name="Rectangle 25"/>
          <p:cNvSpPr/>
          <p:nvPr/>
        </p:nvSpPr>
        <p:spPr>
          <a:xfrm>
            <a:off x="798618" y="4628238"/>
            <a:ext cx="3598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US" dirty="0"/>
              <a:t>V</a:t>
            </a:r>
            <a:r>
              <a:rPr lang="en-US" baseline="-25000" dirty="0"/>
              <a:t>jet</a:t>
            </a:r>
            <a:r>
              <a:rPr lang="en-US" dirty="0"/>
              <a:t>, ∆T and ∆P remain constant</a:t>
            </a:r>
          </a:p>
        </p:txBody>
      </p:sp>
    </p:spTree>
    <p:extLst>
      <p:ext uri="{BB962C8B-B14F-4D97-AF65-F5344CB8AC3E}">
        <p14:creationId xmlns:p14="http://schemas.microsoft.com/office/powerpoint/2010/main" val="413261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382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Summary and Conclusions 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097" y="1439296"/>
            <a:ext cx="86106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en-US" dirty="0" smtClean="0">
                <a:cs typeface="+mn-cs"/>
              </a:rPr>
              <a:t>Divertor concepts including the finger, T-Tube and plate-type, have been re-evaluated and optimized based on raising  the minimum W temperature from 700 </a:t>
            </a:r>
            <a:r>
              <a:rPr lang="en-US" dirty="0" smtClean="0">
                <a:latin typeface="Calibri"/>
                <a:cs typeface="Calibri"/>
              </a:rPr>
              <a:t>ᵒ</a:t>
            </a:r>
            <a:r>
              <a:rPr lang="en-US" dirty="0" smtClean="0">
                <a:cs typeface="+mn-cs"/>
              </a:rPr>
              <a:t>C to 800 </a:t>
            </a:r>
            <a:r>
              <a:rPr lang="en-US" dirty="0" smtClean="0">
                <a:latin typeface="Calibri"/>
                <a:cs typeface="Calibri"/>
              </a:rPr>
              <a:t>ᵒ</a:t>
            </a:r>
            <a:r>
              <a:rPr lang="en-US" dirty="0" smtClean="0">
                <a:cs typeface="+mn-cs"/>
              </a:rPr>
              <a:t>C in order to avoid enbrittlement under neutron irradiation.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en-US" dirty="0" smtClean="0">
                <a:cs typeface="+mn-cs"/>
              </a:rPr>
              <a:t>Allowable heat flux based on the operating temperature limits of 800 </a:t>
            </a:r>
            <a:r>
              <a:rPr lang="en-US" dirty="0" smtClean="0">
                <a:latin typeface="Calibri"/>
                <a:cs typeface="Calibri"/>
              </a:rPr>
              <a:t>ᵒ</a:t>
            </a:r>
            <a:r>
              <a:rPr lang="en-US" dirty="0" smtClean="0">
                <a:cs typeface="+mn-cs"/>
              </a:rPr>
              <a:t>C &lt; Ts &lt;1300 </a:t>
            </a:r>
            <a:r>
              <a:rPr lang="en-US" dirty="0" smtClean="0">
                <a:latin typeface="Calibri"/>
                <a:cs typeface="Calibri"/>
              </a:rPr>
              <a:t>ᵒ</a:t>
            </a:r>
            <a:r>
              <a:rPr lang="en-US" dirty="0" smtClean="0">
                <a:cs typeface="+mn-cs"/>
              </a:rPr>
              <a:t>C</a:t>
            </a:r>
          </a:p>
          <a:p>
            <a:pPr marL="742950" lvl="1" indent="-285750" algn="just">
              <a:buFont typeface="Wingdings" pitchFamily="2" charset="2"/>
              <a:buChar char="ü"/>
              <a:defRPr/>
            </a:pPr>
            <a:r>
              <a:rPr lang="en-US" sz="1400" dirty="0" smtClean="0">
                <a:cs typeface="+mn-cs"/>
              </a:rPr>
              <a:t>HCPF(Finger), q’’</a:t>
            </a:r>
            <a:r>
              <a:rPr lang="en-US" sz="1400" baseline="-25000" dirty="0" smtClean="0">
                <a:cs typeface="+mn-cs"/>
              </a:rPr>
              <a:t>allow</a:t>
            </a:r>
            <a:r>
              <a:rPr lang="en-US" sz="1400" dirty="0" smtClean="0">
                <a:cs typeface="+mn-cs"/>
              </a:rPr>
              <a:t>=14 MW/m</a:t>
            </a:r>
            <a:r>
              <a:rPr lang="en-US" sz="1400" baseline="30000" dirty="0" smtClean="0">
                <a:cs typeface="+mn-cs"/>
              </a:rPr>
              <a:t>2</a:t>
            </a:r>
          </a:p>
          <a:p>
            <a:pPr marL="742950" lvl="1" indent="-285750" algn="just">
              <a:buFont typeface="Wingdings" pitchFamily="2" charset="2"/>
              <a:buChar char="ü"/>
              <a:defRPr/>
            </a:pPr>
            <a:r>
              <a:rPr lang="en-US" sz="1400" dirty="0" smtClean="0">
                <a:cs typeface="+mn-cs"/>
              </a:rPr>
              <a:t>HCTT(T-tube), q’’</a:t>
            </a:r>
            <a:r>
              <a:rPr lang="en-US" sz="1400" baseline="-25000" dirty="0" smtClean="0">
                <a:cs typeface="+mn-cs"/>
              </a:rPr>
              <a:t>allow</a:t>
            </a:r>
            <a:r>
              <a:rPr lang="en-US" sz="1400" dirty="0" smtClean="0">
                <a:cs typeface="+mn-cs"/>
              </a:rPr>
              <a:t> =???(waiting for results from Jeremy)</a:t>
            </a:r>
          </a:p>
          <a:p>
            <a:pPr marL="742950" lvl="1" indent="-285750" algn="just">
              <a:buFont typeface="Wingdings" pitchFamily="2" charset="2"/>
              <a:buChar char="ü"/>
              <a:defRPr/>
            </a:pPr>
            <a:r>
              <a:rPr lang="en-US" sz="1400" dirty="0" smtClean="0">
                <a:cs typeface="+mn-cs"/>
              </a:rPr>
              <a:t>HCFP(Plate), q’’</a:t>
            </a:r>
            <a:r>
              <a:rPr lang="en-US" sz="1400" baseline="-25000" dirty="0" smtClean="0">
                <a:cs typeface="+mn-cs"/>
              </a:rPr>
              <a:t>allow</a:t>
            </a:r>
            <a:r>
              <a:rPr lang="en-US" sz="1400" dirty="0" smtClean="0">
                <a:cs typeface="+mn-cs"/>
              </a:rPr>
              <a:t>=9 MW/m</a:t>
            </a:r>
            <a:r>
              <a:rPr lang="en-US" sz="1400" baseline="30000" dirty="0" smtClean="0">
                <a:cs typeface="+mn-cs"/>
              </a:rPr>
              <a:t>2</a:t>
            </a:r>
            <a:endParaRPr lang="en-US" sz="1400" baseline="30000" dirty="0"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8691" y="3441680"/>
            <a:ext cx="86832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US" dirty="0" smtClean="0"/>
              <a:t>Stresses for the adjustment of the W minimum temperature from 700 to 800 </a:t>
            </a:r>
            <a:r>
              <a:rPr lang="en-US" dirty="0" smtClean="0">
                <a:latin typeface="Calibri"/>
                <a:cs typeface="Calibri"/>
              </a:rPr>
              <a:t>ᵒ</a:t>
            </a:r>
            <a:r>
              <a:rPr lang="en-US" dirty="0" smtClean="0"/>
              <a:t>C have not been checked, yet. However, thermal stress should be reduced because of the raising the W minimum temperature.(∆T=400 </a:t>
            </a:r>
            <a:r>
              <a:rPr lang="en-US" dirty="0" smtClean="0">
                <a:latin typeface="Calibri"/>
                <a:cs typeface="Calibri"/>
              </a:rPr>
              <a:t>ᵒ</a:t>
            </a:r>
            <a:r>
              <a:rPr lang="en-US" dirty="0" smtClean="0"/>
              <a:t>C comparing to </a:t>
            </a:r>
            <a:r>
              <a:rPr lang="en-US" dirty="0"/>
              <a:t>∆</a:t>
            </a:r>
            <a:r>
              <a:rPr lang="en-US" dirty="0" smtClean="0"/>
              <a:t>T=500 </a:t>
            </a:r>
            <a:r>
              <a:rPr lang="en-US" dirty="0" smtClean="0">
                <a:latin typeface="Calibri"/>
                <a:cs typeface="Calibri"/>
              </a:rPr>
              <a:t>ᵒ</a:t>
            </a:r>
            <a:r>
              <a:rPr lang="en-US" dirty="0" smtClean="0"/>
              <a:t>C).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dirty="0" smtClean="0"/>
              <a:t>Previous studies indicate in </a:t>
            </a:r>
            <a:r>
              <a:rPr lang="en-US" dirty="0"/>
              <a:t>all concepts,  stress relaxation by plastic deformations reduce the stresses to a degree that the sum of primary and secondary stresses remain below the 3 S</a:t>
            </a:r>
            <a:r>
              <a:rPr lang="en-US" baseline="-25000" dirty="0"/>
              <a:t>m</a:t>
            </a:r>
            <a:r>
              <a:rPr lang="en-US" dirty="0"/>
              <a:t> limit of the ASME </a:t>
            </a:r>
            <a:r>
              <a:rPr lang="en-US" dirty="0" smtClean="0"/>
              <a:t>code.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dirty="0" smtClean="0"/>
              <a:t>Initial results indicate that the plate-type divertor can accommodate a localized HHF like the ARIES-AT with maximum heat flux of 11 MW/m</a:t>
            </a:r>
            <a:r>
              <a:rPr lang="en-US" baseline="30000" dirty="0" smtClean="0"/>
              <a:t>2</a:t>
            </a:r>
            <a:r>
              <a:rPr lang="en-US" dirty="0" smtClean="0"/>
              <a:t> while meeting the design limits of the W-structure temperature and pumping power.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b="1" dirty="0" smtClean="0"/>
              <a:t>Expecting (without CFD analysis) </a:t>
            </a:r>
            <a:r>
              <a:rPr lang="en-US" dirty="0" smtClean="0"/>
              <a:t>the</a:t>
            </a:r>
            <a:r>
              <a:rPr lang="en-US" b="1" dirty="0" smtClean="0"/>
              <a:t> </a:t>
            </a:r>
            <a:r>
              <a:rPr lang="en-US" dirty="0"/>
              <a:t>f</a:t>
            </a:r>
            <a:r>
              <a:rPr lang="en-US" dirty="0" smtClean="0"/>
              <a:t>inger can handle much higher localized HHF than the plate.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382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Status of the He-cooled W Divertor Concepts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2" name="Picture 4" descr="tapas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6" t="14444" r="17374" b="37778"/>
          <a:stretch>
            <a:fillRect/>
          </a:stretch>
        </p:blipFill>
        <p:spPr bwMode="auto">
          <a:xfrm>
            <a:off x="280988" y="3657600"/>
            <a:ext cx="2622176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6688" y="1474788"/>
            <a:ext cx="464026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cs typeface="+mn-cs"/>
              </a:rPr>
              <a:t>1. HCPF(He-cooled Combined Plate and Finger)</a:t>
            </a:r>
            <a:endParaRPr lang="en-US" sz="1400" dirty="0"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5263" y="3170238"/>
            <a:ext cx="3886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2. HCTT(He-Cooled T-Tube)</a:t>
            </a:r>
            <a:endParaRPr lang="en-US" sz="1400" dirty="0">
              <a:cs typeface="+mn-cs"/>
            </a:endParaRPr>
          </a:p>
        </p:txBody>
      </p:sp>
      <p:sp>
        <p:nvSpPr>
          <p:cNvPr id="9225" name="TextBox 8"/>
          <p:cNvSpPr txBox="1">
            <a:spLocks noChangeArrowheads="1"/>
          </p:cNvSpPr>
          <p:nvPr/>
        </p:nvSpPr>
        <p:spPr bwMode="auto">
          <a:xfrm>
            <a:off x="166688" y="5019675"/>
            <a:ext cx="480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/>
              <a:t>3. HCFP(Helium-cooled Flat Plate) divertor</a:t>
            </a:r>
          </a:p>
        </p:txBody>
      </p:sp>
      <p:pic>
        <p:nvPicPr>
          <p:cNvPr id="922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73" y="5306127"/>
            <a:ext cx="1828800" cy="150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15193" y="1774101"/>
            <a:ext cx="4572000" cy="14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Design limits :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US" sz="1400" dirty="0"/>
              <a:t>Minimum temperature of the W structure 700 </a:t>
            </a:r>
            <a:r>
              <a:rPr lang="en-US" sz="1400" dirty="0">
                <a:latin typeface="Calibri"/>
                <a:cs typeface="Calibri"/>
              </a:rPr>
              <a:t>ᵒ</a:t>
            </a:r>
            <a:r>
              <a:rPr lang="en-US" sz="1400" dirty="0"/>
              <a:t>C</a:t>
            </a:r>
          </a:p>
          <a:p>
            <a:pPr>
              <a:defRPr/>
            </a:pPr>
            <a:r>
              <a:rPr lang="en-US" sz="1400" dirty="0"/>
              <a:t>      (embrittlement)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US" sz="1400" dirty="0"/>
              <a:t>Maximum temperature of the W structure 1300 </a:t>
            </a:r>
            <a:r>
              <a:rPr lang="en-US" sz="1400" dirty="0">
                <a:latin typeface="Calibri"/>
                <a:cs typeface="Calibri"/>
              </a:rPr>
              <a:t>ᵒ</a:t>
            </a:r>
            <a:r>
              <a:rPr lang="en-US" sz="1400" dirty="0"/>
              <a:t>C (recrystallization)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US" sz="1400" dirty="0"/>
              <a:t>Pumping power 10% of thermal power removed.</a:t>
            </a:r>
          </a:p>
        </p:txBody>
      </p:sp>
      <p:pic>
        <p:nvPicPr>
          <p:cNvPr id="9230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292475"/>
            <a:ext cx="40957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38" y="1753028"/>
            <a:ext cx="2412470" cy="144627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029200" y="5561162"/>
            <a:ext cx="3505200" cy="0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89011" y="5561162"/>
            <a:ext cx="0" cy="763438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315200" y="5561162"/>
            <a:ext cx="0" cy="763438"/>
          </a:xfrm>
          <a:prstGeom prst="line">
            <a:avLst/>
          </a:prstGeom>
          <a:ln w="254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934200" y="5561162"/>
            <a:ext cx="0" cy="763438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781290"/>
            <a:ext cx="612136" cy="14679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178" y="5331287"/>
            <a:ext cx="537972" cy="1524000"/>
          </a:xfrm>
          <a:prstGeom prst="rect">
            <a:avLst/>
          </a:prstGeom>
        </p:spPr>
      </p:pic>
      <p:cxnSp>
        <p:nvCxnSpPr>
          <p:cNvPr id="20" name="Straight Arrow Connector 19"/>
          <p:cNvCxnSpPr>
            <a:stCxn id="9222" idx="2"/>
          </p:cNvCxnSpPr>
          <p:nvPr/>
        </p:nvCxnSpPr>
        <p:spPr>
          <a:xfrm flipV="1">
            <a:off x="1592076" y="4343400"/>
            <a:ext cx="0" cy="3048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752600" y="4264325"/>
            <a:ext cx="228600" cy="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1268638" y="4152900"/>
            <a:ext cx="228600" cy="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23973" y="4152900"/>
            <a:ext cx="238027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2286000" y="4419600"/>
            <a:ext cx="280988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6" name="Straight Arrow Connector 9215"/>
          <p:cNvCxnSpPr/>
          <p:nvPr/>
        </p:nvCxnSpPr>
        <p:spPr>
          <a:xfrm>
            <a:off x="1297229" y="4353464"/>
            <a:ext cx="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850038" y="4419600"/>
            <a:ext cx="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382000" cy="8683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Modifications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2400" y="1219200"/>
            <a:ext cx="8523288" cy="5355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en-US" dirty="0">
                <a:cs typeface="+mn-cs"/>
              </a:rPr>
              <a:t>Since fracture toughness of the W alloy is reduced by low temperature irradiation, the lower temperature limit (~700 </a:t>
            </a:r>
            <a:r>
              <a:rPr lang="en-US" dirty="0">
                <a:latin typeface="Calibri"/>
                <a:cs typeface="Calibri"/>
              </a:rPr>
              <a:t>ᵒ</a:t>
            </a:r>
            <a:r>
              <a:rPr lang="en-US" dirty="0">
                <a:cs typeface="+mn-cs"/>
              </a:rPr>
              <a:t>C) must probably be raised to ~ 800 </a:t>
            </a:r>
            <a:r>
              <a:rPr lang="en-US" dirty="0">
                <a:latin typeface="Calibri"/>
                <a:cs typeface="Calibri"/>
              </a:rPr>
              <a:t>ᵒ</a:t>
            </a:r>
            <a:r>
              <a:rPr lang="en-US" dirty="0">
                <a:cs typeface="+mn-cs"/>
              </a:rPr>
              <a:t>C to avoid the embrittlemeent of the W </a:t>
            </a:r>
            <a:r>
              <a:rPr lang="en-US" dirty="0" smtClean="0">
                <a:cs typeface="+mn-cs"/>
              </a:rPr>
              <a:t>structure.</a:t>
            </a:r>
          </a:p>
          <a:p>
            <a:pPr algn="just"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cs typeface="+mn-cs"/>
              </a:rPr>
              <a:t>To </a:t>
            </a:r>
            <a:r>
              <a:rPr lang="en-US" dirty="0">
                <a:cs typeface="+mn-cs"/>
              </a:rPr>
              <a:t>achieve this, the He coolant exit temperature has to be raised to a range of  750~800 </a:t>
            </a:r>
            <a:r>
              <a:rPr lang="en-US" dirty="0">
                <a:latin typeface="Calibri"/>
                <a:cs typeface="Calibri"/>
              </a:rPr>
              <a:t>ᵒ</a:t>
            </a:r>
            <a:r>
              <a:rPr lang="en-US" dirty="0">
                <a:cs typeface="+mn-cs"/>
              </a:rPr>
              <a:t>C (previous cooling conditions: T</a:t>
            </a:r>
            <a:r>
              <a:rPr lang="en-US" baseline="-25000" dirty="0">
                <a:cs typeface="+mn-cs"/>
              </a:rPr>
              <a:t>exit</a:t>
            </a:r>
            <a:r>
              <a:rPr lang="en-US" dirty="0">
                <a:cs typeface="+mn-cs"/>
              </a:rPr>
              <a:t>=650~700 </a:t>
            </a:r>
            <a:r>
              <a:rPr lang="en-US" dirty="0">
                <a:latin typeface="Calibri"/>
                <a:cs typeface="Calibri"/>
              </a:rPr>
              <a:t>ᵒ</a:t>
            </a:r>
            <a:r>
              <a:rPr lang="en-US" dirty="0">
                <a:cs typeface="+mn-cs"/>
              </a:rPr>
              <a:t>C, T</a:t>
            </a:r>
            <a:r>
              <a:rPr lang="en-US" baseline="-25000" dirty="0">
                <a:cs typeface="+mn-cs"/>
              </a:rPr>
              <a:t>Inlet</a:t>
            </a:r>
            <a:r>
              <a:rPr lang="en-US" dirty="0">
                <a:cs typeface="+mn-cs"/>
              </a:rPr>
              <a:t>=600 </a:t>
            </a:r>
            <a:r>
              <a:rPr lang="en-US" dirty="0">
                <a:latin typeface="Calibri"/>
                <a:cs typeface="Calibri"/>
              </a:rPr>
              <a:t>ᵒ</a:t>
            </a:r>
            <a:r>
              <a:rPr lang="en-US" dirty="0">
                <a:cs typeface="+mn-cs"/>
              </a:rPr>
              <a:t>C</a:t>
            </a:r>
            <a:r>
              <a:rPr lang="en-US" dirty="0" smtClean="0">
                <a:cs typeface="+mn-cs"/>
              </a:rPr>
              <a:t>).</a:t>
            </a:r>
          </a:p>
          <a:p>
            <a:pPr algn="just"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cs typeface="+mn-cs"/>
              </a:rPr>
              <a:t>  Advanced ODS steel (such as 12CrYWTi) would be one option for the manifold. Creep tests of the 12CrYWTi at 800 </a:t>
            </a:r>
            <a:r>
              <a:rPr lang="en-US" dirty="0" smtClean="0">
                <a:latin typeface="Calibri"/>
                <a:cs typeface="Calibri"/>
              </a:rPr>
              <a:t>ᵒ</a:t>
            </a:r>
            <a:r>
              <a:rPr lang="en-US" dirty="0" smtClean="0">
                <a:cs typeface="+mn-cs"/>
              </a:rPr>
              <a:t>C and 138 MPa showed the specimen is in the steady-state stage at ~5000 h and ruptured at ~14500 h.*</a:t>
            </a:r>
            <a:endParaRPr lang="en-US" dirty="0">
              <a:cs typeface="+mn-cs"/>
            </a:endParaRPr>
          </a:p>
          <a:p>
            <a:pPr algn="just"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en-US" dirty="0">
                <a:cs typeface="+mn-cs"/>
              </a:rPr>
              <a:t>Such a higher He exit temperature require a reduction in the maximum heat flux in order to keep the maximum temperature of the W structure under the upper operating limit of 1300 </a:t>
            </a:r>
            <a:r>
              <a:rPr lang="en-US" dirty="0">
                <a:latin typeface="Calibri"/>
                <a:cs typeface="Calibri"/>
              </a:rPr>
              <a:t>ᵒ</a:t>
            </a:r>
            <a:r>
              <a:rPr lang="en-US" dirty="0">
                <a:cs typeface="+mn-cs"/>
              </a:rPr>
              <a:t>C.</a:t>
            </a:r>
          </a:p>
          <a:p>
            <a:pPr algn="just"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en-US" dirty="0">
                <a:cs typeface="+mn-cs"/>
              </a:rPr>
              <a:t>We should make new optimizations to the divertor concepts with a goal to find the maximum allowable heat flux with obeying the 1300 </a:t>
            </a:r>
            <a:r>
              <a:rPr lang="en-US" dirty="0">
                <a:latin typeface="Calibri"/>
                <a:cs typeface="Calibri"/>
              </a:rPr>
              <a:t>ᵒ</a:t>
            </a:r>
            <a:r>
              <a:rPr lang="en-US" dirty="0">
                <a:cs typeface="+mn-cs"/>
              </a:rPr>
              <a:t>C limit for the W structure and 10% limits for pumping power.</a:t>
            </a:r>
          </a:p>
          <a:p>
            <a:pPr marL="742950" lvl="1" indent="-285750" algn="just">
              <a:spcBef>
                <a:spcPts val="0"/>
              </a:spcBef>
              <a:buClr>
                <a:srgbClr val="FF3300"/>
              </a:buClr>
              <a:buFont typeface="Wingdings" pitchFamily="2" charset="2"/>
              <a:buChar char="ü"/>
              <a:defRPr/>
            </a:pPr>
            <a:r>
              <a:rPr lang="en-US" sz="1400" dirty="0" smtClean="0">
                <a:cs typeface="+mn-cs"/>
              </a:rPr>
              <a:t>HCPF(Finger)</a:t>
            </a:r>
          </a:p>
          <a:p>
            <a:pPr marL="742950" lvl="1" indent="-285750" algn="just">
              <a:spcBef>
                <a:spcPts val="0"/>
              </a:spcBef>
              <a:buClr>
                <a:srgbClr val="FF3300"/>
              </a:buClr>
              <a:buFont typeface="Wingdings" pitchFamily="2" charset="2"/>
              <a:buChar char="ü"/>
              <a:defRPr/>
            </a:pPr>
            <a:r>
              <a:rPr lang="en-US" sz="1400" dirty="0" smtClean="0">
                <a:cs typeface="+mn-cs"/>
              </a:rPr>
              <a:t>HCFP(Plate)</a:t>
            </a:r>
            <a:endParaRPr lang="en-US" sz="1400" dirty="0">
              <a:cs typeface="+mn-cs"/>
            </a:endParaRPr>
          </a:p>
          <a:p>
            <a:pPr marL="742950" lvl="1" indent="-285750" algn="just">
              <a:spcBef>
                <a:spcPts val="0"/>
              </a:spcBef>
              <a:buClr>
                <a:srgbClr val="FF3300"/>
              </a:buClr>
              <a:buFont typeface="Wingdings" pitchFamily="2" charset="2"/>
              <a:buChar char="ü"/>
              <a:defRPr/>
            </a:pPr>
            <a:r>
              <a:rPr lang="en-US" sz="1400" dirty="0" smtClean="0">
                <a:cs typeface="+mn-cs"/>
              </a:rPr>
              <a:t>HCTT(T-Tube)</a:t>
            </a:r>
            <a:endParaRPr lang="en-US" sz="1400" dirty="0"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6550223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*</a:t>
            </a:r>
            <a:r>
              <a:rPr lang="en-US" sz="1400" b="1" i="1" dirty="0" smtClean="0"/>
              <a:t>R.L. Klueh et al./J. of Nuclear Materials 307-311 (2002) 455-465.</a:t>
            </a:r>
            <a:endParaRPr lang="en-US" sz="1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382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Reevaluation of the HCPF Concept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269" name="Chart 3"/>
          <p:cNvGraphicFramePr>
            <a:graphicFrameLocks/>
          </p:cNvGraphicFramePr>
          <p:nvPr/>
        </p:nvGraphicFramePr>
        <p:xfrm>
          <a:off x="101600" y="1397000"/>
          <a:ext cx="4071938" cy="351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3" r:id="rId4" imgW="4072481" imgH="3517697" progId="Excel.Chart.8">
                  <p:embed/>
                </p:oleObj>
              </mc:Choice>
              <mc:Fallback>
                <p:oleObj r:id="rId4" imgW="4072481" imgH="3517697" progId="Excel.Chart.8">
                  <p:embed/>
                  <p:pic>
                    <p:nvPicPr>
                      <p:cNvPr id="0" name="Char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" y="1397000"/>
                        <a:ext cx="4071938" cy="351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TextBox 4"/>
          <p:cNvSpPr txBox="1">
            <a:spLocks noChangeArrowheads="1"/>
          </p:cNvSpPr>
          <p:nvPr/>
        </p:nvSpPr>
        <p:spPr bwMode="auto">
          <a:xfrm>
            <a:off x="3886200" y="1524000"/>
            <a:ext cx="4800600" cy="923330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P</a:t>
            </a:r>
            <a:r>
              <a:rPr lang="en-US" baseline="-25000" dirty="0" smtClean="0"/>
              <a:t>pumping power</a:t>
            </a:r>
            <a:r>
              <a:rPr lang="en-US" dirty="0" smtClean="0"/>
              <a:t>/P</a:t>
            </a:r>
            <a:r>
              <a:rPr lang="en-US" baseline="-25000" dirty="0" smtClean="0"/>
              <a:t>removed </a:t>
            </a:r>
            <a:r>
              <a:rPr lang="en-US" baseline="-25000" dirty="0"/>
              <a:t>power </a:t>
            </a:r>
            <a:r>
              <a:rPr lang="en-US" dirty="0"/>
              <a:t>&lt;10</a:t>
            </a:r>
            <a:r>
              <a:rPr lang="en-US" dirty="0" smtClean="0"/>
              <a:t>%</a:t>
            </a:r>
          </a:p>
          <a:p>
            <a:pPr eaLnBrk="1" hangingPunct="1"/>
            <a:r>
              <a:rPr lang="en-US" dirty="0" smtClean="0"/>
              <a:t>A</a:t>
            </a:r>
            <a:r>
              <a:rPr lang="en-US" dirty="0"/>
              <a:t>: </a:t>
            </a:r>
            <a:r>
              <a:rPr lang="en-US" b="1" dirty="0"/>
              <a:t>800</a:t>
            </a:r>
            <a:r>
              <a:rPr lang="en-US" dirty="0"/>
              <a:t> &lt;T</a:t>
            </a:r>
            <a:r>
              <a:rPr lang="en-US" baseline="-25000" dirty="0"/>
              <a:t>s</a:t>
            </a:r>
            <a:r>
              <a:rPr lang="en-US" dirty="0"/>
              <a:t>&lt;1300 </a:t>
            </a:r>
            <a:r>
              <a:rPr lang="en-US" dirty="0">
                <a:latin typeface="Calibri" pitchFamily="34" charset="0"/>
                <a:cs typeface="Calibri" pitchFamily="34" charset="0"/>
              </a:rPr>
              <a:t>ᵒ</a:t>
            </a:r>
            <a:r>
              <a:rPr lang="en-US" dirty="0"/>
              <a:t>C, </a:t>
            </a:r>
            <a:r>
              <a:rPr lang="en-US" dirty="0" smtClean="0"/>
              <a:t>T</a:t>
            </a:r>
            <a:r>
              <a:rPr lang="en-US" baseline="-25000" dirty="0" smtClean="0"/>
              <a:t>exit</a:t>
            </a:r>
            <a:r>
              <a:rPr lang="en-US" dirty="0" smtClean="0"/>
              <a:t>=800 </a:t>
            </a:r>
            <a:r>
              <a:rPr lang="en-US" dirty="0">
                <a:latin typeface="Calibri" pitchFamily="34" charset="0"/>
                <a:cs typeface="Calibri" pitchFamily="34" charset="0"/>
              </a:rPr>
              <a:t>ᵒ</a:t>
            </a:r>
            <a:r>
              <a:rPr lang="en-US" dirty="0"/>
              <a:t>C, </a:t>
            </a:r>
            <a:r>
              <a:rPr lang="en-US" dirty="0" smtClean="0"/>
              <a:t>T</a:t>
            </a:r>
            <a:r>
              <a:rPr lang="en-US" baseline="-25000" dirty="0" smtClean="0"/>
              <a:t>in</a:t>
            </a:r>
            <a:r>
              <a:rPr lang="en-US" dirty="0" smtClean="0"/>
              <a:t>=700 </a:t>
            </a:r>
            <a:r>
              <a:rPr lang="en-US" dirty="0">
                <a:latin typeface="Calibri" pitchFamily="34" charset="0"/>
                <a:cs typeface="Calibri" pitchFamily="34" charset="0"/>
              </a:rPr>
              <a:t>ᵒ</a:t>
            </a:r>
            <a:r>
              <a:rPr lang="en-US" dirty="0"/>
              <a:t>C</a:t>
            </a:r>
          </a:p>
          <a:p>
            <a:pPr eaLnBrk="1" hangingPunct="1"/>
            <a:r>
              <a:rPr lang="en-US" dirty="0"/>
              <a:t>B: </a:t>
            </a:r>
            <a:r>
              <a:rPr lang="en-US" b="1" dirty="0"/>
              <a:t>700</a:t>
            </a:r>
            <a:r>
              <a:rPr lang="en-US" dirty="0"/>
              <a:t> &lt;T</a:t>
            </a:r>
            <a:r>
              <a:rPr lang="en-US" baseline="-25000" dirty="0"/>
              <a:t>s</a:t>
            </a:r>
            <a:r>
              <a:rPr lang="en-US" dirty="0"/>
              <a:t>&lt;</a:t>
            </a:r>
            <a:r>
              <a:rPr lang="en-US" b="1" dirty="0"/>
              <a:t>1300</a:t>
            </a:r>
            <a:r>
              <a:rPr lang="en-US" dirty="0"/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ᵒ</a:t>
            </a:r>
            <a:r>
              <a:rPr lang="en-US" dirty="0"/>
              <a:t>C, T</a:t>
            </a:r>
            <a:r>
              <a:rPr lang="en-US" baseline="-25000" dirty="0"/>
              <a:t>exit</a:t>
            </a:r>
            <a:r>
              <a:rPr lang="en-US" dirty="0"/>
              <a:t>=700 </a:t>
            </a:r>
            <a:r>
              <a:rPr lang="en-US" dirty="0">
                <a:latin typeface="Calibri" pitchFamily="34" charset="0"/>
                <a:cs typeface="Calibri" pitchFamily="34" charset="0"/>
              </a:rPr>
              <a:t>ᵒ</a:t>
            </a:r>
            <a:r>
              <a:rPr lang="en-US" dirty="0"/>
              <a:t>C, T</a:t>
            </a:r>
            <a:r>
              <a:rPr lang="en-US" baseline="-25000" dirty="0"/>
              <a:t>in</a:t>
            </a:r>
            <a:r>
              <a:rPr lang="en-US" dirty="0"/>
              <a:t>=600 </a:t>
            </a:r>
            <a:r>
              <a:rPr lang="en-US" dirty="0">
                <a:latin typeface="Calibri" pitchFamily="34" charset="0"/>
                <a:cs typeface="Calibri" pitchFamily="34" charset="0"/>
              </a:rPr>
              <a:t>ᵒ</a:t>
            </a:r>
            <a:r>
              <a:rPr lang="en-US" dirty="0"/>
              <a:t>C </a:t>
            </a:r>
          </a:p>
        </p:txBody>
      </p:sp>
      <p:sp>
        <p:nvSpPr>
          <p:cNvPr id="11271" name="TextBox 5"/>
          <p:cNvSpPr txBox="1">
            <a:spLocks noChangeArrowheads="1"/>
          </p:cNvSpPr>
          <p:nvPr/>
        </p:nvSpPr>
        <p:spPr bwMode="auto">
          <a:xfrm>
            <a:off x="3973007" y="2640353"/>
            <a:ext cx="482809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n-US" dirty="0"/>
              <a:t>The allowable heat </a:t>
            </a:r>
            <a:r>
              <a:rPr lang="en-US" dirty="0" smtClean="0"/>
              <a:t>flux calculated by CFX</a:t>
            </a:r>
            <a:endParaRPr lang="en-US" dirty="0"/>
          </a:p>
          <a:p>
            <a:pPr eaLnBrk="1" hangingPunct="1">
              <a:buFont typeface="Wingdings" pitchFamily="2" charset="2"/>
              <a:buChar char="ü"/>
            </a:pPr>
            <a:r>
              <a:rPr lang="en-US" b="1" dirty="0"/>
              <a:t>Case A, ~14 MW/m</a:t>
            </a:r>
            <a:r>
              <a:rPr lang="en-US" b="1" baseline="30000" dirty="0"/>
              <a:t>2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b="1" dirty="0"/>
              <a:t>Case B, ~15 MW/m</a:t>
            </a:r>
            <a:r>
              <a:rPr lang="en-US" b="1" baseline="30000" dirty="0"/>
              <a:t>2</a:t>
            </a:r>
          </a:p>
        </p:txBody>
      </p:sp>
      <p:sp>
        <p:nvSpPr>
          <p:cNvPr id="11272" name="TextBox 2"/>
          <p:cNvSpPr txBox="1">
            <a:spLocks noChangeArrowheads="1"/>
          </p:cNvSpPr>
          <p:nvPr/>
        </p:nvSpPr>
        <p:spPr bwMode="auto">
          <a:xfrm>
            <a:off x="2878138" y="18288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A</a:t>
            </a:r>
          </a:p>
        </p:txBody>
      </p:sp>
      <p:sp>
        <p:nvSpPr>
          <p:cNvPr id="11273" name="TextBox 8"/>
          <p:cNvSpPr txBox="1">
            <a:spLocks noChangeArrowheads="1"/>
          </p:cNvSpPr>
          <p:nvPr/>
        </p:nvSpPr>
        <p:spPr bwMode="auto">
          <a:xfrm>
            <a:off x="3124200" y="25146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86755" y="3590696"/>
            <a:ext cx="4800600" cy="29546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u="sng" dirty="0" smtClean="0"/>
              <a:t>Material applications: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dirty="0" smtClean="0"/>
              <a:t>Armor: pure W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dirty="0" smtClean="0"/>
              <a:t>Cup-shaped thimbles: VM-W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doped with ppm of Al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(SiO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)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 or K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SiO</a:t>
            </a:r>
            <a:r>
              <a:rPr lang="en-US" sz="1600" baseline="-25000" dirty="0" smtClean="0"/>
              <a:t>3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dirty="0" smtClean="0"/>
              <a:t>Front, side and back plates: WL10 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	(W-1%La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O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)</a:t>
            </a:r>
          </a:p>
          <a:p>
            <a:r>
              <a:rPr lang="en-US" u="sng" dirty="0" smtClean="0"/>
              <a:t>Fabrication:</a:t>
            </a:r>
            <a:r>
              <a:rPr lang="en-US" dirty="0" smtClean="0"/>
              <a:t>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dirty="0" smtClean="0"/>
              <a:t>Armor: powder HIPing(hot isostatic pressing)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dirty="0" smtClean="0"/>
              <a:t>Thimbles: Drawn and rolled from sheet</a:t>
            </a:r>
            <a:r>
              <a:rPr lang="en-US" sz="1600" dirty="0"/>
              <a:t>	</a:t>
            </a:r>
            <a:r>
              <a:rPr lang="en-US" sz="1600" dirty="0" smtClean="0"/>
              <a:t> (up to 1 mm)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dirty="0" smtClean="0"/>
              <a:t>All the plates: HIP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45" y="4878526"/>
            <a:ext cx="2542118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5" y="4470928"/>
            <a:ext cx="544335" cy="990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534" y="5664671"/>
            <a:ext cx="1491726" cy="1114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6735" y="4747721"/>
            <a:ext cx="7267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Thimble</a:t>
            </a:r>
            <a:endParaRPr 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696735" y="5009331"/>
            <a:ext cx="7267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Ring</a:t>
            </a:r>
            <a:endParaRPr lang="en-US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730289" y="4340123"/>
            <a:ext cx="7267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Armor</a:t>
            </a:r>
            <a:endParaRPr lang="en-US" sz="11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60651" y="5175476"/>
            <a:ext cx="272168" cy="193864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60651" y="4899489"/>
            <a:ext cx="272168" cy="193864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60651" y="4470928"/>
            <a:ext cx="272168" cy="26161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60651" y="6409659"/>
            <a:ext cx="86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HCPF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851385" y="6471214"/>
            <a:ext cx="1008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Finger</a:t>
            </a:r>
            <a:endParaRPr lang="en-US" sz="140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213397" y="6096000"/>
            <a:ext cx="0" cy="31365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2819400" y="6096000"/>
            <a:ext cx="228600" cy="306526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429000" y="6096000"/>
            <a:ext cx="152400" cy="306526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819400" y="6402526"/>
            <a:ext cx="0" cy="37646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657600" y="6409659"/>
            <a:ext cx="0" cy="3693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382000" cy="11890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Reevaluation of the HCFP Divertor 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293" name="Chart 12"/>
          <p:cNvGraphicFramePr>
            <a:graphicFrameLocks/>
          </p:cNvGraphicFramePr>
          <p:nvPr/>
        </p:nvGraphicFramePr>
        <p:xfrm>
          <a:off x="139700" y="1397000"/>
          <a:ext cx="3111500" cy="299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9" r:id="rId4" imgW="3109229" imgH="2999492" progId="Excel.Chart.8">
                  <p:embed/>
                </p:oleObj>
              </mc:Choice>
              <mc:Fallback>
                <p:oleObj r:id="rId4" imgW="3109229" imgH="2999492" progId="Excel.Chart.8">
                  <p:embed/>
                  <p:pic>
                    <p:nvPicPr>
                      <p:cNvPr id="0" name="Chart 1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" y="1397000"/>
                        <a:ext cx="3111500" cy="299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Chart 13"/>
          <p:cNvGraphicFramePr>
            <a:graphicFrameLocks/>
          </p:cNvGraphicFramePr>
          <p:nvPr/>
        </p:nvGraphicFramePr>
        <p:xfrm>
          <a:off x="101600" y="4064000"/>
          <a:ext cx="3149600" cy="276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0" r:id="rId6" imgW="3145809" imgH="2767824" progId="Excel.Chart.8">
                  <p:embed/>
                </p:oleObj>
              </mc:Choice>
              <mc:Fallback>
                <p:oleObj r:id="rId6" imgW="3145809" imgH="2767824" progId="Excel.Chart.8">
                  <p:embed/>
                  <p:pic>
                    <p:nvPicPr>
                      <p:cNvPr id="0" name="Chart 1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" y="4064000"/>
                        <a:ext cx="3149600" cy="276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TextBox 14"/>
          <p:cNvSpPr txBox="1">
            <a:spLocks noChangeArrowheads="1"/>
          </p:cNvSpPr>
          <p:nvPr/>
        </p:nvSpPr>
        <p:spPr bwMode="auto">
          <a:xfrm>
            <a:off x="3118449" y="1465199"/>
            <a:ext cx="4806351" cy="1200329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P</a:t>
            </a:r>
            <a:r>
              <a:rPr lang="en-US" baseline="-25000" dirty="0" smtClean="0"/>
              <a:t>pumping power </a:t>
            </a:r>
            <a:r>
              <a:rPr lang="en-US" dirty="0" smtClean="0"/>
              <a:t>/P</a:t>
            </a:r>
            <a:r>
              <a:rPr lang="en-US" baseline="-25000" dirty="0" smtClean="0"/>
              <a:t>removed </a:t>
            </a:r>
            <a:r>
              <a:rPr lang="en-US" baseline="-25000" dirty="0"/>
              <a:t>power </a:t>
            </a:r>
            <a:r>
              <a:rPr lang="en-US" dirty="0"/>
              <a:t>&lt;10</a:t>
            </a:r>
            <a:r>
              <a:rPr lang="en-US" dirty="0" smtClean="0"/>
              <a:t>%</a:t>
            </a:r>
          </a:p>
          <a:p>
            <a:pPr eaLnBrk="1" hangingPunct="1"/>
            <a:r>
              <a:rPr lang="en-US" dirty="0" smtClean="0"/>
              <a:t>A</a:t>
            </a:r>
            <a:r>
              <a:rPr lang="en-US" dirty="0"/>
              <a:t>: </a:t>
            </a:r>
            <a:r>
              <a:rPr lang="en-US" b="1" dirty="0"/>
              <a:t>800</a:t>
            </a:r>
            <a:r>
              <a:rPr lang="en-US" dirty="0"/>
              <a:t> &lt;T</a:t>
            </a:r>
            <a:r>
              <a:rPr lang="en-US" baseline="-25000" dirty="0"/>
              <a:t>s</a:t>
            </a:r>
            <a:r>
              <a:rPr lang="en-US" dirty="0" smtClean="0"/>
              <a:t>&lt; 1300 </a:t>
            </a:r>
            <a:r>
              <a:rPr lang="en-US" dirty="0">
                <a:latin typeface="Calibri" pitchFamily="34" charset="0"/>
                <a:cs typeface="Calibri" pitchFamily="34" charset="0"/>
              </a:rPr>
              <a:t>ᵒ</a:t>
            </a:r>
            <a:r>
              <a:rPr lang="en-US" dirty="0"/>
              <a:t>C, </a:t>
            </a:r>
            <a:r>
              <a:rPr lang="en-US" dirty="0" smtClean="0"/>
              <a:t>T</a:t>
            </a:r>
            <a:r>
              <a:rPr lang="en-US" baseline="-25000" dirty="0" smtClean="0"/>
              <a:t>exit</a:t>
            </a:r>
            <a:r>
              <a:rPr lang="en-US" dirty="0" smtClean="0"/>
              <a:t>=800 </a:t>
            </a:r>
            <a:r>
              <a:rPr lang="en-US" dirty="0">
                <a:latin typeface="Calibri" pitchFamily="34" charset="0"/>
                <a:cs typeface="Calibri" pitchFamily="34" charset="0"/>
              </a:rPr>
              <a:t>ᵒ</a:t>
            </a:r>
            <a:r>
              <a:rPr lang="en-US" dirty="0"/>
              <a:t>C, </a:t>
            </a:r>
            <a:r>
              <a:rPr lang="en-US" dirty="0" smtClean="0"/>
              <a:t>T</a:t>
            </a:r>
            <a:r>
              <a:rPr lang="en-US" baseline="-25000" dirty="0" smtClean="0"/>
              <a:t>in</a:t>
            </a:r>
            <a:r>
              <a:rPr lang="en-US" dirty="0" smtClean="0"/>
              <a:t>=700 </a:t>
            </a:r>
            <a:r>
              <a:rPr lang="en-US" dirty="0">
                <a:latin typeface="Calibri" pitchFamily="34" charset="0"/>
                <a:cs typeface="Calibri" pitchFamily="34" charset="0"/>
              </a:rPr>
              <a:t>ᵒ</a:t>
            </a:r>
            <a:r>
              <a:rPr lang="en-US" dirty="0"/>
              <a:t>C</a:t>
            </a:r>
          </a:p>
          <a:p>
            <a:pPr eaLnBrk="1" hangingPunct="1"/>
            <a:r>
              <a:rPr lang="en-US" dirty="0"/>
              <a:t>B: </a:t>
            </a:r>
            <a:r>
              <a:rPr lang="en-US" b="1" dirty="0"/>
              <a:t>800</a:t>
            </a:r>
            <a:r>
              <a:rPr lang="en-US" dirty="0"/>
              <a:t> &lt;T</a:t>
            </a:r>
            <a:r>
              <a:rPr lang="en-US" baseline="-25000" dirty="0"/>
              <a:t>s</a:t>
            </a:r>
            <a:r>
              <a:rPr lang="en-US" dirty="0" smtClean="0"/>
              <a:t>&lt; </a:t>
            </a:r>
            <a:r>
              <a:rPr lang="en-US" b="1" dirty="0" smtClean="0"/>
              <a:t>1200</a:t>
            </a:r>
            <a:r>
              <a:rPr lang="en-US" dirty="0" smtClean="0"/>
              <a:t> </a:t>
            </a:r>
            <a:r>
              <a:rPr lang="en-US" dirty="0">
                <a:latin typeface="Calibri"/>
                <a:cs typeface="Calibri" pitchFamily="34" charset="0"/>
              </a:rPr>
              <a:t>ᵒ</a:t>
            </a:r>
            <a:r>
              <a:rPr lang="en-US" dirty="0" smtClean="0"/>
              <a:t>C</a:t>
            </a:r>
            <a:r>
              <a:rPr lang="en-US" dirty="0"/>
              <a:t>, </a:t>
            </a:r>
            <a:r>
              <a:rPr lang="en-US" dirty="0" smtClean="0"/>
              <a:t>T</a:t>
            </a:r>
            <a:r>
              <a:rPr lang="en-US" baseline="-25000" dirty="0" smtClean="0"/>
              <a:t>exit</a:t>
            </a:r>
            <a:r>
              <a:rPr lang="en-US" dirty="0" smtClean="0"/>
              <a:t>=800 </a:t>
            </a:r>
            <a:r>
              <a:rPr lang="en-US" dirty="0">
                <a:cs typeface="Calibri" pitchFamily="34" charset="0"/>
              </a:rPr>
              <a:t>ᵒ</a:t>
            </a:r>
            <a:r>
              <a:rPr lang="en-US" dirty="0"/>
              <a:t>C, </a:t>
            </a:r>
            <a:r>
              <a:rPr lang="en-US" dirty="0" smtClean="0"/>
              <a:t>T</a:t>
            </a:r>
            <a:r>
              <a:rPr lang="en-US" baseline="-25000" dirty="0" smtClean="0"/>
              <a:t>in</a:t>
            </a:r>
            <a:r>
              <a:rPr lang="en-US" dirty="0" smtClean="0"/>
              <a:t>=700 </a:t>
            </a:r>
            <a:r>
              <a:rPr lang="en-US" dirty="0" smtClean="0">
                <a:cs typeface="Calibri" pitchFamily="34" charset="0"/>
              </a:rPr>
              <a:t>ᵒ</a:t>
            </a:r>
            <a:r>
              <a:rPr lang="en-US" dirty="0" smtClean="0"/>
              <a:t>C</a:t>
            </a:r>
          </a:p>
          <a:p>
            <a:pPr eaLnBrk="1" hangingPunct="1"/>
            <a:r>
              <a:rPr lang="en-US" dirty="0" smtClean="0"/>
              <a:t>C: 700 &lt;Ts&lt; 1300 </a:t>
            </a:r>
            <a:r>
              <a:rPr lang="en-US" dirty="0" smtClean="0">
                <a:latin typeface="Calibri"/>
                <a:cs typeface="Calibri"/>
              </a:rPr>
              <a:t>ᵒ</a:t>
            </a:r>
            <a:r>
              <a:rPr lang="en-US" dirty="0" smtClean="0"/>
              <a:t>C, T</a:t>
            </a:r>
            <a:r>
              <a:rPr lang="en-US" baseline="-25000" dirty="0" smtClean="0"/>
              <a:t>exit</a:t>
            </a:r>
            <a:r>
              <a:rPr lang="en-US" dirty="0" smtClean="0"/>
              <a:t>=677 </a:t>
            </a:r>
            <a:r>
              <a:rPr lang="en-US" dirty="0">
                <a:cs typeface="Calibri" pitchFamily="34" charset="0"/>
              </a:rPr>
              <a:t>ᵒ</a:t>
            </a:r>
            <a:r>
              <a:rPr lang="en-US" dirty="0"/>
              <a:t>C, </a:t>
            </a:r>
            <a:r>
              <a:rPr lang="en-US" dirty="0" smtClean="0"/>
              <a:t>T</a:t>
            </a:r>
            <a:r>
              <a:rPr lang="en-US" baseline="-25000" dirty="0" smtClean="0"/>
              <a:t>in</a:t>
            </a:r>
            <a:r>
              <a:rPr lang="en-US" dirty="0" smtClean="0"/>
              <a:t>=600 </a:t>
            </a:r>
            <a:r>
              <a:rPr lang="en-US" dirty="0">
                <a:cs typeface="Calibri" pitchFamily="34" charset="0"/>
              </a:rPr>
              <a:t>ᵒ</a:t>
            </a:r>
            <a:r>
              <a:rPr lang="en-US" dirty="0"/>
              <a:t>C</a:t>
            </a:r>
          </a:p>
        </p:txBody>
      </p:sp>
      <p:sp>
        <p:nvSpPr>
          <p:cNvPr id="12296" name="TextBox 15"/>
          <p:cNvSpPr txBox="1">
            <a:spLocks noChangeArrowheads="1"/>
          </p:cNvSpPr>
          <p:nvPr/>
        </p:nvSpPr>
        <p:spPr bwMode="auto">
          <a:xfrm>
            <a:off x="3118449" y="2665528"/>
            <a:ext cx="5181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n-US" dirty="0"/>
              <a:t>The allowable heat </a:t>
            </a:r>
            <a:r>
              <a:rPr lang="en-US" dirty="0" smtClean="0"/>
              <a:t>flux calculated by CFX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b="1" dirty="0" smtClean="0"/>
              <a:t>Case </a:t>
            </a:r>
            <a:r>
              <a:rPr lang="en-US" b="1" dirty="0"/>
              <a:t>A, ~9 MW/m</a:t>
            </a:r>
            <a:r>
              <a:rPr lang="en-US" b="1" baseline="30000" dirty="0"/>
              <a:t>2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b="1" dirty="0"/>
              <a:t>Case B, ~7.8 </a:t>
            </a:r>
            <a:r>
              <a:rPr lang="en-US" b="1" dirty="0" smtClean="0"/>
              <a:t>MW/m</a:t>
            </a:r>
            <a:r>
              <a:rPr lang="en-US" b="1" baseline="30000" dirty="0" smtClean="0"/>
              <a:t>2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b="1" dirty="0"/>
              <a:t>Case </a:t>
            </a:r>
            <a:r>
              <a:rPr lang="en-US" b="1" dirty="0" smtClean="0"/>
              <a:t>C, ~11 MW/m</a:t>
            </a:r>
            <a:r>
              <a:rPr lang="en-US" b="1" baseline="30000" dirty="0" smtClean="0"/>
              <a:t>2</a:t>
            </a:r>
            <a:endParaRPr lang="en-US" b="1" baseline="30000" dirty="0"/>
          </a:p>
        </p:txBody>
      </p:sp>
      <p:sp>
        <p:nvSpPr>
          <p:cNvPr id="12297" name="TextBox 2"/>
          <p:cNvSpPr txBox="1">
            <a:spLocks noChangeArrowheads="1"/>
          </p:cNvSpPr>
          <p:nvPr/>
        </p:nvSpPr>
        <p:spPr bwMode="auto">
          <a:xfrm>
            <a:off x="2209800" y="18288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B</a:t>
            </a:r>
          </a:p>
        </p:txBody>
      </p:sp>
      <p:sp>
        <p:nvSpPr>
          <p:cNvPr id="12298" name="TextBox 17"/>
          <p:cNvSpPr txBox="1">
            <a:spLocks noChangeArrowheads="1"/>
          </p:cNvSpPr>
          <p:nvPr/>
        </p:nvSpPr>
        <p:spPr bwMode="auto">
          <a:xfrm>
            <a:off x="2370138" y="56388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B</a:t>
            </a:r>
          </a:p>
        </p:txBody>
      </p:sp>
      <p:sp>
        <p:nvSpPr>
          <p:cNvPr id="12299" name="TextBox 18"/>
          <p:cNvSpPr txBox="1">
            <a:spLocks noChangeArrowheads="1"/>
          </p:cNvSpPr>
          <p:nvPr/>
        </p:nvSpPr>
        <p:spPr bwMode="auto">
          <a:xfrm>
            <a:off x="2655888" y="2825750"/>
            <a:ext cx="304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A</a:t>
            </a:r>
          </a:p>
        </p:txBody>
      </p:sp>
      <p:sp>
        <p:nvSpPr>
          <p:cNvPr id="12300" name="TextBox 19"/>
          <p:cNvSpPr txBox="1">
            <a:spLocks noChangeArrowheads="1"/>
          </p:cNvSpPr>
          <p:nvPr/>
        </p:nvSpPr>
        <p:spPr bwMode="auto">
          <a:xfrm>
            <a:off x="2398713" y="50292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362200"/>
            <a:ext cx="812528" cy="23017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00400" y="3825716"/>
            <a:ext cx="381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Material applications: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dirty="0" smtClean="0"/>
              <a:t>Armor: pure W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dirty="0" smtClean="0"/>
              <a:t>Front, side and back plates </a:t>
            </a:r>
          </a:p>
          <a:p>
            <a:r>
              <a:rPr lang="en-US" sz="1600" dirty="0" smtClean="0"/>
              <a:t>     (thickness&gt; 2mm)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Pure W or WL10 (W-1%La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O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)</a:t>
            </a:r>
          </a:p>
          <a:p>
            <a:r>
              <a:rPr lang="en-US" u="sng" dirty="0" smtClean="0"/>
              <a:t>Fabrication:</a:t>
            </a:r>
            <a:r>
              <a:rPr lang="en-US" dirty="0" smtClean="0"/>
              <a:t>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All plates: HIP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019" y="5217331"/>
            <a:ext cx="3831991" cy="1586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382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How Can A Non-uniform Heat Flux Profile be Handled in Divertor Design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TextBox 2"/>
          <p:cNvSpPr txBox="1">
            <a:spLocks noChangeArrowheads="1"/>
          </p:cNvSpPr>
          <p:nvPr/>
        </p:nvSpPr>
        <p:spPr bwMode="auto">
          <a:xfrm>
            <a:off x="152400" y="1524000"/>
            <a:ext cx="373380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buFont typeface="Wingdings" pitchFamily="2" charset="2"/>
              <a:buChar char="Ø"/>
            </a:pPr>
            <a:r>
              <a:rPr lang="en-US" dirty="0"/>
              <a:t>In previous studies, all evaluations until now were concerned with the layout of the finger and plate </a:t>
            </a:r>
            <a:r>
              <a:rPr lang="en-US" dirty="0" smtClean="0"/>
              <a:t>concepts </a:t>
            </a:r>
            <a:r>
              <a:rPr lang="en-US" dirty="0"/>
              <a:t>for the maximum allowable heat flux.</a:t>
            </a:r>
          </a:p>
          <a:p>
            <a:pPr algn="just" eaLnBrk="1" hangingPunct="1">
              <a:spcBef>
                <a:spcPts val="600"/>
              </a:spcBef>
              <a:buFont typeface="Wingdings" pitchFamily="2" charset="2"/>
              <a:buChar char="Ø"/>
            </a:pPr>
            <a:r>
              <a:rPr lang="en-US" dirty="0"/>
              <a:t>However, there is a rather steep profile in the plate direction with a ratio between the maximum (11 MW/m</a:t>
            </a:r>
            <a:r>
              <a:rPr lang="en-US" baseline="30000" dirty="0"/>
              <a:t>2</a:t>
            </a:r>
            <a:r>
              <a:rPr lang="en-US" dirty="0"/>
              <a:t>) and average heat flux (3.5 MW/m</a:t>
            </a:r>
            <a:r>
              <a:rPr lang="en-US" baseline="30000" dirty="0"/>
              <a:t>2</a:t>
            </a:r>
            <a:r>
              <a:rPr lang="en-US" dirty="0"/>
              <a:t>) of 2~3.</a:t>
            </a:r>
          </a:p>
          <a:p>
            <a:pPr algn="just" eaLnBrk="1" hangingPunct="1">
              <a:spcBef>
                <a:spcPts val="600"/>
              </a:spcBef>
              <a:buFont typeface="Wingdings" pitchFamily="2" charset="2"/>
              <a:buChar char="Ø"/>
            </a:pPr>
            <a:r>
              <a:rPr lang="en-US" dirty="0"/>
              <a:t>How can </a:t>
            </a:r>
            <a:r>
              <a:rPr lang="en-US" dirty="0" smtClean="0"/>
              <a:t>the localized HHF be accommodated for in our divertor design?</a:t>
            </a:r>
            <a:endParaRPr lang="en-US" dirty="0"/>
          </a:p>
        </p:txBody>
      </p:sp>
      <p:pic>
        <p:nvPicPr>
          <p:cNvPr id="1434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1524000"/>
            <a:ext cx="4529138" cy="440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76782" y="5867400"/>
            <a:ext cx="4686218" cy="8617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Example of the ARIES-AT or RS Design</a:t>
            </a:r>
          </a:p>
          <a:p>
            <a:pPr>
              <a:defRPr/>
            </a:pPr>
            <a:r>
              <a:rPr lang="en-US" sz="1600" dirty="0" smtClean="0"/>
              <a:t>*T.D</a:t>
            </a:r>
            <a:r>
              <a:rPr lang="en-US" sz="1600" dirty="0"/>
              <a:t>. </a:t>
            </a:r>
            <a:r>
              <a:rPr lang="en-US" sz="1600" dirty="0" smtClean="0"/>
              <a:t>Rognlien,  presented at </a:t>
            </a:r>
            <a:r>
              <a:rPr lang="en-US" sz="1600" dirty="0"/>
              <a:t>the ARIES Town Meeting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382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Adjustment of the Cooling to a Power Profile in Plate Direction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5" name="TextBox 2"/>
          <p:cNvSpPr txBox="1">
            <a:spLocks noChangeArrowheads="1"/>
          </p:cNvSpPr>
          <p:nvPr/>
        </p:nvSpPr>
        <p:spPr bwMode="auto">
          <a:xfrm>
            <a:off x="161925" y="1447800"/>
            <a:ext cx="8534400" cy="420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Font typeface="Wingdings" pitchFamily="2" charset="2"/>
              <a:buChar char="Ø"/>
            </a:pPr>
            <a:r>
              <a:rPr lang="en-US" dirty="0"/>
              <a:t>With the finger,  plate and T-Tube design, the coolant flows in poloidal direction in parallel channel. The heat flux, cooling condition, and the temperatures are equal in these parallel channels.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Char char="Ø"/>
            </a:pPr>
            <a:r>
              <a:rPr lang="en-US" dirty="0"/>
              <a:t>The helium enters at one side of  the plate and leaves at the other side, and the heat flux into the plate is low at the channel inlet, rises to a maximum value, and goes down again in the direction to the exit.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Char char="Ø"/>
            </a:pPr>
            <a:r>
              <a:rPr lang="en-US" dirty="0"/>
              <a:t>Inside the channel there is an inlet manifold with decreasing cross-section, and  an outlet manifold with increasing cross-section. With this arrangement, the He velocity in the inlet and outlet manifold remains constant over entire length of the plate.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Char char="Ø"/>
            </a:pPr>
            <a:r>
              <a:rPr lang="en-US" dirty="0"/>
              <a:t>The </a:t>
            </a:r>
            <a:r>
              <a:rPr lang="en-US" b="1" dirty="0"/>
              <a:t>design method </a:t>
            </a:r>
            <a:r>
              <a:rPr lang="en-US" dirty="0"/>
              <a:t>for adjusting </a:t>
            </a:r>
            <a:r>
              <a:rPr lang="en-US" dirty="0" smtClean="0"/>
              <a:t>the cooling to a </a:t>
            </a:r>
            <a:r>
              <a:rPr lang="en-US" dirty="0"/>
              <a:t>power profile in the plate direction is to </a:t>
            </a:r>
            <a:r>
              <a:rPr lang="en-US" dirty="0" smtClean="0"/>
              <a:t>maintain </a:t>
            </a:r>
            <a:r>
              <a:rPr lang="en-US" dirty="0"/>
              <a:t>the </a:t>
            </a:r>
            <a:r>
              <a:rPr lang="en-US" dirty="0" smtClean="0"/>
              <a:t>He velocity </a:t>
            </a:r>
            <a:r>
              <a:rPr lang="en-US" dirty="0"/>
              <a:t>through the nozzles (jets) as well as the coolant temperature rise (T</a:t>
            </a:r>
            <a:r>
              <a:rPr lang="en-US" baseline="-25000" dirty="0"/>
              <a:t>exit</a:t>
            </a:r>
            <a:r>
              <a:rPr lang="en-US" dirty="0"/>
              <a:t>-T</a:t>
            </a:r>
            <a:r>
              <a:rPr lang="en-US" baseline="-25000" dirty="0"/>
              <a:t>inlet</a:t>
            </a:r>
            <a:r>
              <a:rPr lang="en-US" dirty="0"/>
              <a:t>) as constant over the entire length of the plate. In this way,  the pressure drop (∆P) will remains constant. </a:t>
            </a:r>
          </a:p>
        </p:txBody>
      </p:sp>
      <p:pic>
        <p:nvPicPr>
          <p:cNvPr id="1536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641975"/>
            <a:ext cx="37338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382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Design Method of Accommodating to a Power Profile in Plate Direction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521125"/>
            <a:ext cx="8534400" cy="398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000" u="sng" dirty="0">
                <a:solidFill>
                  <a:srgbClr val="1F08C8"/>
                </a:solidFill>
              </a:rPr>
              <a:t>T</a:t>
            </a:r>
            <a:r>
              <a:rPr lang="en-US" sz="2000" u="sng" dirty="0" smtClean="0">
                <a:solidFill>
                  <a:srgbClr val="1F08C8"/>
                </a:solidFill>
              </a:rPr>
              <a:t>o  </a:t>
            </a:r>
            <a:r>
              <a:rPr lang="en-US" sz="2000" u="sng" dirty="0">
                <a:solidFill>
                  <a:srgbClr val="1F08C8"/>
                </a:solidFill>
              </a:rPr>
              <a:t>maintain the jet velocity </a:t>
            </a:r>
            <a:r>
              <a:rPr lang="en-US" sz="2000" b="1" u="sng" dirty="0">
                <a:solidFill>
                  <a:srgbClr val="1F08C8"/>
                </a:solidFill>
              </a:rPr>
              <a:t>v</a:t>
            </a:r>
            <a:r>
              <a:rPr lang="en-US" sz="2000" b="1" u="sng" baseline="-25000" dirty="0">
                <a:solidFill>
                  <a:srgbClr val="1F08C8"/>
                </a:solidFill>
              </a:rPr>
              <a:t>jet</a:t>
            </a:r>
            <a:r>
              <a:rPr lang="en-US" sz="2000" u="sng" dirty="0">
                <a:solidFill>
                  <a:srgbClr val="1F08C8"/>
                </a:solidFill>
              </a:rPr>
              <a:t>, </a:t>
            </a:r>
            <a:r>
              <a:rPr lang="en-US" sz="2000" u="sng" dirty="0" smtClean="0">
                <a:solidFill>
                  <a:srgbClr val="1F08C8"/>
                </a:solidFill>
              </a:rPr>
              <a:t>coolant </a:t>
            </a:r>
            <a:r>
              <a:rPr lang="en-US" sz="2000" u="sng" dirty="0">
                <a:solidFill>
                  <a:srgbClr val="1F08C8"/>
                </a:solidFill>
              </a:rPr>
              <a:t>temperate </a:t>
            </a:r>
            <a:r>
              <a:rPr lang="en-US" sz="2000" u="sng" dirty="0" smtClean="0">
                <a:solidFill>
                  <a:srgbClr val="1F08C8"/>
                </a:solidFill>
              </a:rPr>
              <a:t>rise </a:t>
            </a:r>
            <a:r>
              <a:rPr lang="en-US" sz="2000" b="1" u="sng" dirty="0" smtClean="0">
                <a:solidFill>
                  <a:srgbClr val="1F08C8"/>
                </a:solidFill>
              </a:rPr>
              <a:t>∆T</a:t>
            </a:r>
            <a:r>
              <a:rPr lang="en-US" sz="2000" u="sng" dirty="0" smtClean="0">
                <a:solidFill>
                  <a:srgbClr val="1F08C8"/>
                </a:solidFill>
              </a:rPr>
              <a:t> and </a:t>
            </a:r>
            <a:r>
              <a:rPr lang="en-US" sz="2000" u="sng" dirty="0">
                <a:solidFill>
                  <a:srgbClr val="1F08C8"/>
                </a:solidFill>
              </a:rPr>
              <a:t>the </a:t>
            </a:r>
            <a:r>
              <a:rPr lang="en-US" sz="2000" b="1" u="sng" dirty="0">
                <a:solidFill>
                  <a:srgbClr val="1F08C8"/>
                </a:solidFill>
              </a:rPr>
              <a:t>∆P</a:t>
            </a:r>
            <a:r>
              <a:rPr lang="en-US" sz="2000" u="sng" dirty="0">
                <a:solidFill>
                  <a:srgbClr val="1F08C8"/>
                </a:solidFill>
              </a:rPr>
              <a:t> as the </a:t>
            </a:r>
            <a:r>
              <a:rPr lang="en-US" sz="2000" u="sng" dirty="0" smtClean="0">
                <a:solidFill>
                  <a:srgbClr val="1F08C8"/>
                </a:solidFill>
              </a:rPr>
              <a:t>constant:</a:t>
            </a:r>
            <a:endParaRPr lang="en-US" sz="2000" u="sng" dirty="0">
              <a:solidFill>
                <a:srgbClr val="1F08C8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dirty="0"/>
              <a:t> We have to adjust the local coolant mass flow rate to the local divertor heat flux, and this requires </a:t>
            </a:r>
            <a:r>
              <a:rPr lang="en-US" b="1" dirty="0"/>
              <a:t>the ratio of the mass flow rate to surface heat flux should be constant</a:t>
            </a:r>
            <a:r>
              <a:rPr lang="en-US" dirty="0"/>
              <a:t>. This means we have to adjust the </a:t>
            </a:r>
            <a:r>
              <a:rPr lang="en-US" b="1" dirty="0"/>
              <a:t>flow cross-sections </a:t>
            </a:r>
            <a:r>
              <a:rPr lang="en-US" dirty="0"/>
              <a:t>to the local divertor heat flux.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dirty="0"/>
              <a:t>The ratio of the local cross-section area of the nozzle to the cross-section area of the nozzles at the location of the maximum heat flux has to the same ratio of the local heat flux to the maximum heat flux:</a:t>
            </a:r>
          </a:p>
          <a:p>
            <a:pPr>
              <a:defRPr/>
            </a:pPr>
            <a:r>
              <a:rPr lang="en-US" dirty="0"/>
              <a:t>        </a:t>
            </a:r>
            <a:r>
              <a:rPr lang="en-US" b="1" dirty="0" smtClean="0"/>
              <a:t>S</a:t>
            </a:r>
            <a:r>
              <a:rPr lang="en-US" b="1" baseline="-25000" dirty="0" smtClean="0"/>
              <a:t>nozzle </a:t>
            </a:r>
            <a:r>
              <a:rPr lang="en-US" b="1" baseline="-25000" dirty="0"/>
              <a:t>at local </a:t>
            </a:r>
            <a:r>
              <a:rPr lang="en-US" b="1" dirty="0"/>
              <a:t>/ </a:t>
            </a:r>
            <a:r>
              <a:rPr lang="en-US" b="1" dirty="0" smtClean="0"/>
              <a:t>S</a:t>
            </a:r>
            <a:r>
              <a:rPr lang="en-US" b="1" baseline="-25000" dirty="0" smtClean="0"/>
              <a:t>nozzle </a:t>
            </a:r>
            <a:r>
              <a:rPr lang="en-US" b="1" baseline="-25000" dirty="0"/>
              <a:t>at </a:t>
            </a:r>
            <a:r>
              <a:rPr lang="en-US" b="1" baseline="-25000" dirty="0" smtClean="0"/>
              <a:t>max </a:t>
            </a:r>
            <a:r>
              <a:rPr lang="en-US" b="1" dirty="0"/>
              <a:t>=</a:t>
            </a:r>
            <a:r>
              <a:rPr lang="en-US" b="1" baseline="-25000" dirty="0"/>
              <a:t> </a:t>
            </a:r>
            <a:r>
              <a:rPr lang="en-US" b="1" dirty="0" smtClean="0"/>
              <a:t>q”</a:t>
            </a:r>
            <a:r>
              <a:rPr lang="en-US" b="1" baseline="-25000" dirty="0" smtClean="0"/>
              <a:t>local </a:t>
            </a:r>
            <a:r>
              <a:rPr lang="en-US" b="1" dirty="0"/>
              <a:t>/ </a:t>
            </a:r>
            <a:r>
              <a:rPr lang="en-US" b="1" dirty="0" smtClean="0"/>
              <a:t>q”</a:t>
            </a:r>
            <a:r>
              <a:rPr lang="en-US" b="1" baseline="-25000" dirty="0" smtClean="0"/>
              <a:t>max   </a:t>
            </a:r>
            <a:r>
              <a:rPr lang="en-US" b="1" dirty="0"/>
              <a:t>(</a:t>
            </a:r>
            <a:r>
              <a:rPr lang="en-US" b="1" dirty="0" smtClean="0"/>
              <a:t>S</a:t>
            </a:r>
            <a:r>
              <a:rPr lang="en-US" b="1" baseline="-25000" dirty="0" smtClean="0"/>
              <a:t>nozzle</a:t>
            </a:r>
            <a:r>
              <a:rPr lang="en-US" b="1" dirty="0" smtClean="0"/>
              <a:t>: CS area </a:t>
            </a:r>
            <a:r>
              <a:rPr lang="en-US" b="1" dirty="0"/>
              <a:t>of the nozzles)</a:t>
            </a:r>
            <a:endParaRPr lang="en-US" baseline="-25000" dirty="0"/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dirty="0"/>
              <a:t>The slot should not become too small for practical reason, the continuous slot should be replaced by an interrupted slot with ratio</a:t>
            </a:r>
            <a:endParaRPr lang="en-US" b="1" baseline="-25000" dirty="0"/>
          </a:p>
          <a:p>
            <a:pPr>
              <a:defRPr/>
            </a:pPr>
            <a:r>
              <a:rPr lang="en-US" b="1" baseline="-25000" dirty="0"/>
              <a:t> </a:t>
            </a:r>
            <a:r>
              <a:rPr lang="en-US" b="1" dirty="0"/>
              <a:t> </a:t>
            </a:r>
            <a:r>
              <a:rPr lang="en-US" b="1" baseline="-25000" dirty="0"/>
              <a:t>      </a:t>
            </a:r>
            <a:r>
              <a:rPr lang="en-US" b="1" dirty="0"/>
              <a:t> </a:t>
            </a:r>
            <a:r>
              <a:rPr lang="en-US" b="1" dirty="0" smtClean="0"/>
              <a:t>L</a:t>
            </a:r>
            <a:r>
              <a:rPr lang="en-US" b="1" baseline="-25000" dirty="0" smtClean="0"/>
              <a:t>slot </a:t>
            </a:r>
            <a:r>
              <a:rPr lang="en-US" b="1" baseline="-25000" dirty="0"/>
              <a:t>at local </a:t>
            </a:r>
            <a:r>
              <a:rPr lang="en-US" b="1" dirty="0"/>
              <a:t>/ </a:t>
            </a:r>
            <a:r>
              <a:rPr lang="en-US" b="1" dirty="0" smtClean="0"/>
              <a:t>L</a:t>
            </a:r>
            <a:r>
              <a:rPr lang="en-US" b="1" baseline="-25000" dirty="0" smtClean="0"/>
              <a:t>slot </a:t>
            </a:r>
            <a:r>
              <a:rPr lang="en-US" b="1" baseline="-25000" dirty="0"/>
              <a:t>at </a:t>
            </a:r>
            <a:r>
              <a:rPr lang="en-US" b="1" baseline="-25000" dirty="0" smtClean="0"/>
              <a:t>max </a:t>
            </a:r>
            <a:r>
              <a:rPr lang="en-US" b="1" dirty="0"/>
              <a:t>=</a:t>
            </a:r>
            <a:r>
              <a:rPr lang="en-US" b="1" baseline="-25000" dirty="0"/>
              <a:t> </a:t>
            </a:r>
            <a:r>
              <a:rPr lang="en-US" b="1" dirty="0"/>
              <a:t>q” </a:t>
            </a:r>
            <a:r>
              <a:rPr lang="en-US" b="1" baseline="-25000" dirty="0"/>
              <a:t>local </a:t>
            </a:r>
            <a:r>
              <a:rPr lang="en-US" b="1" dirty="0"/>
              <a:t>/ </a:t>
            </a:r>
            <a:r>
              <a:rPr lang="en-US" b="1" dirty="0" smtClean="0"/>
              <a:t>q”</a:t>
            </a:r>
            <a:r>
              <a:rPr lang="en-US" b="1" baseline="-25000" dirty="0" smtClean="0"/>
              <a:t>max      </a:t>
            </a:r>
            <a:r>
              <a:rPr lang="en-US" b="1" dirty="0" smtClean="0"/>
              <a:t> </a:t>
            </a:r>
            <a:r>
              <a:rPr lang="en-US" b="1" dirty="0"/>
              <a:t>(</a:t>
            </a:r>
            <a:r>
              <a:rPr lang="en-US" b="1" dirty="0" smtClean="0"/>
              <a:t>L</a:t>
            </a:r>
            <a:r>
              <a:rPr lang="en-US" b="1" baseline="-25000" dirty="0" smtClean="0"/>
              <a:t>slot</a:t>
            </a:r>
            <a:r>
              <a:rPr lang="en-US" b="1" dirty="0" smtClean="0"/>
              <a:t>: </a:t>
            </a:r>
            <a:r>
              <a:rPr lang="en-US" b="1" dirty="0"/>
              <a:t>length of the slot</a:t>
            </a:r>
            <a:r>
              <a:rPr lang="en-US" b="1" dirty="0" smtClean="0"/>
              <a:t>)</a:t>
            </a:r>
            <a:endParaRPr lang="en-US" b="1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273050" y="5562600"/>
            <a:ext cx="76962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en-US" b="1" dirty="0"/>
              <a:t>Examples:</a:t>
            </a:r>
          </a:p>
          <a:p>
            <a:pPr>
              <a:defRPr/>
            </a:pPr>
            <a:r>
              <a:rPr lang="en-US" dirty="0"/>
              <a:t>Plate design with jet cooling through a slot</a:t>
            </a:r>
          </a:p>
          <a:p>
            <a:pPr>
              <a:defRPr/>
            </a:pPr>
            <a:r>
              <a:rPr lang="en-US" dirty="0"/>
              <a:t>Heat flux (MW/m</a:t>
            </a:r>
            <a:r>
              <a:rPr lang="en-US" baseline="30000" dirty="0"/>
              <a:t>2</a:t>
            </a:r>
            <a:r>
              <a:rPr lang="en-US" dirty="0"/>
              <a:t>)			</a:t>
            </a:r>
            <a:r>
              <a:rPr lang="en-US" b="1" dirty="0"/>
              <a:t>10	5	2</a:t>
            </a:r>
          </a:p>
          <a:p>
            <a:pPr>
              <a:defRPr/>
            </a:pPr>
            <a:r>
              <a:rPr lang="en-US" dirty="0"/>
              <a:t>Slot length (mm per 5 mm unit)		</a:t>
            </a:r>
            <a:r>
              <a:rPr lang="en-US" b="1" dirty="0"/>
              <a:t>5	2.5	</a:t>
            </a:r>
            <a:r>
              <a:rPr lang="en-US" b="1" dirty="0" smtClean="0"/>
              <a:t>1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382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Example of the HCFP Divertor to Accommodate a HF Like ARIES-AT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2971800"/>
            <a:ext cx="294163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3810000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76200" y="4569112"/>
            <a:ext cx="449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n-US" dirty="0"/>
              <a:t>HCFP: poloidal length ~30 cm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/>
              <a:t> High heat flux region ~5 cm in the poloidal direction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/>
              <a:t>V</a:t>
            </a:r>
            <a:r>
              <a:rPr lang="en-US" baseline="-25000" dirty="0"/>
              <a:t>jet</a:t>
            </a:r>
            <a:r>
              <a:rPr lang="en-US" dirty="0"/>
              <a:t>, ∆T and ∆P remain constant</a:t>
            </a:r>
          </a:p>
        </p:txBody>
      </p:sp>
      <p:pic>
        <p:nvPicPr>
          <p:cNvPr id="17416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524000"/>
            <a:ext cx="35020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V="1">
            <a:off x="1981200" y="1676400"/>
            <a:ext cx="0" cy="259080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524000" y="1646238"/>
            <a:ext cx="0" cy="2697162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181600" y="2971800"/>
            <a:ext cx="0" cy="152400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791200" y="2270125"/>
            <a:ext cx="0" cy="152400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181600" y="2270125"/>
            <a:ext cx="609600" cy="701675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2" name="TextBox 21"/>
          <p:cNvSpPr txBox="1">
            <a:spLocks noChangeArrowheads="1"/>
          </p:cNvSpPr>
          <p:nvPr/>
        </p:nvSpPr>
        <p:spPr bwMode="auto">
          <a:xfrm>
            <a:off x="4829175" y="1766986"/>
            <a:ext cx="13144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HHF region</a:t>
            </a:r>
            <a:endParaRPr lang="en-US" sz="1400" dirty="0"/>
          </a:p>
        </p:txBody>
      </p:sp>
      <p:sp>
        <p:nvSpPr>
          <p:cNvPr id="17423" name="TextBox 25"/>
          <p:cNvSpPr txBox="1">
            <a:spLocks noChangeArrowheads="1"/>
          </p:cNvSpPr>
          <p:nvPr/>
        </p:nvSpPr>
        <p:spPr bwMode="auto">
          <a:xfrm>
            <a:off x="5029200" y="5791200"/>
            <a:ext cx="2514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A</a:t>
            </a:r>
            <a:r>
              <a:rPr lang="en-US" baseline="-25000" dirty="0"/>
              <a:t>jet</a:t>
            </a:r>
            <a:r>
              <a:rPr lang="en-US" dirty="0"/>
              <a:t>=0.5 x 50 mm</a:t>
            </a:r>
            <a:r>
              <a:rPr lang="en-US" baseline="30000" dirty="0"/>
              <a:t>2 </a:t>
            </a:r>
            <a:r>
              <a:rPr lang="en-US" dirty="0"/>
              <a:t>per 50 mm</a:t>
            </a:r>
            <a:endParaRPr lang="en-US" baseline="30000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5486400" y="4038600"/>
            <a:ext cx="800100" cy="167640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5" name="TextBox 28"/>
          <p:cNvSpPr txBox="1">
            <a:spLocks noChangeArrowheads="1"/>
          </p:cNvSpPr>
          <p:nvPr/>
        </p:nvSpPr>
        <p:spPr bwMode="auto">
          <a:xfrm>
            <a:off x="6238875" y="4584412"/>
            <a:ext cx="251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/>
              <a:t>A</a:t>
            </a:r>
            <a:r>
              <a:rPr lang="en-US" sz="1600" baseline="-25000" dirty="0"/>
              <a:t>jet</a:t>
            </a:r>
            <a:r>
              <a:rPr lang="en-US" sz="1600" dirty="0"/>
              <a:t>=0.5 x </a:t>
            </a:r>
            <a:r>
              <a:rPr lang="en-US" sz="1600" dirty="0" smtClean="0"/>
              <a:t>27 </a:t>
            </a:r>
            <a:r>
              <a:rPr lang="en-US" sz="1600" dirty="0"/>
              <a:t>mm</a:t>
            </a:r>
            <a:r>
              <a:rPr lang="en-US" sz="1600" baseline="30000" dirty="0"/>
              <a:t>2</a:t>
            </a:r>
          </a:p>
          <a:p>
            <a:pPr eaLnBrk="1" hangingPunct="1"/>
            <a:r>
              <a:rPr lang="en-US" sz="1600" dirty="0"/>
              <a:t>per 50 mm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6019800" y="3505200"/>
            <a:ext cx="1143000" cy="928688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2438400" y="1676400"/>
            <a:ext cx="0" cy="2438400"/>
          </a:xfrm>
          <a:prstGeom prst="line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2895600" y="1646238"/>
            <a:ext cx="0" cy="2392362"/>
          </a:xfrm>
          <a:prstGeom prst="line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1066800" y="1676400"/>
            <a:ext cx="0" cy="2392363"/>
          </a:xfrm>
          <a:prstGeom prst="line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3352800" y="1577975"/>
            <a:ext cx="0" cy="2390775"/>
          </a:xfrm>
          <a:prstGeom prst="line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31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988" y="2552700"/>
            <a:ext cx="98107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2" name="TextBox 45"/>
          <p:cNvSpPr txBox="1">
            <a:spLocks noChangeArrowheads="1"/>
          </p:cNvSpPr>
          <p:nvPr/>
        </p:nvSpPr>
        <p:spPr bwMode="auto">
          <a:xfrm>
            <a:off x="4192588" y="3246438"/>
            <a:ext cx="5715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/>
              <a:t>700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ᵒ</a:t>
            </a:r>
            <a:r>
              <a:rPr lang="en-US" sz="1000" dirty="0"/>
              <a:t>C</a:t>
            </a:r>
          </a:p>
        </p:txBody>
      </p:sp>
      <p:sp>
        <p:nvSpPr>
          <p:cNvPr id="17433" name="TextBox 46"/>
          <p:cNvSpPr txBox="1">
            <a:spLocks noChangeArrowheads="1"/>
          </p:cNvSpPr>
          <p:nvPr/>
        </p:nvSpPr>
        <p:spPr bwMode="auto">
          <a:xfrm>
            <a:off x="4168775" y="3990975"/>
            <a:ext cx="56991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/>
              <a:t>800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ᵒ</a:t>
            </a:r>
            <a:r>
              <a:rPr lang="en-US" sz="1000" dirty="0"/>
              <a:t>C</a:t>
            </a:r>
          </a:p>
        </p:txBody>
      </p:sp>
      <p:sp>
        <p:nvSpPr>
          <p:cNvPr id="48" name="Down Arrow 47"/>
          <p:cNvSpPr/>
          <p:nvPr/>
        </p:nvSpPr>
        <p:spPr>
          <a:xfrm>
            <a:off x="4398963" y="1920875"/>
            <a:ext cx="111125" cy="59531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29199" y="1981220"/>
            <a:ext cx="8633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200" dirty="0" smtClean="0"/>
              <a:t>’’ </a:t>
            </a:r>
            <a:r>
              <a:rPr lang="en-US" sz="1200" baseline="-25000" dirty="0" smtClean="0"/>
              <a:t>max</a:t>
            </a:r>
            <a:r>
              <a:rPr lang="en-US" sz="1200" dirty="0" smtClean="0"/>
              <a:t>=11 MW/m</a:t>
            </a:r>
            <a:r>
              <a:rPr lang="en-US" sz="1200" baseline="30000" dirty="0" smtClean="0"/>
              <a:t>2</a:t>
            </a:r>
            <a:endParaRPr lang="en-US" baseline="30000" dirty="0"/>
          </a:p>
        </p:txBody>
      </p:sp>
      <p:sp>
        <p:nvSpPr>
          <p:cNvPr id="27" name="TextBox 26"/>
          <p:cNvSpPr txBox="1"/>
          <p:nvPr/>
        </p:nvSpPr>
        <p:spPr>
          <a:xfrm>
            <a:off x="5427136" y="3013904"/>
            <a:ext cx="1111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~6 MW/m</a:t>
            </a:r>
            <a:r>
              <a:rPr lang="en-US" sz="1200" baseline="30000" dirty="0" smtClean="0"/>
              <a:t>2</a:t>
            </a:r>
            <a:endParaRPr lang="en-US" baseline="30000" dirty="0"/>
          </a:p>
        </p:txBody>
      </p:sp>
      <p:sp>
        <p:nvSpPr>
          <p:cNvPr id="29" name="TextBox 28"/>
          <p:cNvSpPr txBox="1"/>
          <p:nvPr/>
        </p:nvSpPr>
        <p:spPr>
          <a:xfrm>
            <a:off x="5817079" y="2516126"/>
            <a:ext cx="1074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~</a:t>
            </a:r>
            <a:r>
              <a:rPr lang="en-US" sz="1200" dirty="0" smtClean="0"/>
              <a:t>4 MW/m</a:t>
            </a:r>
            <a:r>
              <a:rPr lang="en-US" sz="1200" baseline="30000" dirty="0" smtClean="0"/>
              <a:t>2</a:t>
            </a:r>
            <a:endParaRPr lang="en-US" baseline="30000" dirty="0"/>
          </a:p>
        </p:txBody>
      </p:sp>
      <p:sp>
        <p:nvSpPr>
          <p:cNvPr id="30" name="TextBox 28"/>
          <p:cNvSpPr txBox="1">
            <a:spLocks noChangeArrowheads="1"/>
          </p:cNvSpPr>
          <p:nvPr/>
        </p:nvSpPr>
        <p:spPr bwMode="auto">
          <a:xfrm>
            <a:off x="6911856" y="3441412"/>
            <a:ext cx="251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/>
              <a:t>A</a:t>
            </a:r>
            <a:r>
              <a:rPr lang="en-US" sz="1600" baseline="-25000" dirty="0"/>
              <a:t>jet</a:t>
            </a:r>
            <a:r>
              <a:rPr lang="en-US" sz="1600" dirty="0"/>
              <a:t>=0.5 x </a:t>
            </a:r>
            <a:r>
              <a:rPr lang="en-US" sz="1600" dirty="0" smtClean="0"/>
              <a:t>18 </a:t>
            </a:r>
            <a:r>
              <a:rPr lang="en-US" sz="1600" dirty="0"/>
              <a:t>mm</a:t>
            </a:r>
            <a:r>
              <a:rPr lang="en-US" sz="1600" baseline="30000" dirty="0"/>
              <a:t>2</a:t>
            </a:r>
          </a:p>
          <a:p>
            <a:pPr eaLnBrk="1" hangingPunct="1"/>
            <a:r>
              <a:rPr lang="en-US" sz="1600" dirty="0"/>
              <a:t>per 50 mm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6538912" y="3032125"/>
            <a:ext cx="1157288" cy="4092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81172</TotalTime>
  <Words>1561</Words>
  <Application>Microsoft Office PowerPoint</Application>
  <PresentationFormat>On-screen Show (4:3)</PresentationFormat>
  <Paragraphs>164</Paragraphs>
  <Slides>14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Oriel</vt:lpstr>
      <vt:lpstr>Microsoft Excel Chart</vt:lpstr>
      <vt:lpstr>Design Improvements of the W-Based Divertor Concepts</vt:lpstr>
      <vt:lpstr>Status of the He-cooled W Divertor Concepts </vt:lpstr>
      <vt:lpstr>Modifications  </vt:lpstr>
      <vt:lpstr>Reevaluation of the HCPF Concept</vt:lpstr>
      <vt:lpstr>Reevaluation of the HCFP Divertor  </vt:lpstr>
      <vt:lpstr> How Can A Non-uniform Heat Flux Profile be Handled in Divertor Design </vt:lpstr>
      <vt:lpstr> Adjustment of the Cooling to a Power Profile in Plate Direction</vt:lpstr>
      <vt:lpstr>Design Method of Accommodating to a Power Profile in Plate Direction</vt:lpstr>
      <vt:lpstr>Example of the HCFP Divertor to Accommodate a HF Like ARIES-AT</vt:lpstr>
      <vt:lpstr>CFD Results Indicated the Plate can Handle the ARIES-AT Like Power Profile</vt:lpstr>
      <vt:lpstr>Example of the HCPF  to Accommodate a Power Profile Like ARIES-AT</vt:lpstr>
      <vt:lpstr>Fingers can be combined with slot jets for localized HHF handling capability and minimum units</vt:lpstr>
      <vt:lpstr>Example of the HCTT  to Accommodate a Power Profile Like ARIES-AT (Jeremy)</vt:lpstr>
      <vt:lpstr>Summary and Conclusions </vt:lpstr>
    </vt:vector>
  </TitlesOfParts>
  <Company>UCSD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Time-Dependent Plastic Analysis of the New FW Armor</dc:title>
  <dc:creator>X.R. Wang</dc:creator>
  <cp:lastModifiedBy>Wang</cp:lastModifiedBy>
  <cp:revision>398</cp:revision>
  <dcterms:created xsi:type="dcterms:W3CDTF">2010-04-01T18:56:10Z</dcterms:created>
  <dcterms:modified xsi:type="dcterms:W3CDTF">2011-04-04T16:11:53Z</dcterms:modified>
</cp:coreProperties>
</file>