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73" r:id="rId3"/>
    <p:sldId id="271" r:id="rId4"/>
    <p:sldId id="268" r:id="rId5"/>
    <p:sldId id="259" r:id="rId6"/>
    <p:sldId id="275" r:id="rId7"/>
    <p:sldId id="276" r:id="rId8"/>
    <p:sldId id="272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85BAF8-8678-4ACD-861D-68E4D305AC4A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953462-833D-471A-9DF7-4DBEE356C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53462-833D-471A-9DF7-4DBEE356C7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889BF2-D671-4EAF-B830-AB53A1E5BB8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8209C-46F9-489A-9766-2BB030B1107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A4803-3727-48EE-8700-66AE932C62B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53462-833D-471A-9DF7-4DBEE356C7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4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833934-80F4-4069-81DA-3808931CA382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EDF33-91DF-4DA5-9822-4EE8DE53470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 </a:t>
            </a:r>
            <a:r>
              <a:rPr lang="en-US" dirty="0" smtClean="0"/>
              <a:t>pure elastic analysis, we</a:t>
            </a:r>
            <a:r>
              <a:rPr lang="en-US" baseline="0" dirty="0" smtClean="0"/>
              <a:t> usually use 3 </a:t>
            </a:r>
            <a:r>
              <a:rPr lang="en-US" baseline="0" dirty="0" err="1" smtClean="0"/>
              <a:t>Sm</a:t>
            </a:r>
            <a:r>
              <a:rPr lang="en-US" baseline="0" dirty="0" smtClean="0"/>
              <a:t> limits </a:t>
            </a:r>
            <a:r>
              <a:rPr lang="en-US" baseline="0" dirty="0" smtClean="0"/>
              <a:t>of ASME code for </a:t>
            </a:r>
            <a:r>
              <a:rPr lang="en-US" baseline="0" dirty="0" smtClean="0"/>
              <a:t>avoid ratcheting. </a:t>
            </a:r>
            <a:r>
              <a:rPr lang="en-US" baseline="0" dirty="0" err="1" smtClean="0"/>
              <a:t>Sm</a:t>
            </a:r>
            <a:r>
              <a:rPr lang="en-US" baseline="0" dirty="0" smtClean="0"/>
              <a:t> is allowable stress. If the </a:t>
            </a:r>
            <a:r>
              <a:rPr lang="en-US" baseline="0" dirty="0" err="1" smtClean="0"/>
              <a:t>claculated</a:t>
            </a:r>
            <a:r>
              <a:rPr lang="en-US" baseline="0" dirty="0" smtClean="0"/>
              <a:t> primary stress intensity is less than the </a:t>
            </a:r>
            <a:r>
              <a:rPr lang="en-US" baseline="0" dirty="0" err="1" smtClean="0"/>
              <a:t>Sm</a:t>
            </a:r>
            <a:r>
              <a:rPr lang="en-US" baseline="0" dirty="0" smtClean="0"/>
              <a:t>, then the structure is in elastic region. If </a:t>
            </a:r>
            <a:r>
              <a:rPr lang="en-US" baseline="0" dirty="0" smtClean="0"/>
              <a:t>the sum of primary plus secondary stresses remains below 3 </a:t>
            </a:r>
            <a:r>
              <a:rPr lang="en-US" baseline="0" dirty="0" err="1" smtClean="0"/>
              <a:t>Sm</a:t>
            </a:r>
            <a:r>
              <a:rPr lang="en-US" baseline="0" dirty="0" smtClean="0"/>
              <a:t> limit, the design is fine.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377596-98BF-46BC-9CDA-984721B2D3A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3AAD0-DA94-4F37-AF2B-3EB11D6EF5E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50FC8F-EB1F-4D0F-8655-24A882AC091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65F72B-AD32-479A-A040-6C07A6811496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872D82-8189-4CAE-8602-241BF5B04DE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0F32-239D-411E-AAFB-F514ADA04A83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F57D3-502E-418E-9D0C-B19E64B8B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7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C6A2-E525-4380-8A23-3FDCAB248419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987A-AAAB-4007-A68F-30BB8FB1B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26AF-D922-4F9A-B425-BA5BFA6029FE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3F94-3832-4CDB-8F43-E996C3F12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0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3C16B4-0F09-475D-B99C-2DA59461FE8C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BFFFAA-492E-48CD-AEBE-3EB5A12DB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58AD-E67B-4E15-8F9F-9C0BEC3D186C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A79B-32CE-4B0A-8946-CCECBF204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3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67F5-8DED-4AB7-AC34-CFAD5DF21FFB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19C7-812F-4FF3-B104-F4D33ED1C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2F7A-AFA3-4626-ADE0-AF9F24E892F2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544F-6229-44F8-9D0C-2F6514D4C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8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7BCB7A-C0E8-4457-BB4F-C70399C1F385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114267-39DD-4DAC-BBA0-B0F8FB0C0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0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C2A1-7CCD-4933-AED4-149CC8336199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FA18-41B4-44F3-A9A1-519480A4A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2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451017-7258-4FF1-95F9-6B8F25D8F204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6AC760-BFE3-42B8-A289-085AF94E5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1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714A9-0F78-48F8-9694-5C0EB597C0C5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FD9EF-35F8-4182-93C4-81B26EC1D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CC96D-EAE2-4CCD-B0D3-B17690A60188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D3355-A275-4221-AE60-01C40160C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7162800" cy="2046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Elasto-Plastic-Creep Modeling for the First Wall with W Armor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705600" cy="3124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X.R. Wang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 Malang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S. Tillack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914400" lvl="1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University of California, San Diego, CA</a:t>
            </a:r>
          </a:p>
          <a:p>
            <a:pPr marL="914400" lvl="1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 Nuclear Technology Consulting, Germany</a:t>
            </a:r>
          </a:p>
          <a:p>
            <a:pPr marL="914400" lvl="1" indent="-457200" fontAlgn="auto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ARIES-Pathways Project Meeting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Bethesda,  Washington DC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 4-5,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/>
              <a:t>Local Creep Strain of the F82H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9454" y="4769371"/>
            <a:ext cx="490018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j-lt"/>
              </a:rPr>
              <a:t>The maximum local creep strain of the F82H plate </a:t>
            </a:r>
            <a:r>
              <a:rPr lang="en-US" sz="1600" dirty="0" smtClean="0">
                <a:latin typeface="+mj-lt"/>
              </a:rPr>
              <a:t> at 1000 hours is </a:t>
            </a:r>
            <a:r>
              <a:rPr lang="en-US" sz="1600" dirty="0">
                <a:latin typeface="+mj-lt"/>
              </a:rPr>
              <a:t>~ 0.17% at the Node A where the local stress </a:t>
            </a:r>
            <a:r>
              <a:rPr lang="en-US" sz="1600" dirty="0" smtClean="0">
                <a:latin typeface="+mj-lt"/>
              </a:rPr>
              <a:t>occurs caused by sharp corner </a:t>
            </a:r>
            <a:r>
              <a:rPr lang="en-US" sz="1600" dirty="0">
                <a:latin typeface="+mj-lt"/>
              </a:rPr>
              <a:t>at the temperature of 450 </a:t>
            </a:r>
            <a:r>
              <a:rPr lang="en-US" sz="1600" dirty="0">
                <a:latin typeface="+mj-lt"/>
                <a:cs typeface="Calibri"/>
              </a:rPr>
              <a:t>ᵒ</a:t>
            </a:r>
            <a:r>
              <a:rPr lang="en-US" sz="1600" dirty="0">
                <a:latin typeface="+mj-lt"/>
              </a:rPr>
              <a:t>C.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latin typeface="+mj-lt"/>
                <a:cs typeface="Calibri"/>
              </a:rPr>
              <a:t>Ɛ</a:t>
            </a:r>
            <a:r>
              <a:rPr lang="en-US" sz="1600" baseline="-25000" dirty="0">
                <a:latin typeface="+mj-lt"/>
                <a:cs typeface="Calibri"/>
              </a:rPr>
              <a:t>cr</a:t>
            </a:r>
            <a:r>
              <a:rPr lang="en-US" sz="1600" dirty="0">
                <a:latin typeface="+mj-lt"/>
                <a:cs typeface="Calibri"/>
              </a:rPr>
              <a:t>=~</a:t>
            </a:r>
            <a:r>
              <a:rPr lang="en-US" sz="1600" dirty="0">
                <a:latin typeface="+mj-lt"/>
              </a:rPr>
              <a:t>0.07% at the Node B with maximum temperature of 525 </a:t>
            </a:r>
            <a:r>
              <a:rPr lang="en-US" sz="1600" dirty="0">
                <a:latin typeface="+mj-lt"/>
                <a:cs typeface="Calibri"/>
              </a:rPr>
              <a:t>ᵒ</a:t>
            </a:r>
            <a:r>
              <a:rPr lang="en-US" sz="1600" dirty="0">
                <a:latin typeface="+mj-lt"/>
              </a:rPr>
              <a:t>C.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latin typeface="+mj-lt"/>
                <a:cs typeface="Calibri"/>
              </a:rPr>
              <a:t>Ɛ</a:t>
            </a:r>
            <a:r>
              <a:rPr lang="en-US" sz="1600" baseline="-25000" dirty="0">
                <a:latin typeface="+mj-lt"/>
                <a:cs typeface="Calibri"/>
              </a:rPr>
              <a:t>cr</a:t>
            </a:r>
            <a:r>
              <a:rPr lang="en-US" sz="1600" dirty="0">
                <a:latin typeface="+mj-lt"/>
                <a:cs typeface="Calibri"/>
              </a:rPr>
              <a:t>=~0.05% at the Node C with temperature of 500 ᵒC</a:t>
            </a:r>
            <a:endParaRPr lang="en-US" sz="1600" dirty="0">
              <a:latin typeface="+mj-lt"/>
            </a:endParaRPr>
          </a:p>
        </p:txBody>
      </p:sp>
      <p:sp>
        <p:nvSpPr>
          <p:cNvPr id="19465" name="TextBox 50"/>
          <p:cNvSpPr txBox="1">
            <a:spLocks noChangeArrowheads="1"/>
          </p:cNvSpPr>
          <p:nvPr/>
        </p:nvSpPr>
        <p:spPr bwMode="auto">
          <a:xfrm>
            <a:off x="4918075" y="2060575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C</a:t>
            </a:r>
          </a:p>
          <a:p>
            <a:r>
              <a:rPr lang="en-US" sz="1200" dirty="0"/>
              <a:t>500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/>
              <a:t>C</a:t>
            </a:r>
          </a:p>
        </p:txBody>
      </p:sp>
      <p:sp>
        <p:nvSpPr>
          <p:cNvPr id="19466" name="TextBox 45"/>
          <p:cNvSpPr txBox="1">
            <a:spLocks noChangeArrowheads="1"/>
          </p:cNvSpPr>
          <p:nvPr/>
        </p:nvSpPr>
        <p:spPr bwMode="auto">
          <a:xfrm>
            <a:off x="6303963" y="3581400"/>
            <a:ext cx="2112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Creep strain at node A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301750"/>
            <a:ext cx="289401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56"/>
          <p:cNvSpPr txBox="1">
            <a:spLocks noChangeArrowheads="1"/>
          </p:cNvSpPr>
          <p:nvPr/>
        </p:nvSpPr>
        <p:spPr bwMode="auto">
          <a:xfrm>
            <a:off x="6942138" y="1881188"/>
            <a:ext cx="93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A</a:t>
            </a:r>
          </a:p>
          <a:p>
            <a:r>
              <a:rPr lang="en-US" sz="1200" dirty="0"/>
              <a:t>450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 smtClean="0"/>
              <a:t>C</a:t>
            </a:r>
          </a:p>
        </p:txBody>
      </p:sp>
      <p:sp>
        <p:nvSpPr>
          <p:cNvPr id="19469" name="TextBox 58"/>
          <p:cNvSpPr txBox="1">
            <a:spLocks noChangeArrowheads="1"/>
          </p:cNvSpPr>
          <p:nvPr/>
        </p:nvSpPr>
        <p:spPr bwMode="auto">
          <a:xfrm>
            <a:off x="5378450" y="2428875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D</a:t>
            </a:r>
          </a:p>
          <a:p>
            <a:r>
              <a:rPr lang="en-US" sz="1200" dirty="0"/>
              <a:t>500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840538" y="1563688"/>
            <a:ext cx="398462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32400" y="1371600"/>
            <a:ext cx="468313" cy="33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2" name="Picture 225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301750"/>
            <a:ext cx="461327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25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50" y="4170363"/>
            <a:ext cx="3609975" cy="258921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</p:pic>
      <p:sp>
        <p:nvSpPr>
          <p:cNvPr id="19474" name="TextBox 68"/>
          <p:cNvSpPr txBox="1">
            <a:spLocks noChangeArrowheads="1"/>
          </p:cNvSpPr>
          <p:nvPr/>
        </p:nvSpPr>
        <p:spPr bwMode="auto">
          <a:xfrm>
            <a:off x="3408363" y="173037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A</a:t>
            </a:r>
          </a:p>
        </p:txBody>
      </p:sp>
      <p:sp>
        <p:nvSpPr>
          <p:cNvPr id="19475" name="TextBox 69"/>
          <p:cNvSpPr txBox="1">
            <a:spLocks noChangeArrowheads="1"/>
          </p:cNvSpPr>
          <p:nvPr/>
        </p:nvSpPr>
        <p:spPr bwMode="auto">
          <a:xfrm>
            <a:off x="3525838" y="29733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B</a:t>
            </a:r>
          </a:p>
        </p:txBody>
      </p:sp>
      <p:sp>
        <p:nvSpPr>
          <p:cNvPr id="19476" name="TextBox 70"/>
          <p:cNvSpPr txBox="1">
            <a:spLocks noChangeArrowheads="1"/>
          </p:cNvSpPr>
          <p:nvPr/>
        </p:nvSpPr>
        <p:spPr bwMode="auto">
          <a:xfrm>
            <a:off x="3778250" y="3305175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C</a:t>
            </a:r>
          </a:p>
        </p:txBody>
      </p:sp>
      <p:sp>
        <p:nvSpPr>
          <p:cNvPr id="19477" name="TextBox 71"/>
          <p:cNvSpPr txBox="1">
            <a:spLocks noChangeArrowheads="1"/>
          </p:cNvSpPr>
          <p:nvPr/>
        </p:nvSpPr>
        <p:spPr bwMode="auto">
          <a:xfrm>
            <a:off x="3505200" y="3735388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D</a:t>
            </a:r>
          </a:p>
        </p:txBody>
      </p:sp>
      <p:sp>
        <p:nvSpPr>
          <p:cNvPr id="19478" name="TextBox 72"/>
          <p:cNvSpPr txBox="1">
            <a:spLocks noChangeArrowheads="1"/>
          </p:cNvSpPr>
          <p:nvPr/>
        </p:nvSpPr>
        <p:spPr bwMode="auto">
          <a:xfrm>
            <a:off x="4572000" y="1538288"/>
            <a:ext cx="935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B</a:t>
            </a:r>
          </a:p>
          <a:p>
            <a:r>
              <a:rPr lang="en-US" sz="1200" dirty="0"/>
              <a:t>525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22534" name="Straight Arrow Connector 22533"/>
          <p:cNvCxnSpPr/>
          <p:nvPr/>
        </p:nvCxnSpPr>
        <p:spPr>
          <a:xfrm flipV="1">
            <a:off x="5589588" y="1398588"/>
            <a:ext cx="107950" cy="739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6" name="Straight Arrow Connector 22535"/>
          <p:cNvCxnSpPr>
            <a:stCxn id="19469" idx="0"/>
          </p:cNvCxnSpPr>
          <p:nvPr/>
        </p:nvCxnSpPr>
        <p:spPr>
          <a:xfrm flipV="1">
            <a:off x="5846763" y="1457325"/>
            <a:ext cx="782637" cy="97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8" name="Straight Connector 22537"/>
          <p:cNvCxnSpPr/>
          <p:nvPr/>
        </p:nvCxnSpPr>
        <p:spPr>
          <a:xfrm>
            <a:off x="533400" y="2890838"/>
            <a:ext cx="1752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0" name="Straight Connector 22539"/>
          <p:cNvCxnSpPr/>
          <p:nvPr/>
        </p:nvCxnSpPr>
        <p:spPr>
          <a:xfrm>
            <a:off x="2209800" y="2890838"/>
            <a:ext cx="0" cy="169386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3" name="Straight Connector 22542"/>
          <p:cNvCxnSpPr/>
          <p:nvPr/>
        </p:nvCxnSpPr>
        <p:spPr>
          <a:xfrm>
            <a:off x="533400" y="2890838"/>
            <a:ext cx="0" cy="169386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5" name="Straight Connector 22544"/>
          <p:cNvCxnSpPr/>
          <p:nvPr/>
        </p:nvCxnSpPr>
        <p:spPr>
          <a:xfrm>
            <a:off x="533400" y="4584700"/>
            <a:ext cx="16764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5" name="TextBox 90"/>
          <p:cNvSpPr txBox="1">
            <a:spLocks noChangeArrowheads="1"/>
          </p:cNvSpPr>
          <p:nvPr/>
        </p:nvSpPr>
        <p:spPr bwMode="auto">
          <a:xfrm>
            <a:off x="7221538" y="4430713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A</a:t>
            </a:r>
          </a:p>
        </p:txBody>
      </p:sp>
      <p:sp>
        <p:nvSpPr>
          <p:cNvPr id="19486" name="TextBox 91"/>
          <p:cNvSpPr txBox="1">
            <a:spLocks noChangeArrowheads="1"/>
          </p:cNvSpPr>
          <p:nvPr/>
        </p:nvSpPr>
        <p:spPr bwMode="auto">
          <a:xfrm>
            <a:off x="7640638" y="5156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B</a:t>
            </a:r>
          </a:p>
        </p:txBody>
      </p:sp>
      <p:sp>
        <p:nvSpPr>
          <p:cNvPr id="19487" name="TextBox 92"/>
          <p:cNvSpPr txBox="1">
            <a:spLocks noChangeArrowheads="1"/>
          </p:cNvSpPr>
          <p:nvPr/>
        </p:nvSpPr>
        <p:spPr bwMode="auto">
          <a:xfrm>
            <a:off x="7772400" y="5561013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C</a:t>
            </a:r>
          </a:p>
        </p:txBody>
      </p:sp>
      <p:sp>
        <p:nvSpPr>
          <p:cNvPr id="19488" name="TextBox 93"/>
          <p:cNvSpPr txBox="1">
            <a:spLocks noChangeArrowheads="1"/>
          </p:cNvSpPr>
          <p:nvPr/>
        </p:nvSpPr>
        <p:spPr bwMode="auto">
          <a:xfrm>
            <a:off x="7772400" y="6019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5878513" y="4833938"/>
            <a:ext cx="6350" cy="1643062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0" name="TextBox 4"/>
          <p:cNvSpPr txBox="1">
            <a:spLocks noChangeArrowheads="1"/>
          </p:cNvSpPr>
          <p:nvPr/>
        </p:nvSpPr>
        <p:spPr bwMode="auto">
          <a:xfrm>
            <a:off x="5592763" y="4532313"/>
            <a:ext cx="1465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Fabrication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00713" y="4833938"/>
            <a:ext cx="471487" cy="8207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/>
              <a:t>Plastic Strains After 1000 Hours</a:t>
            </a:r>
            <a:endParaRPr lang="en-US" sz="3200" b="1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52400" y="4835525"/>
            <a:ext cx="8404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dirty="0"/>
              <a:t>The total local strain (plastic + creep) at node A is ~0.9%, and ~0.8% at the node B after 1000 hours.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The plastic strain mainly occurs in the processes of the FW fabrication, and there is no additional plastic strain during normal operation.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Thermal creep can help relax the total stresses of the F82H plate during the operation, but can not recover the deformation which occurs during the FW fabrication.</a:t>
            </a:r>
          </a:p>
        </p:txBody>
      </p:sp>
      <p:pic>
        <p:nvPicPr>
          <p:cNvPr id="2048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813"/>
            <a:ext cx="5010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3688"/>
            <a:ext cx="37925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3813"/>
            <a:ext cx="205422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5867400" y="3352800"/>
            <a:ext cx="181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Ɛ 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plasticity</a:t>
            </a:r>
            <a:r>
              <a:rPr lang="en-US" dirty="0">
                <a:latin typeface="Calibri" pitchFamily="34" charset="0"/>
                <a:cs typeface="Calibri" pitchFamily="34" charset="0"/>
              </a:rPr>
              <a:t>=~0.76%  after 1,000 hours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209800" y="2057400"/>
            <a:ext cx="0" cy="25908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7200" y="2057400"/>
            <a:ext cx="1752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2057400"/>
            <a:ext cx="0" cy="25908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4648200"/>
            <a:ext cx="1752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2209800" y="3276600"/>
            <a:ext cx="2819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715000" y="2351088"/>
            <a:ext cx="2301875" cy="0"/>
          </a:xfrm>
          <a:prstGeom prst="line">
            <a:avLst/>
          </a:prstGeom>
          <a:ln w="15875">
            <a:solidFill>
              <a:srgbClr val="E20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22527"/>
          <p:cNvSpPr txBox="1">
            <a:spLocks noChangeArrowheads="1"/>
          </p:cNvSpPr>
          <p:nvPr/>
        </p:nvSpPr>
        <p:spPr bwMode="auto">
          <a:xfrm>
            <a:off x="2428875" y="1687513"/>
            <a:ext cx="2143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600" dirty="0"/>
              <a:t>Local plastic strain</a:t>
            </a:r>
          </a:p>
        </p:txBody>
      </p:sp>
      <p:sp>
        <p:nvSpPr>
          <p:cNvPr id="20498" name="TextBox 33"/>
          <p:cNvSpPr txBox="1">
            <a:spLocks noChangeArrowheads="1"/>
          </p:cNvSpPr>
          <p:nvPr/>
        </p:nvSpPr>
        <p:spPr bwMode="auto">
          <a:xfrm>
            <a:off x="5715000" y="1687513"/>
            <a:ext cx="762000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Plastic </a:t>
            </a:r>
          </a:p>
          <a:p>
            <a:r>
              <a:rPr lang="en-US" sz="1400" dirty="0"/>
              <a:t>strain</a:t>
            </a:r>
          </a:p>
        </p:txBody>
      </p:sp>
      <p:cxnSp>
        <p:nvCxnSpPr>
          <p:cNvPr id="22530" name="Straight Arrow Connector 22529"/>
          <p:cNvCxnSpPr>
            <a:stCxn id="20498" idx="2"/>
            <a:endCxn id="20489" idx="1"/>
          </p:cNvCxnSpPr>
          <p:nvPr/>
        </p:nvCxnSpPr>
        <p:spPr>
          <a:xfrm flipH="1">
            <a:off x="5943600" y="2211388"/>
            <a:ext cx="152400" cy="11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22530"/>
          <p:cNvSpPr txBox="1">
            <a:spLocks noChangeArrowheads="1"/>
          </p:cNvSpPr>
          <p:nvPr/>
        </p:nvSpPr>
        <p:spPr bwMode="auto">
          <a:xfrm>
            <a:off x="2903538" y="357981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Creep strain at node A</a:t>
            </a:r>
          </a:p>
        </p:txBody>
      </p:sp>
      <p:sp>
        <p:nvSpPr>
          <p:cNvPr id="20501" name="TextBox 22531"/>
          <p:cNvSpPr txBox="1">
            <a:spLocks noChangeArrowheads="1"/>
          </p:cNvSpPr>
          <p:nvPr/>
        </p:nvSpPr>
        <p:spPr bwMode="auto">
          <a:xfrm>
            <a:off x="3292475" y="4089400"/>
            <a:ext cx="98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B</a:t>
            </a:r>
          </a:p>
        </p:txBody>
      </p:sp>
      <p:sp>
        <p:nvSpPr>
          <p:cNvPr id="20502" name="TextBox 38"/>
          <p:cNvSpPr txBox="1">
            <a:spLocks noChangeArrowheads="1"/>
          </p:cNvSpPr>
          <p:nvPr/>
        </p:nvSpPr>
        <p:spPr bwMode="auto">
          <a:xfrm>
            <a:off x="4267200" y="4103688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C</a:t>
            </a:r>
          </a:p>
        </p:txBody>
      </p:sp>
      <p:sp>
        <p:nvSpPr>
          <p:cNvPr id="20503" name="TextBox 40"/>
          <p:cNvSpPr txBox="1">
            <a:spLocks noChangeArrowheads="1"/>
          </p:cNvSpPr>
          <p:nvPr/>
        </p:nvSpPr>
        <p:spPr bwMode="auto">
          <a:xfrm>
            <a:off x="4202113" y="4244975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D</a:t>
            </a:r>
          </a:p>
        </p:txBody>
      </p:sp>
      <p:sp>
        <p:nvSpPr>
          <p:cNvPr id="20504" name="TextBox 22"/>
          <p:cNvSpPr txBox="1">
            <a:spLocks noChangeArrowheads="1"/>
          </p:cNvSpPr>
          <p:nvPr/>
        </p:nvSpPr>
        <p:spPr bwMode="auto">
          <a:xfrm>
            <a:off x="6926263" y="1719263"/>
            <a:ext cx="93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A</a:t>
            </a:r>
          </a:p>
          <a:p>
            <a:r>
              <a:rPr lang="en-US" sz="1200" dirty="0"/>
              <a:t>450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27838" y="1447800"/>
            <a:ext cx="195262" cy="32067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6" name="TextBox 28"/>
          <p:cNvSpPr txBox="1">
            <a:spLocks noChangeArrowheads="1"/>
          </p:cNvSpPr>
          <p:nvPr/>
        </p:nvSpPr>
        <p:spPr bwMode="auto">
          <a:xfrm>
            <a:off x="5084763" y="1257300"/>
            <a:ext cx="93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Node B</a:t>
            </a:r>
          </a:p>
          <a:p>
            <a:r>
              <a:rPr lang="en-US" sz="1200" dirty="0"/>
              <a:t>525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2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15000" y="1352550"/>
            <a:ext cx="304800" cy="1905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096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 smtClean="0"/>
              <a:t>Stress Relaxation by Creep Deformation  </a:t>
            </a:r>
            <a:endParaRPr lang="en-US" sz="3400" b="1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160338" y="4832350"/>
            <a:ext cx="4084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Total stress is reduced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by stress relaxation caused by creep strain.</a:t>
            </a:r>
            <a:endParaRPr lang="en-US" dirty="0"/>
          </a:p>
        </p:txBody>
      </p:sp>
      <p:sp>
        <p:nvSpPr>
          <p:cNvPr id="21511" name="TextBox 24"/>
          <p:cNvSpPr txBox="1">
            <a:spLocks noChangeArrowheads="1"/>
          </p:cNvSpPr>
          <p:nvPr/>
        </p:nvSpPr>
        <p:spPr bwMode="auto">
          <a:xfrm>
            <a:off x="4017963" y="6019800"/>
            <a:ext cx="481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>
                <a:latin typeface="Calibri" pitchFamily="34" charset="0"/>
                <a:cs typeface="Calibri" pitchFamily="34" charset="0"/>
              </a:rPr>
              <a:t>Local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primary+thermal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=~316 MPa with stress relaxation of creep at t=1000 hours</a:t>
            </a:r>
            <a:endParaRPr lang="en-US" dirty="0"/>
          </a:p>
        </p:txBody>
      </p:sp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752600"/>
            <a:ext cx="4251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581400"/>
            <a:ext cx="2486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476375"/>
            <a:ext cx="2333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4252913" y="3838575"/>
            <a:ext cx="219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1600" dirty="0">
                <a:latin typeface="Calibri" pitchFamily="34" charset="0"/>
                <a:cs typeface="Calibri" pitchFamily="34" charset="0"/>
              </a:rPr>
              <a:t>σ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primary+thermal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=397 MPa</a:t>
            </a:r>
          </a:p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at t=5 hours (fabrication</a:t>
            </a:r>
          </a:p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and reactor start-up) </a:t>
            </a:r>
            <a:endParaRPr lang="en-US" sz="1600" dirty="0"/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2201863" y="2657475"/>
            <a:ext cx="99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A</a:t>
            </a:r>
          </a:p>
        </p:txBody>
      </p:sp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990600" y="3568700"/>
            <a:ext cx="9985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B</a:t>
            </a:r>
          </a:p>
        </p:txBody>
      </p:sp>
      <p:sp>
        <p:nvSpPr>
          <p:cNvPr id="21518" name="TextBox 21"/>
          <p:cNvSpPr txBox="1">
            <a:spLocks noChangeArrowheads="1"/>
          </p:cNvSpPr>
          <p:nvPr/>
        </p:nvSpPr>
        <p:spPr bwMode="auto">
          <a:xfrm>
            <a:off x="762000" y="3879850"/>
            <a:ext cx="9985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C</a:t>
            </a:r>
          </a:p>
        </p:txBody>
      </p: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3414713" y="1779588"/>
            <a:ext cx="996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A</a:t>
            </a:r>
          </a:p>
          <a:p>
            <a:r>
              <a:rPr lang="en-US" sz="1400" dirty="0"/>
              <a:t>450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sp>
        <p:nvSpPr>
          <p:cNvPr id="21520" name="TextBox 23"/>
          <p:cNvSpPr txBox="1">
            <a:spLocks noChangeArrowheads="1"/>
          </p:cNvSpPr>
          <p:nvPr/>
        </p:nvSpPr>
        <p:spPr bwMode="auto">
          <a:xfrm>
            <a:off x="2701925" y="1522413"/>
            <a:ext cx="99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B</a:t>
            </a:r>
          </a:p>
          <a:p>
            <a:r>
              <a:rPr lang="en-US" sz="1400" dirty="0"/>
              <a:t>525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995738" y="2311400"/>
            <a:ext cx="99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Node C</a:t>
            </a:r>
          </a:p>
          <a:p>
            <a:r>
              <a:rPr lang="en-US" sz="1400" dirty="0"/>
              <a:t>500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90988" y="1676400"/>
            <a:ext cx="717550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14713" y="1522413"/>
            <a:ext cx="776287" cy="153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62500" y="1577975"/>
            <a:ext cx="990600" cy="71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Summary</a:t>
            </a:r>
            <a:endParaRPr lang="en-US" sz="4400" b="1" dirty="0"/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41288" y="1143000"/>
            <a:ext cx="5726112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Full time-dependent elasto-plastic-creep </a:t>
            </a:r>
            <a:r>
              <a:rPr lang="en-US" dirty="0"/>
              <a:t>analysis is performed in a operating time of ~1000 </a:t>
            </a:r>
            <a:r>
              <a:rPr lang="en-US" dirty="0" smtClean="0"/>
              <a:t>hours for the FW, </a:t>
            </a:r>
            <a:r>
              <a:rPr lang="en-US" dirty="0"/>
              <a:t>and a long operating time such as 10,000 </a:t>
            </a:r>
            <a:r>
              <a:rPr lang="en-US" dirty="0" smtClean="0"/>
              <a:t>h or even longer </a:t>
            </a:r>
            <a:r>
              <a:rPr lang="en-US" dirty="0"/>
              <a:t>may need to be analyzed. 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Calculated local creep strain ~0.17% and the plastic strain is ~0.72% at the Node A after 1000 hours. The local plastic plus creep strain is ~0.9%.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Expected local creep strain is roughly ~1.57% after 10,000 h and the total strain is ~2.4% (&lt; 5% local strain limit), however it needs confirmation by analysis (</a:t>
            </a:r>
            <a:r>
              <a:rPr lang="en-US" sz="1600" b="1" dirty="0">
                <a:solidFill>
                  <a:srgbClr val="002060"/>
                </a:solidFill>
              </a:rPr>
              <a:t>assuming the initial creep rate of 1.57 E-6 1/h</a:t>
            </a:r>
            <a:r>
              <a:rPr lang="en-US" sz="1600" dirty="0"/>
              <a:t>)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Further assessments of the structural strains are needed to compare other two strain </a:t>
            </a:r>
            <a:r>
              <a:rPr lang="en-US" dirty="0" smtClean="0"/>
              <a:t>limits, also including to study</a:t>
            </a:r>
            <a:r>
              <a:rPr lang="en-US" dirty="0"/>
              <a:t> </a:t>
            </a:r>
            <a:r>
              <a:rPr lang="en-US" dirty="0" smtClean="0"/>
              <a:t>ITER SDC-IC</a:t>
            </a:r>
            <a:endParaRPr lang="en-US" dirty="0"/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Possible design methods to reduce the local total stresses and local creep strain of the F82H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/>
              <a:t>Round the </a:t>
            </a:r>
            <a:r>
              <a:rPr lang="en-US" sz="1600" dirty="0" smtClean="0"/>
              <a:t>sharp corner where it </a:t>
            </a:r>
            <a:r>
              <a:rPr lang="en-US" sz="1600" dirty="0"/>
              <a:t>causes local primary </a:t>
            </a:r>
            <a:r>
              <a:rPr lang="en-US" sz="1600" dirty="0" smtClean="0"/>
              <a:t>stress</a:t>
            </a:r>
            <a:endParaRPr lang="en-US" sz="1600" dirty="0"/>
          </a:p>
        </p:txBody>
      </p:sp>
      <p:pic>
        <p:nvPicPr>
          <p:cNvPr id="22534" name="Picture 7" descr="0610-fw_fabricate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249363"/>
            <a:ext cx="23574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6858000" y="1981200"/>
            <a:ext cx="76200" cy="762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962650" y="345916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/>
              <a:t>Node 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096000" y="2011363"/>
            <a:ext cx="800100" cy="14478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 simple thermal creep model for comparing the ANSYS results to experimental creep data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S</a:t>
            </a:r>
            <a:r>
              <a:rPr lang="en-US" dirty="0" smtClean="0"/>
              <a:t>tructural criteria in time-dependent elasto-plastic-creep analysis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Creep rupture data and Norton Law parameter for Euorfer 97 steel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Elastic-plastic-creep modeling of the first wall with W armor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Thermal Creep Test for ODS EUORFER 97 </a:t>
            </a:r>
            <a:r>
              <a:rPr lang="en-US" sz="3200" b="1" dirty="0" smtClean="0"/>
              <a:t>Steel</a:t>
            </a:r>
            <a:r>
              <a:rPr lang="en-US" sz="4000" b="1" dirty="0"/>
              <a:t>*</a:t>
            </a:r>
            <a:endParaRPr lang="en-US" sz="1800" dirty="0"/>
          </a:p>
        </p:txBody>
      </p:sp>
      <p:pic>
        <p:nvPicPr>
          <p:cNvPr id="10245" name="Content Placeholder 3" descr="0211-creep_specime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6291"/>
            <a:ext cx="1595438" cy="2657475"/>
          </a:xfrm>
        </p:spPr>
      </p:pic>
      <p:pic>
        <p:nvPicPr>
          <p:cNvPr id="10246" name="Picture 4" descr="2005-creep_ODS-EUOFER9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82" y="1447799"/>
            <a:ext cx="3736818" cy="255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9093" y="4004650"/>
            <a:ext cx="459010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Norton Creep Law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	d</a:t>
            </a:r>
            <a:r>
              <a:rPr lang="el-GR" b="1" dirty="0">
                <a:latin typeface="+mn-lt"/>
                <a:cs typeface="+mn-cs"/>
              </a:rPr>
              <a:t>ε</a:t>
            </a:r>
            <a:r>
              <a:rPr lang="en-US" b="1" baseline="-25000" dirty="0">
                <a:latin typeface="+mn-lt"/>
                <a:cs typeface="+mn-cs"/>
              </a:rPr>
              <a:t>cr</a:t>
            </a:r>
            <a:r>
              <a:rPr lang="en-US" b="1" dirty="0">
                <a:latin typeface="+mn-lt"/>
                <a:cs typeface="+mn-cs"/>
              </a:rPr>
              <a:t>/dt=C1</a:t>
            </a:r>
            <a:r>
              <a:rPr lang="el-GR" b="1" dirty="0">
                <a:latin typeface="+mn-lt"/>
                <a:cs typeface="+mn-cs"/>
              </a:rPr>
              <a:t>σ</a:t>
            </a:r>
            <a:r>
              <a:rPr lang="en-US" b="1" baseline="30000" dirty="0">
                <a:latin typeface="+mn-lt"/>
                <a:cs typeface="+mn-cs"/>
              </a:rPr>
              <a:t>C2</a:t>
            </a:r>
            <a:r>
              <a:rPr lang="en-US" b="1" dirty="0">
                <a:latin typeface="+mn-lt"/>
                <a:cs typeface="+mn-cs"/>
              </a:rPr>
              <a:t>e</a:t>
            </a:r>
            <a:r>
              <a:rPr lang="en-US" b="1" baseline="30000" dirty="0">
                <a:latin typeface="+mn-lt"/>
                <a:cs typeface="+mn-cs"/>
              </a:rPr>
              <a:t>-C3/T</a:t>
            </a:r>
            <a:endParaRPr lang="en-US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C1,C2, C3 are temperature-dependent creep constants, </a:t>
            </a:r>
            <a:r>
              <a:rPr lang="el-GR" dirty="0">
                <a:latin typeface="+mn-lt"/>
                <a:cs typeface="+mn-cs"/>
              </a:rPr>
              <a:t>σ</a:t>
            </a:r>
            <a:r>
              <a:rPr lang="en-US" dirty="0">
                <a:latin typeface="+mn-lt"/>
                <a:cs typeface="+mn-cs"/>
              </a:rPr>
              <a:t> is applied stress, T is temperature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C3=0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  <a:cs typeface="+mn-cs"/>
              </a:rPr>
              <a:t>Creep exponent C2: 4.9-5.5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Assuming C2=5.1, the creep constant C1=3.245E-49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172770" y="4074500"/>
            <a:ext cx="4038600" cy="24463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1700" dirty="0"/>
              <a:t>Applied constant stress:160-200MPa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700" dirty="0"/>
              <a:t>Applied temperature: 650 °C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700" dirty="0"/>
              <a:t>Corresponding creep strain rate associated with the steady stage: ~2.25E-7 1/s at applied stress of 160 MPa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700" dirty="0"/>
              <a:t>Creep strain in primary stage: 1.1%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700" dirty="0"/>
              <a:t>Creep strain in secondary stage: 1.8%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70" y="6493808"/>
            <a:ext cx="851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sz="1400" dirty="0" smtClean="0"/>
              <a:t>G</a:t>
            </a:r>
            <a:r>
              <a:rPr lang="en-US" sz="1400" dirty="0"/>
              <a:t>. Yu </a:t>
            </a:r>
            <a:r>
              <a:rPr lang="en-US" sz="1400" dirty="0" smtClean="0"/>
              <a:t>at al, </a:t>
            </a:r>
            <a:r>
              <a:rPr lang="en-US" sz="1400" b="1" i="1" dirty="0"/>
              <a:t>Fusion Engineering and Design</a:t>
            </a:r>
            <a:r>
              <a:rPr lang="en-US" sz="1400" dirty="0"/>
              <a:t>, 75-79, 1071(2002)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111-creep_specimen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22488"/>
            <a:ext cx="2590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0111-creep_specimen0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05025"/>
            <a:ext cx="292893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53507"/>
            <a:ext cx="85344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/>
              <a:t>Comparison of ANSYS Creep results To Creep Tested Data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715000"/>
            <a:ext cx="4724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ANSYS modeling, </a:t>
            </a:r>
            <a:r>
              <a:rPr lang="el-GR" dirty="0"/>
              <a:t>ε</a:t>
            </a:r>
            <a:r>
              <a:rPr lang="en-US" baseline="-25000" dirty="0"/>
              <a:t>cr</a:t>
            </a:r>
            <a:r>
              <a:rPr lang="en-US" dirty="0"/>
              <a:t>=~1.788%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 calculation, </a:t>
            </a:r>
            <a:r>
              <a:rPr lang="el-GR" dirty="0"/>
              <a:t>ε</a:t>
            </a:r>
            <a:r>
              <a:rPr lang="en-US" baseline="-25000" dirty="0"/>
              <a:t>cr</a:t>
            </a:r>
            <a:r>
              <a:rPr lang="en-US" dirty="0"/>
              <a:t>=~1.8%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Exp. Data (Creep-time curve), </a:t>
            </a:r>
            <a:r>
              <a:rPr lang="el-GR" dirty="0"/>
              <a:t>ε</a:t>
            </a:r>
            <a:r>
              <a:rPr lang="en-US" baseline="-25000" dirty="0"/>
              <a:t>cr</a:t>
            </a:r>
            <a:r>
              <a:rPr lang="en-US" dirty="0"/>
              <a:t>=~1.8%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206375" y="1263650"/>
            <a:ext cx="297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600" dirty="0"/>
              <a:t>Stress Model (1/4 Specimen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>
            <a:off x="3276600" y="144780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600" dirty="0"/>
              <a:t>Creep  strain after 80000 s</a:t>
            </a:r>
          </a:p>
        </p:txBody>
      </p:sp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324600" y="1371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/>
              <a:t>Stress after 80000 s</a:t>
            </a:r>
          </a:p>
        </p:txBody>
      </p:sp>
      <p:pic>
        <p:nvPicPr>
          <p:cNvPr id="11277" name="Picture 8" descr="0111-creep_specimen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828800"/>
            <a:ext cx="312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-426243" y="3467894"/>
            <a:ext cx="3276600" cy="1587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0" y="3429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Axisymme-tric</a:t>
            </a:r>
          </a:p>
          <a:p>
            <a:r>
              <a:rPr lang="en-US" sz="1400" dirty="0"/>
              <a:t>element  </a:t>
            </a:r>
          </a:p>
          <a:p>
            <a:r>
              <a:rPr lang="en-US" sz="1400" dirty="0"/>
              <a:t>behavior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990600" y="43434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20"/>
          <p:cNvSpPr txBox="1">
            <a:spLocks noChangeArrowheads="1"/>
          </p:cNvSpPr>
          <p:nvPr/>
        </p:nvSpPr>
        <p:spPr bwMode="auto">
          <a:xfrm>
            <a:off x="1600200" y="35814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200" dirty="0"/>
              <a:t>Symmetry</a:t>
            </a:r>
          </a:p>
          <a:p>
            <a:r>
              <a:rPr lang="en-US" sz="1200" dirty="0"/>
              <a:t>BC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5715000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Deformed shape was exaggerated by a factor of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 smtClean="0"/>
              <a:t>Thermal Creep Modeling of the FW Armor </a:t>
            </a:r>
            <a:endParaRPr lang="en-US" sz="3400" b="1" dirty="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610600" cy="37087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Temperature of the W-pins is ~ 680 </a:t>
            </a:r>
            <a:r>
              <a:rPr lang="en-US" dirty="0">
                <a:latin typeface="+mj-lt"/>
                <a:ea typeface="Arial Unicode MS"/>
                <a:cs typeface="Arial Unicode MS"/>
              </a:rPr>
              <a:t>º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C, therefore, thermal creep is not important as a deformation mechanism. W thermal creep begins to become significant around 1500 </a:t>
            </a:r>
            <a:r>
              <a:rPr lang="en-US" dirty="0">
                <a:latin typeface="+mj-lt"/>
                <a:ea typeface="Arial Unicode MS"/>
                <a:cs typeface="Arial Unicode MS"/>
              </a:rPr>
              <a:t>º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C and above.</a:t>
            </a: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As there is not enough creep coefficients for ODS steel (12YWT), and the thermal creep of the ODS steel is not included. 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(Yu’s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creep data only at T=650 </a:t>
            </a:r>
            <a:r>
              <a:rPr lang="en-US" dirty="0" smtClean="0">
                <a:latin typeface="Calibri"/>
                <a:ea typeface="Arial Unicode MS" pitchFamily="34" charset="-128"/>
                <a:cs typeface="Calibri"/>
              </a:rPr>
              <a:t>ᵒ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l-GR" dirty="0">
                <a:latin typeface="+mj-lt"/>
                <a:ea typeface="Arial Unicode MS" pitchFamily="34" charset="-128"/>
                <a:cs typeface="Calibri"/>
              </a:rPr>
              <a:t>σ</a:t>
            </a:r>
            <a:r>
              <a:rPr lang="en-US" dirty="0">
                <a:latin typeface="+mj-lt"/>
                <a:ea typeface="Arial Unicode MS" pitchFamily="34" charset="-128"/>
                <a:cs typeface="Calibri"/>
              </a:rPr>
              <a:t>=160 MPa)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Only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F82H material will be considered in the creep model, 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dirty="0">
                <a:latin typeface="+mj-lt"/>
                <a:ea typeface="Arial Unicode MS" pitchFamily="34" charset="-128"/>
                <a:cs typeface="Arial Unicode MS" pitchFamily="34" charset="-128"/>
              </a:rPr>
              <a:t>the creep data of Eourfer 97 steel will be used in </a:t>
            </a:r>
            <a:r>
              <a:rPr lang="en-US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analysis.</a:t>
            </a:r>
          </a:p>
          <a:p>
            <a:pPr marL="285750" indent="-28575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  <a:cs typeface="+mn-cs"/>
              </a:rPr>
              <a:t>Norton </a:t>
            </a:r>
            <a:r>
              <a:rPr lang="en-US" dirty="0">
                <a:latin typeface="+mj-lt"/>
                <a:cs typeface="+mn-cs"/>
              </a:rPr>
              <a:t>model is used in </a:t>
            </a:r>
            <a:r>
              <a:rPr lang="en-US" dirty="0" smtClean="0">
                <a:latin typeface="+mj-lt"/>
                <a:cs typeface="+mn-cs"/>
              </a:rPr>
              <a:t>ANSYS,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and p</a:t>
            </a:r>
            <a:r>
              <a:rPr lang="en-US" dirty="0" smtClean="0"/>
              <a:t>rimary </a:t>
            </a:r>
            <a:r>
              <a:rPr lang="en-US" dirty="0"/>
              <a:t>stage is not </a:t>
            </a:r>
            <a:endParaRPr lang="en-US" dirty="0" smtClean="0"/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included</a:t>
            </a:r>
            <a:r>
              <a:rPr lang="en-US" dirty="0"/>
              <a:t>. </a:t>
            </a:r>
            <a:endParaRPr lang="en-US" dirty="0">
              <a:latin typeface="+mj-lt"/>
              <a:cs typeface="+mn-cs"/>
            </a:endParaRPr>
          </a:p>
          <a:p>
            <a:pPr marL="285750" indent="-285750"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>
                <a:latin typeface="+mj-lt"/>
                <a:cs typeface="+mn-cs"/>
              </a:rPr>
              <a:t>Irradiation induced creep </a:t>
            </a:r>
            <a:r>
              <a:rPr lang="en-US" dirty="0">
                <a:latin typeface="+mj-lt"/>
                <a:cs typeface="+mn-cs"/>
              </a:rPr>
              <a:t>is not considered at present </a:t>
            </a: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because </a:t>
            </a:r>
            <a:r>
              <a:rPr lang="en-US" dirty="0">
                <a:latin typeface="+mj-lt"/>
                <a:cs typeface="+mn-cs"/>
              </a:rPr>
              <a:t>of difficulty to find the irradiation induced creep </a:t>
            </a:r>
            <a:r>
              <a:rPr lang="en-US" dirty="0" smtClean="0">
                <a:latin typeface="+mj-lt"/>
                <a:cs typeface="+mn-cs"/>
              </a:rPr>
              <a:t>data </a:t>
            </a:r>
            <a:endParaRPr lang="en-US" dirty="0">
              <a:latin typeface="+mj-lt"/>
              <a:cs typeface="+mn-cs"/>
            </a:endParaRP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(</a:t>
            </a:r>
            <a:r>
              <a:rPr lang="en-US" b="1" dirty="0" smtClean="0">
                <a:latin typeface="+mj-lt"/>
                <a:cs typeface="+mn-cs"/>
              </a:rPr>
              <a:t>Arnold </a:t>
            </a:r>
            <a:r>
              <a:rPr lang="en-US" b="1" dirty="0">
                <a:latin typeface="+mj-lt"/>
                <a:cs typeface="+mn-cs"/>
              </a:rPr>
              <a:t>Lumsdaine</a:t>
            </a:r>
            <a:r>
              <a:rPr lang="en-US" dirty="0">
                <a:latin typeface="+mj-lt"/>
                <a:cs typeface="+mn-cs"/>
              </a:rPr>
              <a:t> is helping us to collect the creep data.)</a:t>
            </a:r>
          </a:p>
        </p:txBody>
      </p:sp>
      <p:pic>
        <p:nvPicPr>
          <p:cNvPr id="12295" name="Picture 7" descr="0610-fw_fabricate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44" y="3481812"/>
            <a:ext cx="1973052" cy="31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646679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*</a:t>
            </a:r>
            <a:r>
              <a:rPr lang="en-US" sz="1400" b="1" i="1" dirty="0" smtClean="0"/>
              <a:t>R.L</a:t>
            </a:r>
            <a:r>
              <a:rPr lang="en-US" sz="1400" b="1" i="1" dirty="0"/>
              <a:t>. Klueh et al./J. of Nuclear Materials 307-311 (2002) 455-465.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 smtClean="0"/>
              <a:t> </a:t>
            </a:r>
            <a:r>
              <a:rPr lang="en-US" sz="2800" b="1" dirty="0" smtClean="0"/>
              <a:t>Structural Criteria in Time-Dependent Elasto-Plastic-Creep Analysis</a:t>
            </a:r>
            <a:endParaRPr lang="en-US" sz="2800" b="1" dirty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138" y="1295400"/>
            <a:ext cx="8382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u="sng" dirty="0">
                <a:latin typeface="+mn-lt"/>
                <a:cs typeface="+mn-cs"/>
              </a:rPr>
              <a:t>Structural strain limits: </a:t>
            </a:r>
            <a:r>
              <a:rPr lang="en-US" dirty="0">
                <a:latin typeface="+mn-lt"/>
                <a:cs typeface="+mn-cs"/>
              </a:rPr>
              <a:t>At elevated temperatures where creep occurs, it is generally impossible to avoid strain accumulation. However, it is necessary to limit strain accumulation to avoid excessive structural distortion and fracture.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The calculated maximum accumulated positive </a:t>
            </a:r>
            <a:r>
              <a:rPr lang="en-US" b="1" dirty="0">
                <a:latin typeface="+mn-lt"/>
                <a:cs typeface="+mn-cs"/>
              </a:rPr>
              <a:t>principal inelastic </a:t>
            </a:r>
            <a:r>
              <a:rPr lang="en-US" dirty="0">
                <a:latin typeface="+mn-lt"/>
                <a:cs typeface="+mn-cs"/>
              </a:rPr>
              <a:t>(</a:t>
            </a:r>
            <a:r>
              <a:rPr lang="en-US" b="1" dirty="0">
                <a:latin typeface="+mn-lt"/>
                <a:cs typeface="+mn-cs"/>
              </a:rPr>
              <a:t>plastic plus creep</a:t>
            </a:r>
            <a:r>
              <a:rPr lang="en-US" dirty="0">
                <a:latin typeface="+mn-lt"/>
                <a:cs typeface="+mn-cs"/>
              </a:rPr>
              <a:t>) strain at the end of life must meet the three limits: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latin typeface="+mn-lt"/>
                <a:cs typeface="+mn-cs"/>
              </a:rPr>
              <a:t>Membrane (strain averaged through the thickness) ≤ 1%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latin typeface="+mn-lt"/>
                <a:cs typeface="+mn-cs"/>
              </a:rPr>
              <a:t>Local (maximum strain anywhere) ≤ 5%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latin typeface="+mn-lt"/>
                <a:cs typeface="+mn-cs"/>
              </a:rPr>
              <a:t>Membrane + bending ≤ 2%</a:t>
            </a:r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174170" y="6197025"/>
            <a:ext cx="7903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*Alfred Snow, “US Elevated Temperature Structural Design Standards: Current Status and Future Direction,” Westinghouse Electric Corporation, 1976. </a:t>
            </a:r>
            <a:endParaRPr lang="en-US" sz="900" dirty="0"/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74170" y="5105400"/>
            <a:ext cx="82470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Need experts’ opinion  on </a:t>
            </a:r>
            <a:r>
              <a:rPr lang="en-US" sz="2000" b="1" dirty="0" smtClean="0">
                <a:solidFill>
                  <a:srgbClr val="002060"/>
                </a:solidFill>
              </a:rPr>
              <a:t>this </a:t>
            </a:r>
            <a:r>
              <a:rPr lang="en-US" sz="2000" b="1" dirty="0">
                <a:solidFill>
                  <a:srgbClr val="002060"/>
                </a:solidFill>
              </a:rPr>
              <a:t>structural </a:t>
            </a:r>
            <a:r>
              <a:rPr lang="en-US" sz="2000" b="1" dirty="0" smtClean="0">
                <a:solidFill>
                  <a:srgbClr val="002060"/>
                </a:solidFill>
              </a:rPr>
              <a:t>criteria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Need to study ITER SDC-IC (Structural Design Criteria In-vessel Components) and make a comparison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65638"/>
            <a:ext cx="811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criteria were used in the design of metallic </a:t>
            </a:r>
            <a:r>
              <a:rPr lang="en-US" b="1" dirty="0" smtClean="0"/>
              <a:t>HTR</a:t>
            </a:r>
            <a:r>
              <a:rPr lang="en-US" dirty="0" smtClean="0"/>
              <a:t>-components with high application temperature of 750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 ~1000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 (INCONEL 617)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b="1" dirty="0" smtClean="0"/>
              <a:t> Creep Rupture Curves of Eurofer Steel(FZK, CIEMAT data)</a:t>
            </a:r>
            <a:r>
              <a:rPr lang="en-US" sz="3400" b="1" dirty="0"/>
              <a:t>*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0175" y="4289425"/>
          <a:ext cx="4203699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90"/>
                <a:gridCol w="977742"/>
                <a:gridCol w="1003395"/>
                <a:gridCol w="990572"/>
              </a:tblGrid>
              <a:tr h="629174">
                <a:tc>
                  <a:txBody>
                    <a:bodyPr/>
                    <a:lstStyle/>
                    <a:p>
                      <a:r>
                        <a:rPr lang="en-US" dirty="0" smtClean="0"/>
                        <a:t>FW 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450 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ᵒ</a:t>
                      </a:r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ᵒ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ᵒ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91437" marR="91437" anchor="ctr"/>
                </a:tc>
              </a:tr>
              <a:tr h="6379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dirty="0" smtClean="0"/>
                        <a:t>, MPa</a:t>
                      </a:r>
                    </a:p>
                    <a:p>
                      <a:r>
                        <a:rPr lang="en-US" sz="1600" dirty="0" smtClean="0"/>
                        <a:t>at</a:t>
                      </a:r>
                      <a:r>
                        <a:rPr lang="en-US" sz="1600" baseline="0" dirty="0" smtClean="0"/>
                        <a:t> 1000 h</a:t>
                      </a:r>
                      <a:endParaRPr lang="en-US" sz="1600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 marL="91437" marR="91437" anchor="ctr"/>
                </a:tc>
              </a:tr>
              <a:tr h="6379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r</a:t>
                      </a:r>
                      <a:r>
                        <a:rPr lang="en-US" sz="1600" dirty="0" smtClean="0"/>
                        <a:t>, MPa</a:t>
                      </a:r>
                    </a:p>
                    <a:p>
                      <a:r>
                        <a:rPr lang="en-US" sz="1600" dirty="0" smtClean="0"/>
                        <a:t>at</a:t>
                      </a:r>
                      <a:r>
                        <a:rPr lang="en-US" sz="1600" baseline="0" dirty="0" smtClean="0"/>
                        <a:t> 10000 h</a:t>
                      </a:r>
                      <a:endParaRPr lang="en-US" sz="1600" dirty="0" smtClean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 marL="91437" marR="91437" anchor="ctr"/>
                </a:tc>
              </a:tr>
            </a:tbl>
          </a:graphicData>
        </a:graphic>
      </p:graphicFrame>
      <p:sp>
        <p:nvSpPr>
          <p:cNvPr id="14364" name="Rectangle 15"/>
          <p:cNvSpPr>
            <a:spLocks noChangeArrowheads="1"/>
          </p:cNvSpPr>
          <p:nvPr/>
        </p:nvSpPr>
        <p:spPr bwMode="auto">
          <a:xfrm>
            <a:off x="4343400" y="4303713"/>
            <a:ext cx="448468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dirty="0"/>
              <a:t>*</a:t>
            </a:r>
            <a:r>
              <a:rPr lang="en-US" sz="1600" dirty="0"/>
              <a:t>F. Tavassoli, DEMO Interim Structural Design Criteria, Appendix: A Material Design Limit Data, CEA/DEN/SAC/DMN, Dec. 2002.</a:t>
            </a:r>
          </a:p>
          <a:p>
            <a:pPr algn="just"/>
            <a:r>
              <a:rPr lang="en-US" sz="1600" dirty="0"/>
              <a:t>*M. Rieth, et. al, “EOUOFER 97 Tensile, Charpy, Creep and Structural Tests” FZKA 6911, Oct. 2003</a:t>
            </a:r>
            <a:r>
              <a:rPr lang="en-US" sz="1400" dirty="0"/>
              <a:t>.</a:t>
            </a:r>
          </a:p>
        </p:txBody>
      </p:sp>
      <p:sp>
        <p:nvSpPr>
          <p:cNvPr id="14365" name="TextBox 2"/>
          <p:cNvSpPr txBox="1">
            <a:spLocks noChangeArrowheads="1"/>
          </p:cNvSpPr>
          <p:nvPr/>
        </p:nvSpPr>
        <p:spPr bwMode="auto">
          <a:xfrm>
            <a:off x="644525" y="389413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/>
              <a:t>Creep Rupture Stress, Sr</a:t>
            </a:r>
          </a:p>
        </p:txBody>
      </p:sp>
      <p:pic>
        <p:nvPicPr>
          <p:cNvPr id="143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84288"/>
            <a:ext cx="45561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/>
              <a:t>Creep Coefficients of EUOFER  Steel(FZK, CIEMAT data)*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250" y="1262063"/>
            <a:ext cx="4171950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Only the secondary </a:t>
            </a:r>
            <a:r>
              <a:rPr lang="en-US" dirty="0" smtClean="0">
                <a:latin typeface="+mn-lt"/>
                <a:cs typeface="+mn-cs"/>
              </a:rPr>
              <a:t>stage </a:t>
            </a:r>
            <a:r>
              <a:rPr lang="en-US" dirty="0">
                <a:latin typeface="+mn-lt"/>
                <a:cs typeface="+mn-cs"/>
              </a:rPr>
              <a:t>is considered.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+mn-lt"/>
                <a:cs typeface="+mn-cs"/>
              </a:rPr>
              <a:t>The creep </a:t>
            </a:r>
            <a:r>
              <a:rPr lang="en-US" dirty="0">
                <a:latin typeface="+mn-lt"/>
                <a:cs typeface="+mn-cs"/>
              </a:rPr>
              <a:t>is ignored at temperature less than 425 </a:t>
            </a:r>
            <a:r>
              <a:rPr lang="en-US" dirty="0">
                <a:latin typeface="Calibri"/>
                <a:cs typeface="Calibri"/>
              </a:rPr>
              <a:t>ᵒ</a:t>
            </a:r>
            <a:r>
              <a:rPr lang="en-US" dirty="0">
                <a:latin typeface="+mn-lt"/>
                <a:cs typeface="+mn-cs"/>
              </a:rPr>
              <a:t>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  <a:cs typeface="+mn-cs"/>
              </a:rPr>
              <a:t>Norton creep equation is expressed by:</a:t>
            </a:r>
            <a:endParaRPr lang="en-US" sz="1600" b="1" dirty="0">
              <a:latin typeface="+mn-lt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d</a:t>
            </a:r>
            <a:r>
              <a:rPr lang="en-US" dirty="0">
                <a:latin typeface="+mn-lt"/>
              </a:rPr>
              <a:t>ε</a:t>
            </a:r>
            <a:r>
              <a:rPr lang="en-US" baseline="-25000" dirty="0">
                <a:latin typeface="+mn-lt"/>
              </a:rPr>
              <a:t>cr</a:t>
            </a:r>
            <a:r>
              <a:rPr lang="en-US" dirty="0">
                <a:latin typeface="+mn-lt"/>
              </a:rPr>
              <a:t> /dt=C1</a:t>
            </a:r>
            <a:r>
              <a:rPr lang="el-G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baseline="30000" dirty="0">
                <a:latin typeface="+mn-lt"/>
                <a:cs typeface="+mn-cs"/>
              </a:rPr>
              <a:t>C2</a:t>
            </a:r>
            <a:r>
              <a:rPr lang="en-US" dirty="0">
                <a:latin typeface="+mn-lt"/>
                <a:cs typeface="+mn-cs"/>
              </a:rPr>
              <a:t>e</a:t>
            </a:r>
            <a:r>
              <a:rPr lang="en-US" baseline="30000" dirty="0">
                <a:latin typeface="+mn-lt"/>
                <a:cs typeface="+mn-cs"/>
              </a:rPr>
              <a:t>-C3/T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(</a:t>
            </a:r>
            <a:r>
              <a:rPr lang="en-US" sz="1600" b="1" dirty="0">
                <a:latin typeface="+mn-lt"/>
                <a:cs typeface="+mn-cs"/>
              </a:rPr>
              <a:t>creep rate in </a:t>
            </a:r>
            <a:r>
              <a:rPr lang="en-US" sz="1600" b="1" dirty="0" smtClean="0">
                <a:latin typeface="+mn-lt"/>
                <a:cs typeface="+mn-cs"/>
              </a:rPr>
              <a:t>10</a:t>
            </a:r>
            <a:r>
              <a:rPr lang="en-US" sz="1600" b="1" baseline="30000" dirty="0" smtClean="0">
                <a:latin typeface="+mn-lt"/>
                <a:cs typeface="+mn-cs"/>
              </a:rPr>
              <a:t>-6</a:t>
            </a:r>
            <a:r>
              <a:rPr lang="en-US" sz="1600" b="1" dirty="0" smtClean="0">
                <a:latin typeface="+mn-lt"/>
                <a:cs typeface="+mn-cs"/>
              </a:rPr>
              <a:t>/h</a:t>
            </a:r>
            <a:r>
              <a:rPr lang="en-US" sz="1600" b="1" dirty="0">
                <a:latin typeface="+mn-lt"/>
                <a:cs typeface="+mn-cs"/>
              </a:rPr>
              <a:t>, </a:t>
            </a:r>
            <a:r>
              <a:rPr lang="el-GR" sz="1600" b="1" dirty="0">
                <a:latin typeface="+mn-lt"/>
                <a:cs typeface="Calibri"/>
              </a:rPr>
              <a:t>σ</a:t>
            </a:r>
            <a:r>
              <a:rPr lang="en-US" sz="1600" b="1" dirty="0">
                <a:latin typeface="+mn-lt"/>
                <a:cs typeface="Calibri"/>
              </a:rPr>
              <a:t> in </a:t>
            </a:r>
            <a:r>
              <a:rPr lang="en-US" sz="1600" b="1" dirty="0" smtClean="0">
                <a:latin typeface="+mn-lt"/>
                <a:cs typeface="Calibri"/>
              </a:rPr>
              <a:t>MPa in fig.)</a:t>
            </a:r>
            <a:endParaRPr lang="en-US" sz="1600" dirty="0">
              <a:latin typeface="+mn-lt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17663"/>
              </p:ext>
            </p:extLst>
          </p:nvPr>
        </p:nvGraphicFramePr>
        <p:xfrm>
          <a:off x="2895600" y="4572000"/>
          <a:ext cx="5834062" cy="223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96"/>
                <a:gridCol w="1219328"/>
                <a:gridCol w="838288"/>
                <a:gridCol w="762080"/>
                <a:gridCol w="914496"/>
                <a:gridCol w="1193674"/>
              </a:tblGrid>
              <a:tr h="5789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C2</a:t>
                      </a:r>
                      <a:endParaRPr lang="en-US" sz="16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C3</a:t>
                      </a:r>
                      <a:endParaRPr lang="en-US" sz="16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Stress, </a:t>
                      </a:r>
                    </a:p>
                    <a:p>
                      <a:r>
                        <a:rPr lang="en-US" sz="1600" dirty="0" smtClean="0"/>
                        <a:t>MPa</a:t>
                      </a:r>
                      <a:endParaRPr lang="en-US" sz="1600" dirty="0"/>
                    </a:p>
                  </a:txBody>
                  <a:tcPr marL="91450" marR="91450" marT="45707" marB="4570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Creep rate,1/h</a:t>
                      </a:r>
                      <a:endParaRPr lang="en-US" sz="1600" dirty="0"/>
                    </a:p>
                  </a:txBody>
                  <a:tcPr marL="91450" marR="91450" marT="45707" marB="45707"/>
                </a:tc>
              </a:tr>
              <a:tr h="304713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450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8.352E-57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22.718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0.0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1.574E-6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</a:tr>
              <a:tr h="304713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500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1.376E-50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21.19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0.0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220</a:t>
                      </a:r>
                      <a:endParaRPr lang="en-US" sz="14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5.950E-7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</a:tr>
              <a:tr h="434216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550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4.566E-40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17.769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0.0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</a:t>
                      </a:r>
                      <a:endParaRPr lang="en-US" sz="14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6.676E-7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</a:tr>
              <a:tr h="304713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600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2.490E-19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9.5095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0.0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2.601E-6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</a:tr>
              <a:tr h="304713"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650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º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6.217E-12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6.7473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0.0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marL="91450" marR="91450" marT="45707" marB="45707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1.807E-6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7" marB="45707"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8025" y="4189413"/>
            <a:ext cx="5329238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Norton law parameters for Eurofer Steel</a:t>
            </a:r>
          </a:p>
        </p:txBody>
      </p:sp>
      <p:pic>
        <p:nvPicPr>
          <p:cNvPr id="154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62063"/>
            <a:ext cx="431006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9" name="TextBox 3"/>
          <p:cNvSpPr txBox="1">
            <a:spLocks noChangeArrowheads="1"/>
          </p:cNvSpPr>
          <p:nvPr/>
        </p:nvSpPr>
        <p:spPr bwMode="auto">
          <a:xfrm>
            <a:off x="18107" y="4648200"/>
            <a:ext cx="2800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Only C1, C2 and C3 are inputted into ANSYS.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10200" y="1295400"/>
            <a:ext cx="0" cy="2286000"/>
          </a:xfrm>
          <a:prstGeom prst="line">
            <a:avLst/>
          </a:prstGeom>
          <a:ln w="25400">
            <a:solidFill>
              <a:srgbClr val="E20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29000" y="3048000"/>
            <a:ext cx="1981200" cy="762000"/>
          </a:xfrm>
          <a:prstGeom prst="straightConnector1">
            <a:avLst/>
          </a:prstGeom>
          <a:ln w="25400">
            <a:solidFill>
              <a:srgbClr val="E202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50" y="3539610"/>
            <a:ext cx="3333750" cy="923330"/>
          </a:xfrm>
          <a:prstGeom prst="rect">
            <a:avLst/>
          </a:prstGeom>
          <a:noFill/>
          <a:ln w="38100">
            <a:solidFill>
              <a:srgbClr val="E202C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Allowable creep rate (1/h) corresponding to 1% creep limit (Structural Criteria #1)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/>
              <a:t>Thermal Loads for the Elasto-Plastic-Thermal Creep Model</a:t>
            </a:r>
            <a:endParaRPr lang="en-US" sz="3200" b="1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06363" y="1233488"/>
            <a:ext cx="3687762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Nonlinear structural behaviors of the FW are simulated by a combined elastic, plastic and creep models.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Processes of the fabrication, heat treatment, reactor start-up and normal operation are included in plastic model.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There are no stress, no plastic strain and creep strain during the FW brazing process.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The FW is in the plastic range during braze cool-down.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At this moment, the creep strains are ignored during the heat treatment because of such a short time. </a:t>
            </a:r>
          </a:p>
        </p:txBody>
      </p:sp>
      <p:pic>
        <p:nvPicPr>
          <p:cNvPr id="1843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289050"/>
            <a:ext cx="46640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649913" y="3429000"/>
            <a:ext cx="219868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6604000" y="3121025"/>
            <a:ext cx="105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P=10 MPa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415088" y="2308225"/>
            <a:ext cx="116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600" dirty="0"/>
              <a:t>q=1MW/m</a:t>
            </a:r>
            <a:r>
              <a:rPr lang="en-US" sz="1600" baseline="30000" dirty="0"/>
              <a:t>2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4108450" y="1289050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1050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sp>
        <p:nvSpPr>
          <p:cNvPr id="18444" name="TextBox 16"/>
          <p:cNvSpPr txBox="1">
            <a:spLocks noChangeArrowheads="1"/>
          </p:cNvSpPr>
          <p:nvPr/>
        </p:nvSpPr>
        <p:spPr bwMode="auto">
          <a:xfrm>
            <a:off x="4524375" y="2128838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700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sp>
        <p:nvSpPr>
          <p:cNvPr id="18445" name="TextBox 17"/>
          <p:cNvSpPr txBox="1">
            <a:spLocks noChangeArrowheads="1"/>
          </p:cNvSpPr>
          <p:nvPr/>
        </p:nvSpPr>
        <p:spPr bwMode="auto">
          <a:xfrm>
            <a:off x="4524375" y="3517900"/>
            <a:ext cx="52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20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sp>
        <p:nvSpPr>
          <p:cNvPr id="18446" name="TextBox 18"/>
          <p:cNvSpPr txBox="1">
            <a:spLocks noChangeArrowheads="1"/>
          </p:cNvSpPr>
          <p:nvPr/>
        </p:nvSpPr>
        <p:spPr bwMode="auto">
          <a:xfrm>
            <a:off x="4903788" y="2655888"/>
            <a:ext cx="620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sz="1400" dirty="0"/>
              <a:t>385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ᵒ</a:t>
            </a:r>
            <a:r>
              <a:rPr lang="en-US" sz="1400" dirty="0"/>
              <a:t>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503863" y="3429000"/>
            <a:ext cx="152400" cy="4397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295775"/>
            <a:ext cx="2439987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Box 3"/>
          <p:cNvSpPr txBox="1">
            <a:spLocks noChangeArrowheads="1"/>
          </p:cNvSpPr>
          <p:nvPr/>
        </p:nvSpPr>
        <p:spPr bwMode="auto">
          <a:xfrm>
            <a:off x="4309173" y="5410200"/>
            <a:ext cx="1849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US" dirty="0"/>
              <a:t>Temperature</a:t>
            </a:r>
          </a:p>
          <a:p>
            <a:r>
              <a:rPr lang="en-US" dirty="0"/>
              <a:t>c</a:t>
            </a:r>
            <a:r>
              <a:rPr lang="en-US" dirty="0" smtClean="0"/>
              <a:t>ontour during</a:t>
            </a:r>
          </a:p>
          <a:p>
            <a:r>
              <a:rPr lang="en-US" dirty="0" smtClean="0"/>
              <a:t>operation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503863" y="1752600"/>
            <a:ext cx="0" cy="2116138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8520" y="1597063"/>
            <a:ext cx="869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Elasto-Plastic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47338" y="1495345"/>
            <a:ext cx="14678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Elasto-Plastic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and Creep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4533</TotalTime>
  <Words>1397</Words>
  <Application>Microsoft Office PowerPoint</Application>
  <PresentationFormat>On-screen Show (4:3)</PresentationFormat>
  <Paragraphs>219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Elasto-Plastic-Creep Modeling for the First Wall with W Armor</vt:lpstr>
      <vt:lpstr>Outline</vt:lpstr>
      <vt:lpstr>Thermal Creep Test for ODS EUORFER 97 Steel*</vt:lpstr>
      <vt:lpstr>PowerPoint Presentation</vt:lpstr>
      <vt:lpstr>Thermal Creep Modeling of the FW Armor </vt:lpstr>
      <vt:lpstr> Structural Criteria in Time-Dependent Elasto-Plastic-Creep Analysis</vt:lpstr>
      <vt:lpstr> Creep Rupture Curves of Eurofer Steel(FZK, CIEMAT data)*</vt:lpstr>
      <vt:lpstr>Creep Coefficients of EUOFER  Steel(FZK, CIEMAT data)*</vt:lpstr>
      <vt:lpstr>Thermal Loads for the Elasto-Plastic-Thermal Creep Model</vt:lpstr>
      <vt:lpstr>Local Creep Strain of the F82H</vt:lpstr>
      <vt:lpstr>Plastic Strains After 1000 Hours</vt:lpstr>
      <vt:lpstr>Stress Relaxation by Creep Deformation 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Creep Constants for the FZK Report</dc:title>
  <dc:creator>Wang</dc:creator>
  <cp:lastModifiedBy>Wang</cp:lastModifiedBy>
  <cp:revision>191</cp:revision>
  <dcterms:created xsi:type="dcterms:W3CDTF">2011-02-14T21:36:28Z</dcterms:created>
  <dcterms:modified xsi:type="dcterms:W3CDTF">2011-04-04T11:48:36Z</dcterms:modified>
</cp:coreProperties>
</file>