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90" r:id="rId3"/>
    <p:sldId id="291" r:id="rId4"/>
    <p:sldId id="298" r:id="rId5"/>
    <p:sldId id="292" r:id="rId6"/>
    <p:sldId id="296" r:id="rId7"/>
    <p:sldId id="293" r:id="rId8"/>
    <p:sldId id="294" r:id="rId9"/>
    <p:sldId id="295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EC3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452B-24BF-5A46-B524-99609495C4F2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5B8E-1B96-8C41-9CF2-C7B25B9BA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7A724-8923-F146-A15A-3B9D23E649E7}" type="slidenum">
              <a:rPr lang="en-US"/>
              <a:pPr/>
              <a:t>1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7E1D-C4A8-2A49-97D6-4EFF82DE8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500" y="274638"/>
            <a:ext cx="7607299" cy="940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04"/>
            <a:ext cx="8229600" cy="469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8114-7DF1-2943-B91A-581EE1EB4226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98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74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7E1D-C4A8-2A49-97D6-4EFF82DE87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UW_crest_4color.gif                                            0002C9A9Macintosh HD                   B746699A: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7001" y="115888"/>
            <a:ext cx="816428" cy="1315616"/>
          </a:xfrm>
          <a:prstGeom prst="rect">
            <a:avLst/>
          </a:prstGeom>
          <a:noFill/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1079500" y="1215572"/>
            <a:ext cx="7607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0" y="0"/>
            <a:ext cx="900430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2013" y="503238"/>
            <a:ext cx="6604000" cy="1652587"/>
          </a:xfrm>
          <a:gradFill rotWithShape="0">
            <a:gsLst>
              <a:gs pos="0">
                <a:srgbClr val="FFEDE8"/>
              </a:gs>
              <a:gs pos="100000">
                <a:srgbClr val="FFEDE8">
                  <a:gamma/>
                  <a:shade val="85882"/>
                  <a:invGamma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Neutron Wall Loading Update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57060" name="Picture 4" descr="UW_crest_4color.gif                                            0002C9A9Macintosh HD                   B746699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15888"/>
            <a:ext cx="1666875" cy="2686050"/>
          </a:xfrm>
          <a:prstGeom prst="rect">
            <a:avLst/>
          </a:prstGeom>
          <a:noFill/>
        </p:spPr>
      </p:pic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2347913" y="2441575"/>
            <a:ext cx="6256337" cy="40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ea typeface="__ _____" charset="0"/>
                <a:cs typeface="__ _____" charset="0"/>
              </a:rPr>
              <a:t>L. El-Guebaly, A. </a:t>
            </a:r>
            <a:r>
              <a:rPr lang="en-US" sz="2800" dirty="0" err="1" smtClean="0">
                <a:solidFill>
                  <a:srgbClr val="FF0000"/>
                </a:solidFill>
                <a:ea typeface="__ _____" charset="0"/>
                <a:cs typeface="__ _____" charset="0"/>
              </a:rPr>
              <a:t>Jaber</a:t>
            </a:r>
            <a:r>
              <a:rPr lang="en-US" sz="2800" dirty="0" smtClean="0">
                <a:solidFill>
                  <a:srgbClr val="FF0000"/>
                </a:solidFill>
                <a:ea typeface="__ _____" charset="0"/>
                <a:cs typeface="__ _____" charset="0"/>
              </a:rPr>
              <a:t>, 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2800" dirty="0" smtClean="0">
                <a:solidFill>
                  <a:srgbClr val="FF0000"/>
                </a:solidFill>
                <a:ea typeface="__ _____" charset="0"/>
                <a:cs typeface="__ _____" charset="0"/>
              </a:rPr>
              <a:t>A. Robinson, D. Henderson</a:t>
            </a:r>
            <a:r>
              <a:rPr lang="en-US" sz="2800" dirty="0" smtClean="0"/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Fusion Technology Institute</a:t>
            </a:r>
            <a:endParaRPr lang="en-US" sz="18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>
                <a:solidFill>
                  <a:srgbClr val="0000FF"/>
                </a:solidFill>
                <a:latin typeface="Times New Roman"/>
                <a:ea typeface="__ _____" charset="0"/>
                <a:cs typeface="Times New Roman"/>
              </a:rPr>
              <a:t>University of Wisconsin-Madison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200" dirty="0">
                <a:solidFill>
                  <a:srgbClr val="001FE8"/>
                </a:solidFill>
                <a:latin typeface="Times New Roman"/>
                <a:cs typeface="Times New Roman"/>
              </a:rPr>
              <a:t>http://</a:t>
            </a:r>
            <a:r>
              <a:rPr lang="en-US" sz="1200" dirty="0" err="1">
                <a:solidFill>
                  <a:srgbClr val="001FE8"/>
                </a:solidFill>
                <a:latin typeface="Times New Roman"/>
                <a:cs typeface="Times New Roman"/>
              </a:rPr>
              <a:t>fti.neep.wisc.edu/UWNeutronicsCenterOfExcellence</a:t>
            </a:r>
            <a:endParaRPr lang="en-US" sz="16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>
              <a:solidFill>
                <a:srgbClr val="0000FF"/>
              </a:solidFill>
              <a:latin typeface="Times New Roman"/>
              <a:ea typeface="__ _____" charset="0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>
                <a:solidFill>
                  <a:srgbClr val="0000FF"/>
                </a:solidFill>
                <a:latin typeface="Times New Roman"/>
                <a:ea typeface="__ _____" charset="0"/>
                <a:cs typeface="Times New Roman"/>
              </a:rPr>
              <a:t>	</a:t>
            </a:r>
            <a:r>
              <a:rPr lang="en-US" sz="1600" b="1" dirty="0" smtClean="0">
                <a:latin typeface="Times New Roman"/>
                <a:cs typeface="Times New Roman"/>
              </a:rPr>
              <a:t>Contributor: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dirty="0" smtClean="0"/>
              <a:t>X. Wang (UCSD)</a:t>
            </a: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algn="ctr">
              <a:tabLst>
                <a:tab pos="912813" algn="ctr"/>
                <a:tab pos="3255963" algn="ctr"/>
                <a:tab pos="5141913" algn="ctr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ea typeface="__ _____" charset="0"/>
                <a:cs typeface="Times New Roman"/>
              </a:rPr>
              <a:t>ARIES Project Meeting</a:t>
            </a:r>
          </a:p>
          <a:p>
            <a:pPr algn="ctr">
              <a:spcAft>
                <a:spcPts val="600"/>
              </a:spcAft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ea typeface="__ _____" charset="0"/>
                <a:cs typeface="Times New Roman"/>
              </a:rPr>
              <a:t>Bethesda, </a:t>
            </a:r>
            <a:r>
              <a:rPr lang="en-US" sz="1600" b="1" dirty="0" smtClean="0">
                <a:latin typeface="Times New Roman"/>
                <a:ea typeface="__ _____" charset="0"/>
                <a:cs typeface="Times New Roman"/>
              </a:rPr>
              <a:t>MD</a:t>
            </a:r>
            <a:endParaRPr lang="en-US" sz="1600" b="1" dirty="0" smtClean="0">
              <a:latin typeface="Times New Roman"/>
              <a:ea typeface="ＭＳ Ｐゴシック" charset="-128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tabLst>
                <a:tab pos="912813" algn="ctr"/>
                <a:tab pos="3255963" algn="ctr"/>
                <a:tab pos="5141913" algn="ctr"/>
              </a:tabLst>
            </a:pPr>
            <a:r>
              <a:rPr lang="en-US" sz="1600" b="1" dirty="0">
                <a:latin typeface="Times New Roman"/>
                <a:ea typeface="ＭＳ Ｐゴシック" charset="-128"/>
                <a:cs typeface="Times New Roman"/>
              </a:rPr>
              <a:t>April 4 - 5,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10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584960"/>
            <a:ext cx="8575040" cy="4375150"/>
          </a:xfrm>
          <a:noFill/>
          <a:ln/>
        </p:spPr>
        <p:txBody>
          <a:bodyPr>
            <a:noAutofit/>
          </a:bodyPr>
          <a:lstStyle/>
          <a:p>
            <a:pPr marL="228600" indent="-228600">
              <a:lnSpc>
                <a:spcPct val="130000"/>
              </a:lnSpc>
              <a:spcAft>
                <a:spcPts val="1200"/>
              </a:spcAft>
              <a:tabLst>
                <a:tab pos="4805363" algn="l"/>
              </a:tabLst>
            </a:pPr>
            <a:r>
              <a:rPr lang="en-US" sz="2400" dirty="0" smtClean="0"/>
              <a:t>Peak </a:t>
            </a:r>
            <a:r>
              <a:rPr lang="en-US" sz="2400" dirty="0" err="1" smtClean="0"/>
              <a:t>NWLs</a:t>
            </a:r>
            <a:r>
              <a:rPr lang="en-US" sz="2400" dirty="0" smtClean="0"/>
              <a:t> will be used to redefine radial builds for ARIES-ACT: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smtClean="0"/>
              <a:t> 3.3 MW/m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for IB 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smtClean="0"/>
              <a:t> 4.7 MW/m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for OB</a:t>
            </a:r>
          </a:p>
          <a:p>
            <a:pPr marL="628650" lvl="1" indent="-228600">
              <a:lnSpc>
                <a:spcPct val="130000"/>
              </a:lnSpc>
              <a:tabLst>
                <a:tab pos="4805363" algn="l"/>
              </a:tabLst>
            </a:pPr>
            <a:r>
              <a:rPr lang="en-US" sz="2400" dirty="0" smtClean="0"/>
              <a:t> 2 MW/m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for </a:t>
            </a:r>
            <a:r>
              <a:rPr lang="en-US" sz="2400" dirty="0" err="1" smtClean="0"/>
              <a:t>divertor</a:t>
            </a:r>
            <a:r>
              <a:rPr lang="en-US" sz="2400" dirty="0" smtClean="0"/>
              <a:t>. </a:t>
            </a:r>
          </a:p>
          <a:p>
            <a:pPr marL="628650" lvl="1" indent="-228600">
              <a:lnSpc>
                <a:spcPct val="130000"/>
              </a:lnSpc>
              <a:spcAft>
                <a:spcPts val="1200"/>
              </a:spcAft>
              <a:tabLst>
                <a:tab pos="4805363" algn="l"/>
              </a:tabLst>
            </a:pPr>
            <a:endParaRPr lang="en-US" sz="2400" dirty="0" smtClean="0"/>
          </a:p>
          <a:p>
            <a:pPr marL="228600" indent="-228600">
              <a:lnSpc>
                <a:spcPct val="130000"/>
              </a:lnSpc>
              <a:spcAft>
                <a:spcPts val="1200"/>
              </a:spcAft>
              <a:tabLst>
                <a:tab pos="4805363" algn="l"/>
              </a:tabLst>
            </a:pPr>
            <a:r>
              <a:rPr lang="en-US" sz="2600" dirty="0" smtClean="0"/>
              <a:t>For ASC, peak to average NWL = </a:t>
            </a:r>
            <a:r>
              <a:rPr lang="en-US" sz="2600" smtClean="0"/>
              <a:t>1.68 </a:t>
            </a:r>
            <a:r>
              <a:rPr lang="en-US" smtClean="0"/>
              <a:t>(not 1.5).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2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ARIES-ACT </a:t>
            </a:r>
            <a:r>
              <a:rPr lang="en-US" dirty="0" smtClean="0">
                <a:solidFill>
                  <a:srgbClr val="FF0000"/>
                </a:solidFill>
              </a:rPr>
              <a:t>New </a:t>
            </a:r>
            <a:r>
              <a:rPr lang="en-US" dirty="0" smtClean="0"/>
              <a:t>FW/Div</a:t>
            </a:r>
            <a:r>
              <a:rPr lang="en-US" dirty="0" smtClean="0"/>
              <a:t> Configuration</a:t>
            </a:r>
            <a:endParaRPr lang="en-US" dirty="0"/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 bwMode="auto">
          <a:xfrm>
            <a:off x="719851" y="1450022"/>
            <a:ext cx="2997620" cy="5271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lang="en-US" sz="1600" kern="0" dirty="0" smtClean="0"/>
              <a:t>January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Strawman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parameters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 = 5.5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 = 1.375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lang="en-US" sz="1400" kern="0" dirty="0" smtClean="0">
                <a:ea typeface="ＭＳ Ｐゴシック" charset="-128"/>
              </a:rPr>
              <a:t>SOL = 10 cm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Elongation = 2.2</a:t>
            </a: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Fusion power = 1907.4 MW</a:t>
            </a: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Ave. NWL = 2.8 MW/m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lang="en-US" sz="1400" kern="0" dirty="0" smtClean="0">
                <a:ea typeface="ＭＳ Ｐゴシック" charset="-128"/>
              </a:rPr>
              <a:t>  </a:t>
            </a:r>
            <a:r>
              <a:rPr lang="en-US" sz="1100" kern="0" dirty="0" smtClean="0">
                <a:ea typeface="ＭＳ Ｐゴシック" charset="-128"/>
              </a:rPr>
              <a:t>@ 10 cm from plasma surface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05363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areas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6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Plasma = 475 m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FW area:</a:t>
            </a:r>
          </a:p>
          <a:p>
            <a:pPr marL="1428750" marR="0" lvl="3" indent="-22860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IB FW = 139 m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</a:p>
          <a:p>
            <a:pPr marL="1428750" marR="0" lvl="3" indent="-22860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OB FW = 313 m</a:t>
            </a:r>
            <a:r>
              <a:rPr kumimoji="0" lang="en-US" sz="1200" b="0" i="0" u="sng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           </a:t>
            </a:r>
          </a:p>
          <a:p>
            <a:pPr marL="1428750" lvl="3" indent="-22860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IB &amp; OB FW= 452 m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428750" marR="0" lvl="3" indent="-22860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8053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Upper &amp; lower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divertors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:</a:t>
            </a:r>
          </a:p>
          <a:p>
            <a:pPr marL="1085850" lvl="2" indent="-22860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IB plate = </a:t>
            </a:r>
            <a:r>
              <a:rPr lang="en-US" sz="1200" u="sng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22.5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2 m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</a:p>
          <a:p>
            <a:pPr marL="1085850" lvl="2" indent="-22860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Dome = </a:t>
            </a:r>
            <a:r>
              <a:rPr lang="en-US" sz="1200" u="sng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28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2 m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</a:p>
          <a:p>
            <a:pPr marL="1085850" lvl="2" indent="-22860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	</a:t>
            </a: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OB plate = </a:t>
            </a:r>
            <a:r>
              <a:rPr lang="en-US" sz="1200" u="sng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21</a:t>
            </a: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2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2 m</a:t>
            </a:r>
            <a:r>
              <a:rPr kumimoji="0" lang="en-US" sz="1200" b="0" i="0" u="sng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endParaRPr kumimoji="0" lang="en-US" sz="12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085850" lvl="2" indent="-22860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	Div total =  143 m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</a:p>
          <a:p>
            <a:pPr marL="742950" lvl="1" indent="-28575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lvl="1" indent="-28575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FW + Div Surface area = </a:t>
            </a:r>
            <a:r>
              <a:rPr lang="en-US" sz="1400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595</a:t>
            </a: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</a:p>
          <a:p>
            <a:pPr marL="742950" lvl="1" indent="-28575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tabLst>
                <a:tab pos="4805363" algn="l"/>
              </a:tabLst>
            </a:pPr>
            <a:endParaRPr lang="en-US" sz="1400" kern="0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  <a:p>
            <a:pPr marL="742950" lvl="1" indent="-285750" defTabSz="914400" eaLnBrk="0" fontAlgn="base" hangingPunct="0">
              <a:lnSpc>
                <a:spcPct val="70000"/>
              </a:lnSpc>
              <a:spcBef>
                <a:spcPct val="20000"/>
              </a:spcBef>
              <a:spcAft>
                <a:spcPts val="2400"/>
              </a:spcAft>
              <a:tabLst>
                <a:tab pos="4805363" algn="l"/>
              </a:tabLst>
            </a:pPr>
            <a:r>
              <a:rPr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Area of wall @10 cm from  plasma = 547 m</a:t>
            </a:r>
            <a:r>
              <a:rPr lang="en-US" sz="1400" kern="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23" y="1322387"/>
            <a:ext cx="2556720" cy="40011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38574" y="5340687"/>
            <a:ext cx="4980851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Main features: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  Curved IB FW (allowing 11 cm extra space at top/bottom)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 Per </a:t>
            </a:r>
            <a:r>
              <a:rPr lang="en-US" sz="1400" dirty="0" err="1" smtClean="0"/>
              <a:t>Kessel</a:t>
            </a:r>
            <a:r>
              <a:rPr lang="en-US" sz="1400" dirty="0" smtClean="0"/>
              <a:t>,</a:t>
            </a:r>
          </a:p>
          <a:p>
            <a:pPr lvl="2" indent="-233363">
              <a:buFont typeface="Arial"/>
              <a:buChar char="•"/>
              <a:tabLst>
                <a:tab pos="681038" algn="l"/>
              </a:tabLst>
            </a:pPr>
            <a:r>
              <a:rPr lang="en-US" sz="1200" dirty="0" smtClean="0"/>
              <a:t>OB </a:t>
            </a:r>
            <a:r>
              <a:rPr lang="en-US" sz="1200" dirty="0" smtClean="0"/>
              <a:t>div plate @ R-a/2</a:t>
            </a:r>
          </a:p>
          <a:p>
            <a:pPr lvl="2" indent="-233363">
              <a:buFont typeface="Arial"/>
              <a:buChar char="•"/>
              <a:tabLst>
                <a:tab pos="681038" algn="l"/>
              </a:tabLst>
            </a:pPr>
            <a:r>
              <a:rPr lang="en-US" sz="1200" dirty="0" smtClean="0"/>
              <a:t> IB </a:t>
            </a:r>
            <a:r>
              <a:rPr lang="en-US" sz="1200" dirty="0" smtClean="0"/>
              <a:t>div plate @ R-a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3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dirty="0" smtClean="0"/>
              <a:t> vs. Old </a:t>
            </a:r>
            <a:r>
              <a:rPr lang="en-US" dirty="0" smtClean="0"/>
              <a:t>FW/Div </a:t>
            </a:r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" name="Picture 4" descr="out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31" y="1321492"/>
            <a:ext cx="5130066" cy="521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631" y="53603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2231" y="151080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3800" y="23962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3717471" y="1760128"/>
            <a:ext cx="549146" cy="384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2070131" y="2580883"/>
            <a:ext cx="799980" cy="2648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85593" y="1510805"/>
            <a:ext cx="2802807" cy="25001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  <a:tabLst>
                <a:tab pos="4805363" algn="l"/>
              </a:tabLst>
            </a:pPr>
            <a:r>
              <a:rPr lang="en-US" dirty="0" smtClean="0"/>
              <a:t>Smaller entrance to </a:t>
            </a:r>
            <a:r>
              <a:rPr lang="en-US" dirty="0" err="1" smtClean="0"/>
              <a:t>divertor</a:t>
            </a:r>
            <a:r>
              <a:rPr lang="en-US" dirty="0" smtClean="0"/>
              <a:t> region.</a:t>
            </a:r>
          </a:p>
          <a:p>
            <a:pPr>
              <a:lnSpc>
                <a:spcPct val="80000"/>
              </a:lnSpc>
              <a:buFontTx/>
              <a:buNone/>
              <a:tabLst>
                <a:tab pos="4805363" algn="l"/>
              </a:tabLst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  <a:tabLst>
                <a:tab pos="4805363" algn="l"/>
              </a:tabLst>
            </a:pPr>
            <a:r>
              <a:rPr lang="en-US" dirty="0" smtClean="0"/>
              <a:t>More conforming FW to:</a:t>
            </a:r>
            <a:endParaRPr lang="en-US" dirty="0" smtClean="0"/>
          </a:p>
          <a:p>
            <a:pPr lvl="1" indent="-233363">
              <a:lnSpc>
                <a:spcPct val="80000"/>
              </a:lnSpc>
              <a:spcAft>
                <a:spcPts val="1200"/>
              </a:spcAft>
              <a:buFont typeface="Arial"/>
              <a:buChar char="•"/>
              <a:tabLst>
                <a:tab pos="4805363" algn="l"/>
              </a:tabLst>
            </a:pPr>
            <a:r>
              <a:rPr lang="en-US" sz="1400" dirty="0" smtClean="0"/>
              <a:t>Capture </a:t>
            </a:r>
            <a:r>
              <a:rPr lang="en-US" sz="1400" dirty="0" smtClean="0"/>
              <a:t>neutrons before reaching </a:t>
            </a:r>
            <a:r>
              <a:rPr lang="en-US" sz="1400" dirty="0" err="1" smtClean="0"/>
              <a:t>divertor</a:t>
            </a:r>
            <a:endParaRPr lang="en-US" sz="1400" dirty="0" smtClean="0"/>
          </a:p>
          <a:p>
            <a:pPr lvl="1" indent="-233363">
              <a:lnSpc>
                <a:spcPct val="80000"/>
              </a:lnSpc>
              <a:spcAft>
                <a:spcPts val="1200"/>
              </a:spcAft>
              <a:buFont typeface="Arial"/>
              <a:buChar char="•"/>
              <a:tabLst>
                <a:tab pos="4805363" algn="l"/>
              </a:tabLst>
            </a:pPr>
            <a:r>
              <a:rPr lang="en-US" sz="1400" dirty="0" smtClean="0"/>
              <a:t>Allow </a:t>
            </a:r>
            <a:r>
              <a:rPr lang="en-US" sz="1400" dirty="0" smtClean="0"/>
              <a:t>11 cm more space  at IB top/bottom for DCLL He/</a:t>
            </a:r>
            <a:r>
              <a:rPr lang="en-US" sz="1400" dirty="0" err="1" smtClean="0"/>
              <a:t>LiPb</a:t>
            </a:r>
            <a:r>
              <a:rPr lang="en-US" sz="1400" dirty="0" smtClean="0"/>
              <a:t> manifolds</a:t>
            </a:r>
          </a:p>
          <a:p>
            <a:pPr lvl="1" indent="-233363">
              <a:lnSpc>
                <a:spcPct val="80000"/>
              </a:lnSpc>
              <a:spcAft>
                <a:spcPts val="1200"/>
              </a:spcAft>
              <a:buFont typeface="Arial"/>
              <a:buChar char="•"/>
              <a:tabLst>
                <a:tab pos="4805363" algn="l"/>
              </a:tabLst>
            </a:pPr>
            <a:r>
              <a:rPr lang="en-US" sz="1400" dirty="0" err="1" smtClean="0"/>
              <a:t>Reducc</a:t>
            </a:r>
            <a:r>
              <a:rPr lang="en-US" sz="1400" dirty="0" smtClean="0"/>
              <a:t> </a:t>
            </a:r>
            <a:r>
              <a:rPr lang="en-US" sz="1400" dirty="0" smtClean="0"/>
              <a:t>nuclear heating at IB </a:t>
            </a:r>
            <a:r>
              <a:rPr lang="en-US" sz="1400" dirty="0" smtClean="0"/>
              <a:t>magnet.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smtClean="0"/>
              <a:t>3-D NWL Model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934" y="1981201"/>
            <a:ext cx="46072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dirty="0" smtClean="0">
                <a:ea typeface="ＭＳ Ｐゴシック" charset="-128"/>
              </a:rPr>
              <a:t>I</a:t>
            </a:r>
            <a:r>
              <a:rPr lang="en-US" sz="1800" dirty="0" smtClean="0">
                <a:ea typeface="ＭＳ Ｐゴシック" charset="-128"/>
              </a:rPr>
              <a:t>ncludes: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dirty="0" smtClean="0">
                <a:ea typeface="ＭＳ Ｐゴシック" charset="-128"/>
              </a:rPr>
              <a:t>Plasma boundary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dirty="0" smtClean="0">
                <a:ea typeface="ＭＳ Ｐゴシック" charset="-128"/>
              </a:rPr>
              <a:t>IB </a:t>
            </a:r>
            <a:r>
              <a:rPr lang="en-US" dirty="0">
                <a:ea typeface="ＭＳ Ｐゴシック" charset="-128"/>
              </a:rPr>
              <a:t>&amp; OB </a:t>
            </a:r>
            <a:r>
              <a:rPr lang="en-US" dirty="0" smtClean="0">
                <a:ea typeface="ＭＳ Ｐゴシック" charset="-128"/>
              </a:rPr>
              <a:t>FW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dirty="0" smtClean="0">
                <a:ea typeface="ＭＳ Ｐゴシック" charset="-128"/>
              </a:rPr>
              <a:t>IB &amp; OB div plates </a:t>
            </a:r>
            <a:r>
              <a:rPr lang="en-US" dirty="0">
                <a:ea typeface="ＭＳ Ｐゴシック" charset="-128"/>
              </a:rPr>
              <a:t>and dome.</a:t>
            </a:r>
            <a:endParaRPr lang="en-US" dirty="0" smtClean="0">
              <a:ea typeface="ＭＳ Ｐゴシック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endParaRPr lang="en-US" sz="1800" dirty="0" smtClean="0">
              <a:ea typeface="ＭＳ Ｐゴシック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sz="1800" dirty="0" smtClean="0">
                <a:ea typeface="ＭＳ Ｐゴシック" charset="-128"/>
              </a:rPr>
              <a:t>FW </a:t>
            </a:r>
            <a:r>
              <a:rPr lang="en-US" sz="1800" dirty="0">
                <a:ea typeface="ＭＳ Ｐゴシック" charset="-128"/>
              </a:rPr>
              <a:t>and </a:t>
            </a:r>
            <a:r>
              <a:rPr lang="en-US" sz="1800" dirty="0" err="1">
                <a:ea typeface="ＭＳ Ｐゴシック" charset="-128"/>
              </a:rPr>
              <a:t>divertor</a:t>
            </a:r>
            <a:r>
              <a:rPr lang="en-US" sz="1800" dirty="0">
                <a:ea typeface="ＭＳ Ｐゴシック" charset="-128"/>
              </a:rPr>
              <a:t> </a:t>
            </a:r>
            <a:r>
              <a:rPr lang="en-US" sz="1800" u="sng" dirty="0">
                <a:ea typeface="ＭＳ Ｐゴシック" charset="-128"/>
              </a:rPr>
              <a:t>segmented</a:t>
            </a:r>
            <a:r>
              <a:rPr lang="en-US" sz="1800" dirty="0">
                <a:ea typeface="ＭＳ Ｐゴシック" charset="-128"/>
              </a:rPr>
              <a:t> vertically and </a:t>
            </a:r>
            <a:r>
              <a:rPr lang="en-US" sz="1800" dirty="0" err="1">
                <a:ea typeface="ＭＳ Ｐゴシック" charset="-128"/>
              </a:rPr>
              <a:t>radially</a:t>
            </a:r>
            <a:r>
              <a:rPr lang="en-US" sz="1800" dirty="0">
                <a:ea typeface="ＭＳ Ｐゴシック" charset="-128"/>
              </a:rPr>
              <a:t> to improve </a:t>
            </a:r>
            <a:r>
              <a:rPr lang="en-US" sz="1800" dirty="0" smtClean="0">
                <a:ea typeface="ＭＳ Ｐゴシック" charset="-128"/>
              </a:rPr>
              <a:t>accuracy.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endParaRPr lang="en-US" sz="1800" dirty="0" smtClean="0">
              <a:ea typeface="ＭＳ Ｐゴシック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sz="1800" dirty="0" smtClean="0">
                <a:ea typeface="ＭＳ Ｐゴシック" charset="-128"/>
              </a:rPr>
              <a:t>10 </a:t>
            </a:r>
            <a:r>
              <a:rPr lang="en-US" dirty="0" smtClean="0">
                <a:ea typeface="ＭＳ Ｐゴシック" charset="-128"/>
              </a:rPr>
              <a:t>million </a:t>
            </a:r>
            <a:r>
              <a:rPr lang="en-US" sz="1800" dirty="0" smtClean="0">
                <a:ea typeface="ＭＳ Ｐゴシック" charset="-128"/>
              </a:rPr>
              <a:t>particle history.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endParaRPr lang="en-US" sz="1800" dirty="0" smtClean="0">
              <a:ea typeface="ＭＳ Ｐゴシック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4805363" algn="l"/>
              </a:tabLst>
            </a:pPr>
            <a:r>
              <a:rPr lang="en-US" sz="1800" dirty="0" smtClean="0">
                <a:ea typeface="ＭＳ Ｐゴシック" charset="-128"/>
              </a:rPr>
              <a:t>Statistical </a:t>
            </a:r>
            <a:r>
              <a:rPr lang="en-US" sz="1800" dirty="0">
                <a:ea typeface="ＭＳ Ｐゴシック" charset="-128"/>
              </a:rPr>
              <a:t>error &lt; 1</a:t>
            </a:r>
            <a:r>
              <a:rPr lang="en-US" sz="1800" dirty="0" smtClean="0">
                <a:ea typeface="ＭＳ Ｐゴシック" charset="-128"/>
              </a:rPr>
              <a:t>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9092" y="5942626"/>
            <a:ext cx="190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MCNP 3-D Model</a:t>
            </a:r>
            <a:endParaRPr lang="en-US" dirty="0"/>
          </a:p>
        </p:txBody>
      </p:sp>
      <p:pic>
        <p:nvPicPr>
          <p:cNvPr id="9" name="Picture 8" descr="Full isometr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45" y="1803717"/>
            <a:ext cx="3928195" cy="36826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5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smtClean="0"/>
              <a:t>Neutron Source Sampling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6536"/>
            <a:ext cx="4654428" cy="523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marR="0" lvl="0" indent="-2651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>
                <a:tab pos="4805363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D0EF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Options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93763" marR="0" lvl="1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Times" charset="0"/>
              <a:buAutoNum type="arabicPeriod"/>
              <a:tabLst>
                <a:tab pos="4805363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Uniform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within plasma boundary. </a:t>
            </a:r>
          </a:p>
          <a:p>
            <a:pPr marL="1350963" lvl="2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>
                <a:tab pos="4805363" algn="l"/>
              </a:tabLst>
              <a:defRPr/>
            </a:pPr>
            <a:r>
              <a:rPr lang="en-US" sz="1600" u="sng" kern="0" noProof="0" dirty="0" smtClean="0">
                <a:ea typeface="ＭＳ Ｐゴシック" charset="-128"/>
              </a:rPr>
              <a:t>Un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realistic,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but used to check geometry (1/2011 ARIES presentation by El-Guebaly).</a:t>
            </a:r>
          </a:p>
          <a:p>
            <a:pPr marL="893763" marR="0" lvl="1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>
                <a:tab pos="4805363" algn="l"/>
              </a:tabLst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893763" marR="0" lvl="1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Times" charset="0"/>
              <a:buAutoNum type="arabicPeriod"/>
              <a:tabLst>
                <a:tab pos="4805363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Three-nested source regions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with variable intensity peaking at magnetic axis:</a:t>
            </a:r>
          </a:p>
          <a:p>
            <a:pPr marL="1350963" lvl="2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  <a:defRPr/>
            </a:pPr>
            <a:r>
              <a:rPr lang="en-US" sz="1600" u="sng" kern="0" dirty="0" smtClean="0">
                <a:ea typeface="ＭＳ Ｐゴシック" charset="-128"/>
              </a:rPr>
              <a:t>Good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approximation. </a:t>
            </a:r>
          </a:p>
          <a:p>
            <a:pPr marL="1350963" lvl="2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  <a:defRPr/>
            </a:pPr>
            <a:r>
              <a:rPr lang="en-US" sz="1600" kern="0" dirty="0" smtClean="0">
                <a:ea typeface="ＭＳ Ｐゴシック" charset="-128"/>
              </a:rPr>
              <a:t>Intensities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borrowed from ARIES-RS: 63%, 32%, 5%.</a:t>
            </a:r>
          </a:p>
          <a:p>
            <a:pPr marL="893763" marR="0" lvl="1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>
                <a:tab pos="4805363" algn="l"/>
              </a:tabLst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893763" marR="0" lvl="1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>
                <a:tab pos="4805363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3.	Actual distribution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:</a:t>
            </a:r>
          </a:p>
          <a:p>
            <a:pPr marL="1350963" lvl="2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Source density distributed on R-Z grid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not available yet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</a:t>
            </a:r>
          </a:p>
          <a:p>
            <a:pPr marL="1350963" lvl="2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tabLst>
                <a:tab pos="4805363" algn="l"/>
              </a:tabLst>
              <a:defRPr/>
            </a:pPr>
            <a:r>
              <a:rPr lang="en-US" sz="1600" kern="0" dirty="0" smtClean="0">
                <a:ea typeface="ＭＳ Ｐゴシック" charset="-128"/>
              </a:rPr>
              <a:t>Results </a:t>
            </a:r>
            <a:r>
              <a:rPr lang="en-US" sz="1600" kern="0" dirty="0" smtClean="0">
                <a:ea typeface="ＭＳ Ｐゴシック" charset="-128"/>
              </a:rPr>
              <a:t>identical to 3-nested</a:t>
            </a:r>
            <a:r>
              <a:rPr lang="en-US" sz="1600" kern="0" dirty="0" smtClean="0">
                <a:ea typeface="ＭＳ Ｐゴシック" charset="-128"/>
              </a:rPr>
              <a:t> source, </a:t>
            </a:r>
            <a:r>
              <a:rPr lang="en-US" sz="1600" kern="0" dirty="0" smtClean="0">
                <a:ea typeface="ＭＳ Ｐゴシック" charset="-128"/>
              </a:rPr>
              <a:t>except for 10% higher peak at IB </a:t>
            </a:r>
            <a:r>
              <a:rPr lang="en-US" sz="1600" kern="0" dirty="0" err="1" smtClean="0">
                <a:ea typeface="ＭＳ Ｐゴシック" charset="-128"/>
              </a:rPr>
              <a:t>midplane</a:t>
            </a:r>
            <a:r>
              <a:rPr lang="en-US" sz="1600" kern="0" dirty="0" smtClean="0">
                <a:ea typeface="ＭＳ Ｐゴシック" charset="-128"/>
              </a:rPr>
              <a:t> </a:t>
            </a:r>
            <a:r>
              <a:rPr lang="en-US" sz="1600" dirty="0" smtClean="0">
                <a:solidFill>
                  <a:srgbClr val="0D0D0D"/>
                </a:solidFill>
                <a:sym typeface="Symbol" charset="2"/>
              </a:rPr>
              <a:t>(</a:t>
            </a:r>
            <a:r>
              <a:rPr lang="en-US" sz="1600" dirty="0" smtClean="0">
                <a:solidFill>
                  <a:srgbClr val="0D0D0D"/>
                </a:solidFill>
                <a:sym typeface="Symbol" charset="2"/>
              </a:rPr>
              <a:t>refer to 5/2008 NWL presentation by Wilson</a:t>
            </a:r>
            <a:r>
              <a:rPr lang="en-US" sz="1600" dirty="0" smtClean="0">
                <a:solidFill>
                  <a:srgbClr val="0D0D0D"/>
                </a:solidFill>
                <a:sym typeface="Symbol" charset="2"/>
              </a:rPr>
              <a:t>)</a:t>
            </a:r>
            <a:r>
              <a:rPr lang="en-US" sz="1600" kern="0" dirty="0" smtClean="0">
                <a:ea typeface="ＭＳ Ｐゴシック" charset="-128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282575" marR="0" lvl="0" indent="-26511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805363" algn="l"/>
              </a:tabLst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24291" y="1486536"/>
            <a:ext cx="4208889" cy="5244186"/>
            <a:chOff x="4824291" y="1486536"/>
            <a:chExt cx="4208889" cy="5244186"/>
          </a:xfrm>
        </p:grpSpPr>
        <p:grpSp>
          <p:nvGrpSpPr>
            <p:cNvPr id="16" name="Group 15"/>
            <p:cNvGrpSpPr/>
            <p:nvPr/>
          </p:nvGrpSpPr>
          <p:grpSpPr>
            <a:xfrm>
              <a:off x="4824291" y="1486536"/>
              <a:ext cx="4208889" cy="5073215"/>
              <a:chOff x="4676608" y="1452412"/>
              <a:chExt cx="4208889" cy="5073215"/>
            </a:xfrm>
          </p:grpSpPr>
          <p:pic>
            <p:nvPicPr>
              <p:cNvPr id="12" name="Picture 11" descr="3 nested region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6608" y="1452412"/>
                <a:ext cx="4208889" cy="507321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025811" y="3022295"/>
                <a:ext cx="53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5%</a:t>
                </a:r>
                <a:endParaRPr lang="en-US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56726" y="3873694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32%</a:t>
                </a:r>
                <a:endParaRPr lang="en-US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4490" y="5171410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63%</a:t>
                </a:r>
                <a:endParaRPr lang="en-US" b="1" dirty="0"/>
              </a:p>
            </p:txBody>
          </p:sp>
        </p:grp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4824292" y="5981977"/>
              <a:ext cx="4208888" cy="7487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MCNP 2-D </a:t>
              </a:r>
              <a:r>
                <a:rPr lang="en-US" dirty="0" smtClean="0"/>
                <a:t>Plot</a:t>
              </a:r>
            </a:p>
            <a:p>
              <a:pPr algn="ctr"/>
              <a:r>
                <a:rPr lang="en-US" u="sng" dirty="0" smtClean="0"/>
                <a:t>(3-nested Source Regions)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6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>
            <a:normAutofit fontScale="90000"/>
          </a:bodyPr>
          <a:lstStyle/>
          <a:p>
            <a:r>
              <a:rPr lang="en-US" kern="0" dirty="0" smtClean="0">
                <a:ea typeface="ＭＳ Ｐゴシック" charset="-128"/>
              </a:rPr>
              <a:t>Three-nested Source Regions Within Plasma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09" y="1399387"/>
            <a:ext cx="4364091" cy="4952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699" y="3492745"/>
            <a:ext cx="3626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Neutron Source Intensity: </a:t>
            </a:r>
          </a:p>
          <a:p>
            <a:pPr algn="ctr"/>
            <a:r>
              <a:rPr lang="en-US" sz="2400" kern="0" dirty="0" smtClean="0">
                <a:ea typeface="ＭＳ Ｐゴシック" charset="-128"/>
              </a:rPr>
              <a:t>63%, 32%, 5%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24309" y="6352143"/>
            <a:ext cx="44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Example</a:t>
            </a:r>
            <a:r>
              <a:rPr lang="en-US" dirty="0" smtClean="0"/>
              <a:t>: 10,000</a:t>
            </a:r>
            <a:r>
              <a:rPr lang="en-US" dirty="0" smtClean="0"/>
              <a:t> particles </a:t>
            </a:r>
            <a:r>
              <a:rPr lang="en-US" dirty="0" smtClean="0"/>
              <a:t>random </a:t>
            </a:r>
            <a:r>
              <a:rPr lang="en-US" dirty="0" smtClean="0"/>
              <a:t>sampling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7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smtClean="0"/>
              <a:t>IB and OB Results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6978" y="4213803"/>
            <a:ext cx="4685806" cy="2507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b="1" dirty="0" smtClean="0"/>
              <a:t>Machine </a:t>
            </a:r>
            <a:r>
              <a:rPr lang="en-US" sz="1600" b="1" dirty="0"/>
              <a:t>Ave </a:t>
            </a:r>
            <a:r>
              <a:rPr lang="en-US" sz="1600" b="1" dirty="0">
                <a:sym typeface="Symbol" charset="2"/>
              </a:rPr>
              <a:t>NWL </a:t>
            </a:r>
            <a:r>
              <a:rPr lang="en-US" sz="1600" dirty="0"/>
              <a:t>(P</a:t>
            </a:r>
            <a:r>
              <a:rPr lang="en-US" sz="1600" baseline="-25000" dirty="0"/>
              <a:t>f </a:t>
            </a:r>
            <a:r>
              <a:rPr lang="en-US" sz="1600" dirty="0" err="1"/>
              <a:t>x</a:t>
            </a:r>
            <a:r>
              <a:rPr lang="en-US" sz="1600" dirty="0"/>
              <a:t> 0.8/area)</a:t>
            </a:r>
            <a:r>
              <a:rPr lang="en-US" sz="1400" dirty="0"/>
              <a:t>:</a:t>
            </a:r>
            <a:endParaRPr lang="en-US" sz="16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dirty="0">
                <a:ea typeface="ＭＳ Ｐゴシック" charset="-128"/>
              </a:rPr>
              <a:t>@</a:t>
            </a:r>
            <a:r>
              <a:rPr lang="en-US" sz="1600" dirty="0" smtClean="0">
                <a:ea typeface="ＭＳ Ｐゴシック" charset="-128"/>
              </a:rPr>
              <a:t> 10 cm from plasma </a:t>
            </a:r>
            <a:r>
              <a:rPr lang="en-US" sz="1600" dirty="0">
                <a:ea typeface="ＭＳ Ｐゴシック" charset="-128"/>
              </a:rPr>
              <a:t>surface</a:t>
            </a:r>
            <a:r>
              <a:rPr lang="en-US" sz="1600" dirty="0" smtClean="0">
                <a:ea typeface="ＭＳ Ｐゴシック" charset="-128"/>
              </a:rPr>
              <a:t>	2.8	</a:t>
            </a:r>
            <a:endParaRPr lang="en-US" sz="12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b="1" dirty="0">
                <a:solidFill>
                  <a:srgbClr val="FF0000"/>
                </a:solidFill>
              </a:rPr>
              <a:t>Peak OB </a:t>
            </a:r>
            <a:r>
              <a:rPr lang="en-US" sz="1600" b="1" dirty="0" smtClean="0">
                <a:solidFill>
                  <a:srgbClr val="FF0000"/>
                </a:solidFill>
                <a:sym typeface="Symbol" charset="2"/>
              </a:rPr>
              <a:t>NWL @ OB </a:t>
            </a:r>
            <a:r>
              <a:rPr lang="en-US" sz="1600" b="1" dirty="0" err="1" smtClean="0">
                <a:solidFill>
                  <a:srgbClr val="FF0000"/>
                </a:solidFill>
                <a:sym typeface="Symbol" charset="2"/>
              </a:rPr>
              <a:t>midplane</a:t>
            </a:r>
            <a:r>
              <a:rPr lang="en-US" sz="1600" b="1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	4.7</a:t>
            </a:r>
            <a:endParaRPr lang="en-US" sz="1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b="1" dirty="0">
                <a:solidFill>
                  <a:srgbClr val="FF0000"/>
                </a:solidFill>
              </a:rPr>
              <a:t>Ave OB 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NWL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	3.6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endParaRPr lang="en-US" sz="1600" dirty="0" smtClean="0">
              <a:solidFill>
                <a:srgbClr val="FF0000"/>
              </a:solidFill>
              <a:sym typeface="Symbol" charset="2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3660775" algn="ctr"/>
                <a:tab pos="5486400" algn="ctr"/>
                <a:tab pos="5883275" algn="l"/>
                <a:tab pos="7312025" algn="ctr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Peak IB </a:t>
            </a:r>
            <a:r>
              <a:rPr lang="en-US" sz="1600" b="1" dirty="0" smtClean="0">
                <a:solidFill>
                  <a:srgbClr val="FF0000"/>
                </a:solidFill>
                <a:sym typeface="Symbol" charset="2"/>
              </a:rPr>
              <a:t>NWL  @ IB </a:t>
            </a:r>
            <a:r>
              <a:rPr lang="en-US" sz="1600" b="1" dirty="0" err="1" smtClean="0">
                <a:solidFill>
                  <a:srgbClr val="FF0000"/>
                </a:solidFill>
                <a:sym typeface="Symbol" charset="2"/>
              </a:rPr>
              <a:t>midplane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	3 </a:t>
            </a:r>
            <a:r>
              <a:rPr lang="en-US" sz="1600" dirty="0" err="1" smtClean="0">
                <a:solidFill>
                  <a:srgbClr val="FF0000"/>
                </a:solidFill>
                <a:sym typeface="Symbol" charset="2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 1.1</a:t>
            </a:r>
            <a:r>
              <a:rPr lang="en-US" sz="1600" baseline="30000" dirty="0" smtClean="0">
                <a:solidFill>
                  <a:srgbClr val="FF0000"/>
                </a:solidFill>
                <a:sym typeface="Symbol" charset="2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 = 3.3</a:t>
            </a:r>
            <a:endParaRPr lang="en-US" sz="1600" dirty="0" smtClean="0">
              <a:sym typeface="Symbol" charset="2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3660775" algn="ctr"/>
                <a:tab pos="5486400" algn="ctr"/>
                <a:tab pos="5883275" algn="l"/>
                <a:tab pos="7312025" algn="ctr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Ave IB </a:t>
            </a:r>
            <a:r>
              <a:rPr lang="en-US" sz="1600" b="1" dirty="0" smtClean="0">
                <a:solidFill>
                  <a:srgbClr val="FF0000"/>
                </a:solidFill>
                <a:sym typeface="Symbol" charset="2"/>
              </a:rPr>
              <a:t>NWL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	2.3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  <a:tabLst>
                <a:tab pos="3660775" algn="ctr"/>
                <a:tab pos="5486400" algn="ctr"/>
                <a:tab pos="5883275" algn="l"/>
                <a:tab pos="7312025" algn="ctr"/>
              </a:tabLst>
            </a:pPr>
            <a:r>
              <a:rPr lang="en-US" sz="1600" dirty="0" smtClean="0">
                <a:solidFill>
                  <a:srgbClr val="0D0D0D"/>
                </a:solidFill>
                <a:sym typeface="Symbol" charset="2"/>
              </a:rPr>
              <a:t>______________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  <a:tabLst>
                <a:tab pos="3660775" algn="ctr"/>
                <a:tab pos="5486400" algn="ctr"/>
                <a:tab pos="5883275" algn="l"/>
                <a:tab pos="7312025" algn="ctr"/>
              </a:tabLst>
            </a:pPr>
            <a:r>
              <a:rPr lang="en-US" sz="1100" baseline="30000" dirty="0" smtClean="0">
                <a:solidFill>
                  <a:srgbClr val="0D0D0D"/>
                </a:solidFill>
                <a:sym typeface="Symbol" charset="2"/>
              </a:rPr>
              <a:t>*</a:t>
            </a:r>
            <a:r>
              <a:rPr lang="en-US" sz="1100" dirty="0" smtClean="0">
                <a:solidFill>
                  <a:srgbClr val="0D0D0D"/>
                </a:solidFill>
                <a:sym typeface="Symbol" charset="2"/>
              </a:rPr>
              <a:t> Correction factor for actual source distribution (refer to 5/2008 NWL presentation by Wilson).</a:t>
            </a:r>
            <a:endParaRPr lang="en-US" sz="1100" dirty="0">
              <a:solidFill>
                <a:srgbClr val="0D0D0D"/>
              </a:solidFill>
              <a:sym typeface="Symbol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32784" y="1679851"/>
            <a:ext cx="4133139" cy="4064416"/>
          </a:xfrm>
          <a:prstGeom prst="rect">
            <a:avLst/>
          </a:prstGeom>
        </p:spPr>
      </p:pic>
      <p:pic>
        <p:nvPicPr>
          <p:cNvPr id="8" name="Picture 7" descr="Full isometr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660" y="1301434"/>
            <a:ext cx="2900499" cy="2719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8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err="1" smtClean="0"/>
              <a:t>Divertor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2171" y="5314995"/>
            <a:ext cx="4685806" cy="1406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b="1" dirty="0" smtClean="0"/>
              <a:t>Machine </a:t>
            </a:r>
            <a:r>
              <a:rPr lang="en-US" sz="1600" b="1" dirty="0"/>
              <a:t>Ave </a:t>
            </a:r>
            <a:r>
              <a:rPr lang="en-US" sz="1600" b="1" dirty="0">
                <a:sym typeface="Symbol" charset="2"/>
              </a:rPr>
              <a:t>NWL </a:t>
            </a:r>
            <a:r>
              <a:rPr lang="en-US" sz="1600" dirty="0"/>
              <a:t>(P</a:t>
            </a:r>
            <a:r>
              <a:rPr lang="en-US" sz="1600" baseline="-25000" dirty="0"/>
              <a:t>f </a:t>
            </a:r>
            <a:r>
              <a:rPr lang="en-US" sz="1600" dirty="0" err="1"/>
              <a:t>x</a:t>
            </a:r>
            <a:r>
              <a:rPr lang="en-US" sz="1600" dirty="0"/>
              <a:t> 0.8/area)</a:t>
            </a:r>
            <a:r>
              <a:rPr lang="en-US" sz="1400" dirty="0"/>
              <a:t>:</a:t>
            </a:r>
            <a:endParaRPr lang="en-US" sz="16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dirty="0">
                <a:ea typeface="ＭＳ Ｐゴシック" charset="-128"/>
              </a:rPr>
              <a:t>@</a:t>
            </a:r>
            <a:r>
              <a:rPr lang="en-US" sz="1600" dirty="0" smtClean="0">
                <a:ea typeface="ＭＳ Ｐゴシック" charset="-128"/>
              </a:rPr>
              <a:t> 10 cm from plasma </a:t>
            </a:r>
            <a:r>
              <a:rPr lang="en-US" sz="1600" dirty="0">
                <a:ea typeface="ＭＳ Ｐゴシック" charset="-128"/>
              </a:rPr>
              <a:t>surface</a:t>
            </a:r>
            <a:r>
              <a:rPr lang="en-US" sz="1600" dirty="0" smtClean="0">
                <a:ea typeface="ＭＳ Ｐゴシック" charset="-128"/>
              </a:rPr>
              <a:t>	2.8	</a:t>
            </a:r>
            <a:endParaRPr lang="en-US" sz="12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b="1" dirty="0">
                <a:solidFill>
                  <a:srgbClr val="FF0000"/>
                </a:solidFill>
              </a:rPr>
              <a:t>Peak</a:t>
            </a:r>
            <a:r>
              <a:rPr lang="en-US" sz="1600" b="1" dirty="0" smtClean="0">
                <a:solidFill>
                  <a:srgbClr val="FF0000"/>
                </a:solidFill>
              </a:rPr>
              <a:t> Div 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NWL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	2</a:t>
            </a:r>
            <a:endParaRPr lang="en-US" sz="1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3660775" algn="ctr"/>
                <a:tab pos="5486400" algn="ctr"/>
                <a:tab pos="5829300" algn="l"/>
                <a:tab pos="7312025" algn="ctr"/>
              </a:tabLst>
            </a:pPr>
            <a:r>
              <a:rPr lang="en-US" sz="1600" b="1" dirty="0">
                <a:solidFill>
                  <a:srgbClr val="FF0000"/>
                </a:solidFill>
              </a:rPr>
              <a:t>Ave</a:t>
            </a:r>
            <a:r>
              <a:rPr lang="en-US" sz="1600" b="1" dirty="0" smtClean="0">
                <a:solidFill>
                  <a:srgbClr val="FF0000"/>
                </a:solidFill>
              </a:rPr>
              <a:t> Div </a:t>
            </a:r>
            <a:r>
              <a:rPr lang="en-US" sz="1600" b="1" dirty="0">
                <a:solidFill>
                  <a:srgbClr val="FF0000"/>
                </a:solidFill>
                <a:sym typeface="Symbol" charset="2"/>
              </a:rPr>
              <a:t>NWL </a:t>
            </a: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	0.7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483226" y="1967656"/>
            <a:ext cx="4305174" cy="2293940"/>
            <a:chOff x="4483226" y="1967656"/>
            <a:chExt cx="4305174" cy="2293940"/>
          </a:xfrm>
        </p:grpSpPr>
        <p:pic>
          <p:nvPicPr>
            <p:cNvPr id="10" name="Picture 9" descr="Div isometri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3226" y="2192991"/>
              <a:ext cx="4025394" cy="2068605"/>
            </a:xfrm>
            <a:prstGeom prst="rect">
              <a:avLst/>
            </a:prstGeom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7759700" y="1967656"/>
              <a:ext cx="10287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/>
                <a:t>Peak Div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dirty="0"/>
                <a:t>NWL</a:t>
              </a:r>
              <a:endParaRPr lang="en-US" dirty="0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V="1">
              <a:off x="6452649" y="2261344"/>
              <a:ext cx="1307051" cy="10914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91075" y="1391655"/>
            <a:ext cx="3602888" cy="3542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9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7000"/>
            <a:ext cx="7816850" cy="1052513"/>
          </a:xfrm>
        </p:spPr>
        <p:txBody>
          <a:bodyPr/>
          <a:lstStyle/>
          <a:p>
            <a:r>
              <a:rPr lang="en-US" dirty="0" smtClean="0"/>
              <a:t>Summary of NWL Results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06343" y="1429876"/>
            <a:ext cx="6786652" cy="42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 smtClean="0"/>
              <a:t>Machine </a:t>
            </a:r>
            <a:r>
              <a:rPr lang="en-US" sz="1800" b="1" dirty="0"/>
              <a:t>Ave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600" dirty="0"/>
              <a:t>(P</a:t>
            </a:r>
            <a:r>
              <a:rPr lang="en-US" sz="1600" baseline="-25000" dirty="0"/>
              <a:t>f</a:t>
            </a:r>
            <a:r>
              <a:rPr lang="en-US" sz="1600" baseline="-25000" dirty="0" smtClean="0"/>
              <a:t>  </a:t>
            </a:r>
            <a:r>
              <a:rPr lang="en-US" sz="1600" dirty="0" err="1" smtClean="0"/>
              <a:t>x</a:t>
            </a:r>
            <a:r>
              <a:rPr lang="en-US" sz="1600" dirty="0" smtClean="0"/>
              <a:t> </a:t>
            </a:r>
            <a:r>
              <a:rPr lang="en-US" sz="1600" dirty="0"/>
              <a:t>0.8/area)</a:t>
            </a:r>
            <a:r>
              <a:rPr lang="en-US" sz="1400" dirty="0"/>
              <a:t>:</a:t>
            </a:r>
            <a:endParaRPr lang="en-US" sz="1800" dirty="0"/>
          </a:p>
          <a:p>
            <a:pPr marL="742950" lvl="1" indent="-28575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dirty="0">
                <a:ea typeface="ＭＳ Ｐゴシック" charset="-128"/>
              </a:rPr>
              <a:t>@</a:t>
            </a:r>
            <a:r>
              <a:rPr lang="en-US" sz="1800" dirty="0" smtClean="0">
                <a:ea typeface="ＭＳ Ｐゴシック" charset="-128"/>
              </a:rPr>
              <a:t> 10 cm from plasma </a:t>
            </a:r>
            <a:r>
              <a:rPr lang="en-US" sz="1800" dirty="0">
                <a:ea typeface="ＭＳ Ｐゴシック" charset="-128"/>
              </a:rPr>
              <a:t>surface</a:t>
            </a:r>
            <a:r>
              <a:rPr lang="en-US" sz="1800" dirty="0" smtClean="0">
                <a:ea typeface="ＭＳ Ｐゴシック" charset="-128"/>
              </a:rPr>
              <a:t>		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</a:rPr>
              <a:t>2.8</a:t>
            </a: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endParaRPr lang="en-US" sz="1800" b="1" dirty="0" smtClean="0"/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/>
              <a:t>Peak IB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800" dirty="0" smtClean="0">
                <a:sym typeface="Symbol" charset="2"/>
              </a:rPr>
              <a:t>		3.3</a:t>
            </a:r>
            <a:endParaRPr lang="en-US" sz="1800" dirty="0" smtClean="0"/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/>
              <a:t>Ave IB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800" dirty="0" smtClean="0">
                <a:sym typeface="Symbol" charset="2"/>
              </a:rPr>
              <a:t>		</a:t>
            </a:r>
            <a:r>
              <a:rPr lang="en-US" dirty="0" smtClean="0">
                <a:sym typeface="Symbol" charset="2"/>
              </a:rPr>
              <a:t>2.3</a:t>
            </a:r>
            <a:endParaRPr lang="en-US" sz="1800" dirty="0" smtClean="0">
              <a:sym typeface="Symbol" charset="2"/>
            </a:endParaRP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endParaRPr lang="en-US" sz="1800" dirty="0">
              <a:sym typeface="Symbol" charset="2"/>
            </a:endParaRP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/>
              <a:t>Peak OB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800" dirty="0" smtClean="0">
                <a:sym typeface="Symbol" charset="2"/>
              </a:rPr>
              <a:t>		</a:t>
            </a:r>
            <a:r>
              <a:rPr lang="en-US" dirty="0" smtClean="0">
                <a:solidFill>
                  <a:srgbClr val="FF0000"/>
                </a:solidFill>
                <a:sym typeface="Symbol" charset="2"/>
              </a:rPr>
              <a:t>4.7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/>
              <a:t>Ave OB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800" dirty="0" smtClean="0">
                <a:sym typeface="Symbol" charset="2"/>
              </a:rPr>
              <a:t>		</a:t>
            </a:r>
            <a:r>
              <a:rPr lang="en-US" dirty="0" smtClean="0">
                <a:sym typeface="Symbol" charset="2"/>
              </a:rPr>
              <a:t>3.6</a:t>
            </a:r>
            <a:endParaRPr lang="en-US" sz="1800" dirty="0" smtClean="0">
              <a:sym typeface="Symbol" charset="2"/>
            </a:endParaRP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endParaRPr lang="en-US" sz="1800" dirty="0">
              <a:sym typeface="Symbol" charset="2"/>
            </a:endParaRP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/>
              <a:t>Peak div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800" dirty="0" smtClean="0">
                <a:sym typeface="Symbol" charset="2"/>
              </a:rPr>
              <a:t>		</a:t>
            </a:r>
            <a:r>
              <a:rPr lang="en-US" dirty="0" smtClean="0">
                <a:sym typeface="Symbol" charset="2"/>
              </a:rPr>
              <a:t>2</a:t>
            </a:r>
            <a:endParaRPr lang="en-US" sz="1800" dirty="0" smtClean="0"/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r>
              <a:rPr lang="en-US" sz="1800" b="1" dirty="0"/>
              <a:t>Ave div </a:t>
            </a:r>
            <a:r>
              <a:rPr lang="en-US" sz="1800" b="1" dirty="0">
                <a:sym typeface="Symbol" charset="2"/>
              </a:rPr>
              <a:t>NWL </a:t>
            </a:r>
            <a:r>
              <a:rPr lang="en-US" sz="1800" dirty="0">
                <a:sym typeface="Symbol" charset="2"/>
              </a:rPr>
              <a:t>	</a:t>
            </a:r>
            <a:r>
              <a:rPr lang="en-US" sz="1800" dirty="0" smtClean="0">
                <a:sym typeface="Symbol" charset="2"/>
              </a:rPr>
              <a:t> 	</a:t>
            </a:r>
            <a:r>
              <a:rPr lang="en-US" dirty="0" smtClean="0">
                <a:sym typeface="Symbol" charset="2"/>
              </a:rPr>
              <a:t>0.7</a:t>
            </a: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endParaRPr lang="en-US" sz="1800" dirty="0" smtClean="0">
              <a:sym typeface="Symbol" charset="2"/>
            </a:endParaRPr>
          </a:p>
          <a:p>
            <a:pPr marL="342900" indent="-342900">
              <a:spcBef>
                <a:spcPct val="20000"/>
              </a:spcBef>
              <a:tabLst>
                <a:tab pos="3659188" algn="ctr"/>
                <a:tab pos="5487988" algn="ctr"/>
                <a:tab pos="7086600" algn="ctr"/>
              </a:tabLst>
            </a:pPr>
            <a:endParaRPr lang="en-US" sz="1800" dirty="0">
              <a:sym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9309" y="5833130"/>
            <a:ext cx="43620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Peak to average NWL = 1.68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716</Words>
  <Application>Microsoft Macintosh PowerPoint</Application>
  <PresentationFormat>On-screen Show (4:3)</PresentationFormat>
  <Paragraphs>136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Neutron Wall Loading Update</vt:lpstr>
      <vt:lpstr>ARIES-ACT New FW/Div Configuration</vt:lpstr>
      <vt:lpstr>New vs. Old FW/Div Configuration</vt:lpstr>
      <vt:lpstr>3-D NWL Model</vt:lpstr>
      <vt:lpstr>Neutron Source Sampling </vt:lpstr>
      <vt:lpstr>Three-nested Source Regions Within Plasma</vt:lpstr>
      <vt:lpstr>IB and OB Results</vt:lpstr>
      <vt:lpstr>Divertor Results</vt:lpstr>
      <vt:lpstr>Summary of NWL Results </vt:lpstr>
      <vt:lpstr>Conclusions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Laila El-Guebaly</dc:creator>
  <cp:lastModifiedBy>Laila El-Guebaly</cp:lastModifiedBy>
  <cp:revision>118</cp:revision>
  <dcterms:created xsi:type="dcterms:W3CDTF">2011-04-04T09:34:17Z</dcterms:created>
  <dcterms:modified xsi:type="dcterms:W3CDTF">2011-04-04T09:54:48Z</dcterms:modified>
</cp:coreProperties>
</file>