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73" r:id="rId3"/>
    <p:sldId id="295" r:id="rId4"/>
    <p:sldId id="272" r:id="rId5"/>
    <p:sldId id="290" r:id="rId6"/>
    <p:sldId id="264" r:id="rId7"/>
    <p:sldId id="277" r:id="rId8"/>
    <p:sldId id="280" r:id="rId9"/>
    <p:sldId id="279" r:id="rId10"/>
    <p:sldId id="284" r:id="rId11"/>
    <p:sldId id="283" r:id="rId12"/>
    <p:sldId id="286" r:id="rId13"/>
    <p:sldId id="296" r:id="rId14"/>
    <p:sldId id="288" r:id="rId15"/>
    <p:sldId id="293" r:id="rId16"/>
    <p:sldId id="27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EC3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452B-24BF-5A46-B524-99609495C4F2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5B8E-1B96-8C41-9CF2-C7B25B9BA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7A724-8923-F146-A15A-3B9D23E649E7}" type="slidenum">
              <a:rPr lang="en-US"/>
              <a:pPr/>
              <a:t>1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7607299" cy="940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04"/>
            <a:ext cx="8229600" cy="469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98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74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E1D-C4A8-2A49-97D6-4EFF82DE87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UW_crest_4color.gif                                            0002C9A9Macintosh HD                   B746699A: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7001" y="115888"/>
            <a:ext cx="816428" cy="1315616"/>
          </a:xfrm>
          <a:prstGeom prst="rect">
            <a:avLst/>
          </a:prstGeom>
          <a:noFill/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1079500" y="1215572"/>
            <a:ext cx="7607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0" y="0"/>
            <a:ext cx="90043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2013" y="503238"/>
            <a:ext cx="6604000" cy="1652587"/>
          </a:xfrm>
          <a:gradFill rotWithShape="0">
            <a:gsLst>
              <a:gs pos="0">
                <a:srgbClr val="FFEDE8"/>
              </a:gs>
              <a:gs pos="100000">
                <a:srgbClr val="FFEDE8">
                  <a:gamma/>
                  <a:shade val="85882"/>
                  <a:invGamma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Comments 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ARIES</a:t>
            </a:r>
            <a:r>
              <a:rPr lang="en-US" dirty="0">
                <a:solidFill>
                  <a:schemeClr val="tx1"/>
                </a:solidFill>
              </a:rPr>
              <a:t>-ACT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Strawman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57060" name="Picture 4" descr="UW_crest_4color.gif                                            0002C9A9Macintosh HD                   B746699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15888"/>
            <a:ext cx="1666875" cy="2686050"/>
          </a:xfrm>
          <a:prstGeom prst="rect">
            <a:avLst/>
          </a:prstGeom>
          <a:noFill/>
        </p:spPr>
      </p:pic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2347913" y="2441575"/>
            <a:ext cx="6256337" cy="43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2800" dirty="0"/>
              <a:t>	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__ _____" charset="0"/>
                <a:cs typeface="Times New Roman"/>
              </a:rPr>
              <a:t>L. El-Guebaly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Fusion Technology Institute</a:t>
            </a:r>
            <a:endParaRPr lang="en-US" sz="18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>
                <a:solidFill>
                  <a:srgbClr val="0000FF"/>
                </a:solidFill>
                <a:latin typeface="Times New Roman"/>
                <a:ea typeface="__ _____" charset="0"/>
                <a:cs typeface="Times New Roman"/>
              </a:rPr>
              <a:t>University of Wisconsin-Madison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200" dirty="0">
                <a:solidFill>
                  <a:srgbClr val="001FE8"/>
                </a:solidFill>
                <a:latin typeface="Times New Roman"/>
                <a:cs typeface="Times New Roman"/>
              </a:rPr>
              <a:t>http://</a:t>
            </a:r>
            <a:r>
              <a:rPr lang="en-US" sz="1200" dirty="0" err="1">
                <a:solidFill>
                  <a:srgbClr val="001FE8"/>
                </a:solidFill>
                <a:latin typeface="Times New Roman"/>
                <a:cs typeface="Times New Roman"/>
              </a:rPr>
              <a:t>fti.neep.wisc.edu/UWNeutronicsCenterOfExcellence</a:t>
            </a: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>
                <a:solidFill>
                  <a:srgbClr val="0000FF"/>
                </a:solidFill>
                <a:latin typeface="Times New Roman"/>
                <a:ea typeface="__ _____" charset="0"/>
                <a:cs typeface="Times New Roman"/>
              </a:rPr>
              <a:t>	</a:t>
            </a:r>
            <a:r>
              <a:rPr lang="en-US" sz="1600" b="1" dirty="0">
                <a:latin typeface="Times New Roman"/>
                <a:cs typeface="Times New Roman"/>
              </a:rPr>
              <a:t>Contributors: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cs typeface="Times New Roman"/>
              </a:rPr>
              <a:t>	</a:t>
            </a:r>
            <a:r>
              <a:rPr lang="en-US" sz="1600" dirty="0">
                <a:latin typeface="Times New Roman"/>
                <a:cs typeface="Times New Roman"/>
              </a:rPr>
              <a:t>L. Carlson (UCSD), L. </a:t>
            </a:r>
            <a:r>
              <a:rPr lang="en-US" sz="1600" dirty="0" err="1">
                <a:latin typeface="Times New Roman"/>
                <a:cs typeface="Times New Roman"/>
              </a:rPr>
              <a:t>Waganer</a:t>
            </a:r>
            <a:r>
              <a:rPr lang="en-US" sz="1600" dirty="0">
                <a:latin typeface="Times New Roman"/>
                <a:cs typeface="Times New Roman"/>
              </a:rPr>
              <a:t> (Boeing</a:t>
            </a:r>
            <a:r>
              <a:rPr lang="en-US" sz="1600" dirty="0" smtClean="0">
                <a:latin typeface="Times New Roman"/>
                <a:cs typeface="Times New Roman"/>
              </a:rPr>
              <a:t>), S. Malang (UCSD)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C. </a:t>
            </a:r>
            <a:r>
              <a:rPr lang="en-US" sz="1600" dirty="0" err="1" smtClean="0">
                <a:latin typeface="Times New Roman"/>
                <a:cs typeface="Times New Roman"/>
              </a:rPr>
              <a:t>Kessel</a:t>
            </a:r>
            <a:r>
              <a:rPr lang="en-US" sz="1600" dirty="0" smtClean="0">
                <a:latin typeface="Times New Roman"/>
                <a:cs typeface="Times New Roman"/>
              </a:rPr>
              <a:t> (PPPL), J. </a:t>
            </a:r>
            <a:r>
              <a:rPr lang="en-US" sz="1600" dirty="0" err="1" smtClean="0">
                <a:latin typeface="Times New Roman"/>
                <a:cs typeface="Times New Roman"/>
              </a:rPr>
              <a:t>Minervini</a:t>
            </a:r>
            <a:r>
              <a:rPr lang="en-US" sz="1600" dirty="0" smtClean="0">
                <a:latin typeface="Times New Roman"/>
                <a:cs typeface="Times New Roman"/>
              </a:rPr>
              <a:t> (MIT), K. Schultz (GA),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L. </a:t>
            </a:r>
            <a:r>
              <a:rPr lang="en-US" sz="1600" dirty="0" err="1" smtClean="0">
                <a:latin typeface="Times New Roman"/>
                <a:cs typeface="Times New Roman"/>
              </a:rPr>
              <a:t>Cadwallader</a:t>
            </a:r>
            <a:r>
              <a:rPr lang="en-US" sz="1600" dirty="0" smtClean="0">
                <a:latin typeface="Times New Roman"/>
                <a:cs typeface="Times New Roman"/>
              </a:rPr>
              <a:t>, B. Merrill (INL), 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W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Sowder</a:t>
            </a:r>
            <a:r>
              <a:rPr lang="en-US" sz="1600" dirty="0" smtClean="0">
                <a:latin typeface="Times New Roman"/>
                <a:cs typeface="Times New Roman"/>
              </a:rPr>
              <a:t> (Quality Management Services, Inc.), 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DOE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__ _____" charset="0"/>
                <a:cs typeface="Times New Roman"/>
              </a:rPr>
              <a:t>ARIES Project Meeting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__ _____" charset="0"/>
                <a:cs typeface="Times New Roman"/>
              </a:rPr>
              <a:t>Bethesda, MD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tabLst>
                <a:tab pos="912813" algn="ctr"/>
                <a:tab pos="3255963" algn="ctr"/>
                <a:tab pos="5141913" algn="ctr"/>
              </a:tabLst>
            </a:pPr>
            <a:endParaRPr lang="en-US" sz="1600" b="1" dirty="0">
              <a:latin typeface="Times New Roman"/>
              <a:ea typeface="ＭＳ Ｐゴシック" charset="-128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ＭＳ Ｐゴシック" charset="-128"/>
                <a:cs typeface="Times New Roman"/>
              </a:rPr>
              <a:t>April 4 - 5,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36525"/>
            <a:ext cx="7808912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 and </a:t>
            </a:r>
            <a:r>
              <a:rPr lang="en-US" dirty="0" err="1" smtClean="0"/>
              <a:t>Pb</a:t>
            </a:r>
            <a:r>
              <a:rPr lang="en-US" dirty="0" smtClean="0"/>
              <a:t> Mixing Process Should Avoid High Melting Phases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8275" y="2245360"/>
            <a:ext cx="244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aseline="-25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87635" y="2493641"/>
            <a:ext cx="3740852" cy="1905000"/>
            <a:chOff x="4776251" y="1338384"/>
            <a:chExt cx="3740852" cy="1905000"/>
          </a:xfrm>
        </p:grpSpPr>
        <p:sp>
          <p:nvSpPr>
            <p:cNvPr id="12" name="Oval 11"/>
            <p:cNvSpPr/>
            <p:nvPr/>
          </p:nvSpPr>
          <p:spPr>
            <a:xfrm>
              <a:off x="4776251" y="1338384"/>
              <a:ext cx="1953846" cy="1905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401168" y="1720946"/>
              <a:ext cx="951526" cy="1045308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3048" y="1975754"/>
              <a:ext cx="14830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~ 6270 ton </a:t>
              </a:r>
              <a:r>
                <a:rPr lang="en-US" dirty="0" err="1" smtClean="0"/>
                <a:t>Pb</a:t>
              </a:r>
              <a:endParaRPr lang="en-US" dirty="0" smtClean="0"/>
            </a:p>
            <a:p>
              <a:pPr algn="ctr"/>
              <a:r>
                <a:rPr lang="en-US" dirty="0" smtClean="0"/>
                <a:t>(11.3 g/cm</a:t>
              </a:r>
              <a:r>
                <a:rPr lang="en-US" baseline="30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40066" y="1975754"/>
              <a:ext cx="13770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~ 40 ton Li</a:t>
              </a:r>
            </a:p>
            <a:p>
              <a:pPr algn="ctr"/>
              <a:r>
                <a:rPr lang="en-US" dirty="0" smtClean="0"/>
                <a:t>(0.53 g/cm</a:t>
              </a:r>
              <a:r>
                <a:rPr lang="en-US" baseline="30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32304" y="2245360"/>
            <a:ext cx="3869456" cy="4363227"/>
            <a:chOff x="245759" y="2354725"/>
            <a:chExt cx="3869456" cy="4363227"/>
          </a:xfrm>
        </p:grpSpPr>
        <p:pic>
          <p:nvPicPr>
            <p:cNvPr id="20" name="Picture 19" descr="LiPb Phase Diagam-FDM-378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759" y="2354725"/>
              <a:ext cx="3869456" cy="4363227"/>
            </a:xfrm>
            <a:prstGeom prst="rect">
              <a:avLst/>
            </a:prstGeom>
          </p:spPr>
        </p:pic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320800" y="5382207"/>
              <a:ext cx="115419" cy="12899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95981" y="5140960"/>
            <a:ext cx="323484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235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melting point of Li</a:t>
            </a:r>
            <a:r>
              <a:rPr lang="en-US" baseline="-25000" dirty="0" smtClean="0"/>
              <a:t>15.7</a:t>
            </a:r>
            <a:r>
              <a:rPr lang="en-US" dirty="0" smtClean="0"/>
              <a:t>Pb</a:t>
            </a:r>
            <a:r>
              <a:rPr lang="en-US" baseline="-25000" dirty="0" smtClean="0"/>
              <a:t>84.7</a:t>
            </a:r>
            <a:r>
              <a:rPr lang="en-US" dirty="0" smtClean="0"/>
              <a:t> eutectic </a:t>
            </a:r>
          </a:p>
          <a:p>
            <a:pPr algn="ctr"/>
            <a:r>
              <a:rPr lang="en-US" dirty="0" smtClean="0"/>
              <a:t>(formerly known as Li</a:t>
            </a:r>
            <a:r>
              <a:rPr lang="en-US" baseline="-25000" dirty="0" smtClean="0"/>
              <a:t>17</a:t>
            </a:r>
            <a:r>
              <a:rPr lang="en-US" dirty="0" smtClean="0"/>
              <a:t>Pb</a:t>
            </a:r>
            <a:r>
              <a:rPr lang="en-US" baseline="-25000" dirty="0" smtClean="0"/>
              <a:t>83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30823" y="5272842"/>
            <a:ext cx="105021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18358" y="4029309"/>
            <a:ext cx="22432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ARIES-ACT Volumes</a:t>
            </a:r>
          </a:p>
          <a:p>
            <a:pPr algn="ctr"/>
            <a:r>
              <a:rPr lang="en-US" dirty="0" smtClean="0"/>
              <a:t>(2/2011)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5360" y="1322030"/>
            <a:ext cx="569976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Concerns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- Non-uniform mix</a:t>
            </a:r>
          </a:p>
          <a:p>
            <a:pPr lvl="1"/>
            <a:r>
              <a:rPr lang="en-US" dirty="0" smtClean="0"/>
              <a:t>- Formation of hard melting phases (with T</a:t>
            </a:r>
            <a:r>
              <a:rPr lang="en-US" baseline="-25000" dirty="0" smtClean="0"/>
              <a:t>m</a:t>
            </a:r>
            <a:r>
              <a:rPr lang="en-US" dirty="0" smtClean="0"/>
              <a:t> &gt; 235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DE00-2DCD-7745-B68D-3342A05A69EB}" type="slidenum">
              <a:rPr lang="en-US"/>
              <a:pPr/>
              <a:t>11</a:t>
            </a:fld>
            <a:endParaRPr lang="en-US" b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36525"/>
            <a:ext cx="7808912" cy="1052513"/>
          </a:xfrm>
        </p:spPr>
        <p:txBody>
          <a:bodyPr>
            <a:normAutofit/>
          </a:bodyPr>
          <a:lstStyle/>
          <a:p>
            <a:r>
              <a:rPr lang="en-US" dirty="0" err="1" smtClean="0"/>
              <a:t>LiPb</a:t>
            </a:r>
            <a:r>
              <a:rPr lang="en-US" dirty="0" smtClean="0"/>
              <a:t> Unit Cost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5850107"/>
            <a:ext cx="7443296" cy="62542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tabLst>
                <a:tab pos="4805363" algn="l"/>
              </a:tabLst>
            </a:pPr>
            <a:r>
              <a:rPr lang="en-US" dirty="0" smtClean="0"/>
              <a:t>American and German companies sell </a:t>
            </a:r>
            <a:r>
              <a:rPr lang="en-US" dirty="0" err="1" smtClean="0"/>
              <a:t>LiPb</a:t>
            </a:r>
            <a:r>
              <a:rPr lang="en-US" dirty="0" smtClean="0"/>
              <a:t> at much higher prices </a:t>
            </a:r>
          </a:p>
          <a:p>
            <a:pPr algn="ctr">
              <a:lnSpc>
                <a:spcPct val="80000"/>
              </a:lnSpc>
              <a:buNone/>
              <a:tabLst>
                <a:tab pos="4805363" algn="l"/>
              </a:tabLst>
            </a:pPr>
            <a:r>
              <a:rPr lang="en-US" dirty="0" smtClean="0"/>
              <a:t>than predicted by UWTOR-M and </a:t>
            </a:r>
            <a:r>
              <a:rPr lang="en-US" dirty="0" err="1" smtClean="0"/>
              <a:t>Waganer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UWTOR-M Li_cost copy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2" y="1446335"/>
            <a:ext cx="1641403" cy="179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5" y="3246178"/>
            <a:ext cx="256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Original</a:t>
            </a:r>
          </a:p>
          <a:p>
            <a:pPr algn="ctr"/>
            <a:r>
              <a:rPr lang="en-US" sz="1200" dirty="0" smtClean="0"/>
              <a:t>1982 UWTOR-M Cost Estimate</a:t>
            </a:r>
          </a:p>
          <a:p>
            <a:pPr algn="ctr"/>
            <a:r>
              <a:rPr lang="en-US" sz="1200" dirty="0" smtClean="0"/>
              <a:t>Based on COLEX  Enrichment Process (by ORNL)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25561" y="1313058"/>
            <a:ext cx="6279663" cy="4215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6988" y="1630814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LiPb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DE00-2DCD-7745-B68D-3342A05A69EB}" type="slidenum">
              <a:rPr lang="en-US"/>
              <a:pPr/>
              <a:t>12</a:t>
            </a:fld>
            <a:endParaRPr lang="en-US" b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36525"/>
            <a:ext cx="7808912" cy="1052513"/>
          </a:xfrm>
        </p:spPr>
        <p:txBody>
          <a:bodyPr>
            <a:noAutofit/>
          </a:bodyPr>
          <a:lstStyle/>
          <a:p>
            <a:r>
              <a:rPr lang="en-US" dirty="0" smtClean="0"/>
              <a:t>Cost of Li Enrichment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5104" y="5623297"/>
            <a:ext cx="6811725" cy="8346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tabLst>
                <a:tab pos="4805363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Shape of curve?  </a:t>
            </a:r>
            <a:r>
              <a:rPr lang="en-US" sz="2400" dirty="0" smtClean="0"/>
              <a:t>Straight as in UWTOR-M?  </a:t>
            </a:r>
          </a:p>
          <a:p>
            <a:pPr algn="ctr">
              <a:lnSpc>
                <a:spcPct val="80000"/>
              </a:lnSpc>
              <a:buNone/>
              <a:tabLst>
                <a:tab pos="4805363" algn="l"/>
              </a:tabLst>
            </a:pPr>
            <a:r>
              <a:rPr lang="en-US" sz="2400" dirty="0" smtClean="0"/>
              <a:t>Convex as proposed by </a:t>
            </a:r>
            <a:r>
              <a:rPr lang="en-US" sz="2400" dirty="0" err="1" smtClean="0"/>
              <a:t>Waganer</a:t>
            </a:r>
            <a:r>
              <a:rPr lang="en-US" sz="2400" dirty="0" smtClean="0"/>
              <a:t>?  Or  Concave?</a:t>
            </a:r>
            <a:endParaRPr lang="en-US" dirty="0" smtClean="0"/>
          </a:p>
        </p:txBody>
      </p:sp>
      <p:pic>
        <p:nvPicPr>
          <p:cNvPr id="7" name="Picture 6" descr="UWTOR-M Li_cost copy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2" y="1446335"/>
            <a:ext cx="1641403" cy="1799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25562" y="1189038"/>
            <a:ext cx="6428740" cy="4176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45" y="3246178"/>
            <a:ext cx="256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Original</a:t>
            </a:r>
          </a:p>
          <a:p>
            <a:pPr algn="ctr"/>
            <a:r>
              <a:rPr lang="en-US" sz="1200" dirty="0" smtClean="0"/>
              <a:t>1982 UWTOR-M Cost Estimate</a:t>
            </a:r>
          </a:p>
          <a:p>
            <a:pPr algn="ctr"/>
            <a:r>
              <a:rPr lang="en-US" sz="1200" dirty="0" smtClean="0"/>
              <a:t>Based on COLEX  Enrichment Process (by ORNL)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13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Boron </a:t>
            </a:r>
            <a:r>
              <a:rPr lang="en-US" smtClean="0"/>
              <a:t>Enrichment Provides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166" y="4134177"/>
            <a:ext cx="8551862" cy="2723823"/>
          </a:xfrm>
          <a:noFill/>
          <a:ln/>
        </p:spPr>
        <p:txBody>
          <a:bodyPr wrap="square" anchor="ctr">
            <a:spAutoFit/>
          </a:bodyPr>
          <a:lstStyle/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err="1" smtClean="0"/>
              <a:t>Ceradyne</a:t>
            </a:r>
            <a:r>
              <a:rPr lang="en-US" dirty="0" smtClean="0"/>
              <a:t>, Inc. (formerly Eagle Picher): US company for B enrichment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b="1" dirty="0" smtClean="0"/>
              <a:t>Concave </a:t>
            </a:r>
            <a:r>
              <a:rPr lang="en-US" dirty="0" smtClean="0"/>
              <a:t>enrichment curve (not straight nor convex) 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Large cost for </a:t>
            </a:r>
            <a:r>
              <a:rPr lang="en-US" b="1" dirty="0" smtClean="0"/>
              <a:t>any </a:t>
            </a:r>
            <a:r>
              <a:rPr lang="en-US" dirty="0" smtClean="0"/>
              <a:t>enrichment. 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Pricing based on volumes &gt; 1 Ton. Much larger quantity has slightly lower unit cost (&lt; 10%).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30% price increase over 4 years (not just proportional to inflation rate).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1215" y="1179513"/>
            <a:ext cx="4087110" cy="28669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14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Li Enrichment Cost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823" y="5248354"/>
            <a:ext cx="6280865" cy="110799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/>
              <a:t>Concave (not convex) enrichment curve for Li.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err="1" smtClean="0"/>
              <a:t>LiPb</a:t>
            </a:r>
            <a:r>
              <a:rPr lang="en-US" sz="2400" dirty="0" smtClean="0"/>
              <a:t> unit cost will be estimated accordingly.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8926" y="1427626"/>
            <a:ext cx="4087110" cy="2866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18276" y="1427626"/>
            <a:ext cx="4603804" cy="2999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4482" y="11795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660" y="1179513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Lithium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82E-1FC6-1E44-989B-FD410A151295}" type="slidenum">
              <a:rPr lang="en-US"/>
              <a:pPr/>
              <a:t>15</a:t>
            </a:fld>
            <a:endParaRPr lang="en-US" b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/>
              <a:t>Nuclear-Grade</a:t>
            </a:r>
            <a:r>
              <a:rPr lang="en-US" dirty="0" smtClean="0"/>
              <a:t> Components</a:t>
            </a:r>
            <a:br>
              <a:rPr lang="en-US" dirty="0" smtClean="0"/>
            </a:br>
            <a:r>
              <a:rPr lang="en-US" sz="1800" dirty="0" smtClean="0"/>
              <a:t>(12/2009 ARIES Presentation by El-Guebaly)</a:t>
            </a:r>
            <a:endParaRPr lang="en-US" dirty="0"/>
          </a:p>
        </p:txBody>
      </p:sp>
      <p:sp>
        <p:nvSpPr>
          <p:cNvPr id="640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938" y="1393825"/>
            <a:ext cx="8551862" cy="5327650"/>
          </a:xfrm>
          <a:noFill/>
          <a:ln/>
        </p:spPr>
        <p:txBody>
          <a:bodyPr>
            <a:normAutofit fontScale="70000" lnSpcReduction="20000"/>
          </a:bodyPr>
          <a:lstStyle/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Besides </a:t>
            </a:r>
            <a:r>
              <a:rPr lang="en-US" b="1" dirty="0" smtClean="0">
                <a:solidFill>
                  <a:srgbClr val="FF0000"/>
                </a:solidFill>
              </a:rPr>
              <a:t>technical side </a:t>
            </a:r>
            <a:r>
              <a:rPr lang="en-US" dirty="0" smtClean="0"/>
              <a:t>for any material (functions, complex/simple shape, etc.), </a:t>
            </a:r>
            <a:r>
              <a:rPr lang="en-US" b="1" dirty="0" smtClean="0">
                <a:solidFill>
                  <a:srgbClr val="FF0000"/>
                </a:solidFill>
              </a:rPr>
              <a:t>administrative side </a:t>
            </a:r>
            <a:r>
              <a:rPr lang="en-US" dirty="0" smtClean="0"/>
              <a:t>(inspections, qualified suppliers, material certifications, etc.) </a:t>
            </a:r>
            <a:r>
              <a:rPr lang="en-US" b="1" dirty="0" smtClean="0">
                <a:solidFill>
                  <a:srgbClr val="FF0000"/>
                </a:solidFill>
              </a:rPr>
              <a:t>cost more in nuclear industry </a:t>
            </a:r>
            <a:r>
              <a:rPr lang="en-US" dirty="0" smtClean="0"/>
              <a:t>because of added quality assurance, documentation, and controlled manufacturing processes that are different from commercial industry type of activities.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Nuclear standards costs 2-10 times commercial standards</a:t>
            </a:r>
            <a:r>
              <a:rPr lang="en-US" dirty="0" smtClean="0"/>
              <a:t> due to QA, lots of inspections, records, and field work:</a:t>
            </a:r>
          </a:p>
          <a:p>
            <a:pPr lvl="3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714" u="sng" dirty="0" smtClean="0"/>
              <a:t>Complete traceability of items from raw material to finished product</a:t>
            </a:r>
            <a:r>
              <a:rPr lang="en-US" sz="1714" dirty="0" smtClean="0"/>
              <a:t> (</a:t>
            </a:r>
            <a:r>
              <a:rPr lang="en-US" sz="1714" dirty="0" smtClean="0">
                <a:solidFill>
                  <a:srgbClr val="0D0EFB"/>
                </a:solidFill>
              </a:rPr>
              <a:t>paper work can cost more than item!):</a:t>
            </a:r>
            <a:endParaRPr lang="en-US" sz="1714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b="1" dirty="0" smtClean="0"/>
              <a:t>Material</a:t>
            </a:r>
            <a:r>
              <a:rPr lang="en-US" sz="1571" dirty="0" smtClean="0"/>
              <a:t> </a:t>
            </a:r>
            <a:r>
              <a:rPr lang="en-US" sz="1571" u="sng" dirty="0" smtClean="0"/>
              <a:t>constituents must meet ASME specs and impurity level,</a:t>
            </a:r>
            <a:r>
              <a:rPr lang="en-US" sz="1571" dirty="0" smtClean="0"/>
              <a:t> with </a:t>
            </a:r>
            <a:r>
              <a:rPr lang="en-US" sz="1571" dirty="0" smtClean="0">
                <a:solidFill>
                  <a:srgbClr val="FF0000"/>
                </a:solidFill>
              </a:rPr>
              <a:t>documentation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b="1" dirty="0" smtClean="0"/>
              <a:t>Designers</a:t>
            </a:r>
            <a:r>
              <a:rPr lang="en-US" sz="1571" dirty="0" smtClean="0"/>
              <a:t> should </a:t>
            </a:r>
            <a:r>
              <a:rPr lang="en-US" sz="1571" u="sng" dirty="0" smtClean="0"/>
              <a:t>follow Section III rigorous design rules, use FEA, and analyze it exhaustively</a:t>
            </a:r>
            <a:r>
              <a:rPr lang="en-US" sz="1571" dirty="0" smtClean="0"/>
              <a:t>, with </a:t>
            </a:r>
            <a:r>
              <a:rPr lang="en-US" sz="1571" dirty="0" smtClean="0">
                <a:solidFill>
                  <a:srgbClr val="FF0000"/>
                </a:solidFill>
              </a:rPr>
              <a:t>documentation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u="sng" dirty="0" smtClean="0"/>
              <a:t>Plans drawn</a:t>
            </a:r>
            <a:r>
              <a:rPr lang="en-US" sz="1571" dirty="0" smtClean="0"/>
              <a:t> for </a:t>
            </a:r>
            <a:r>
              <a:rPr lang="en-US" sz="1571" b="1" dirty="0" smtClean="0"/>
              <a:t>fabricators, </a:t>
            </a:r>
            <a:r>
              <a:rPr lang="en-US" sz="1571" dirty="0" smtClean="0"/>
              <a:t>with </a:t>
            </a:r>
            <a:r>
              <a:rPr lang="en-US" sz="1571" dirty="0" smtClean="0">
                <a:solidFill>
                  <a:srgbClr val="FF0000"/>
                </a:solidFill>
              </a:rPr>
              <a:t>documentation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dirty="0" smtClean="0"/>
              <a:t>Fabricator has </a:t>
            </a:r>
            <a:r>
              <a:rPr lang="en-US" sz="1571" u="sng" dirty="0" smtClean="0"/>
              <a:t>“hold points” to allow inspection</a:t>
            </a:r>
            <a:r>
              <a:rPr lang="en-US" sz="1571" dirty="0" smtClean="0"/>
              <a:t>, with </a:t>
            </a:r>
            <a:r>
              <a:rPr lang="en-US" sz="1571" dirty="0" smtClean="0">
                <a:solidFill>
                  <a:srgbClr val="FF0000"/>
                </a:solidFill>
              </a:rPr>
              <a:t>documentation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u="sng" dirty="0" smtClean="0"/>
              <a:t>Welding</a:t>
            </a:r>
            <a:r>
              <a:rPr lang="en-US" sz="1571" dirty="0" smtClean="0"/>
              <a:t> must be </a:t>
            </a:r>
            <a:r>
              <a:rPr lang="en-US" sz="1571" u="sng" dirty="0" smtClean="0"/>
              <a:t>performed by </a:t>
            </a:r>
            <a:r>
              <a:rPr lang="en-US" sz="1571" b="1" u="sng" dirty="0" smtClean="0"/>
              <a:t>Certified Nuclear Welders</a:t>
            </a:r>
            <a:r>
              <a:rPr lang="en-US" sz="1571" u="sng" dirty="0" smtClean="0"/>
              <a:t>, inspected, </a:t>
            </a:r>
            <a:r>
              <a:rPr lang="en-US" sz="1571" u="sng" dirty="0" err="1" smtClean="0"/>
              <a:t>radiographed</a:t>
            </a:r>
            <a:r>
              <a:rPr lang="en-US" sz="1571" dirty="0" smtClean="0"/>
              <a:t>, and </a:t>
            </a:r>
            <a:r>
              <a:rPr lang="en-US" sz="1571" dirty="0" smtClean="0">
                <a:solidFill>
                  <a:srgbClr val="FF0000"/>
                </a:solidFill>
              </a:rPr>
              <a:t>documented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dirty="0" smtClean="0"/>
              <a:t>After assembly, the </a:t>
            </a:r>
            <a:r>
              <a:rPr lang="en-US" sz="1571" u="sng" dirty="0" smtClean="0"/>
              <a:t>vessel is pressure tested to ~125% pressure</a:t>
            </a:r>
            <a:r>
              <a:rPr lang="en-US" sz="1571" dirty="0" smtClean="0"/>
              <a:t>, test is witnessed by </a:t>
            </a:r>
            <a:r>
              <a:rPr lang="en-US" sz="1571" b="1" dirty="0" smtClean="0"/>
              <a:t>Certified Inspector</a:t>
            </a:r>
            <a:r>
              <a:rPr lang="en-US" sz="1571" dirty="0" smtClean="0"/>
              <a:t>, and </a:t>
            </a:r>
            <a:r>
              <a:rPr lang="en-US" sz="1571" dirty="0" smtClean="0">
                <a:solidFill>
                  <a:srgbClr val="FF0000"/>
                </a:solidFill>
              </a:rPr>
              <a:t>documented</a:t>
            </a:r>
            <a:endParaRPr lang="en-US" sz="1571" dirty="0" smtClean="0"/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u="sng" dirty="0" smtClean="0"/>
              <a:t>If all</a:t>
            </a:r>
            <a:r>
              <a:rPr lang="en-US" sz="1571" dirty="0" smtClean="0"/>
              <a:t> documentations, inspection, and pressure test results are satisfactory, </a:t>
            </a:r>
            <a:r>
              <a:rPr lang="en-US" sz="1571" u="sng" dirty="0" smtClean="0"/>
              <a:t>component receives N-stamp status</a:t>
            </a:r>
            <a:r>
              <a:rPr lang="en-US" sz="1571" dirty="0" smtClean="0"/>
              <a:t> and is </a:t>
            </a:r>
            <a:r>
              <a:rPr lang="en-US" sz="1571" dirty="0" smtClean="0">
                <a:solidFill>
                  <a:srgbClr val="FF0000"/>
                </a:solidFill>
              </a:rPr>
              <a:t>documented</a:t>
            </a:r>
            <a:r>
              <a:rPr lang="en-US" sz="1571" dirty="0" smtClean="0"/>
              <a:t>. </a:t>
            </a:r>
          </a:p>
          <a:p>
            <a:pPr lvl="4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571" dirty="0" smtClean="0"/>
              <a:t>Documentation is kept on file for the life of the vessel</a:t>
            </a:r>
            <a:endParaRPr lang="en-US" sz="1714" dirty="0" smtClean="0"/>
          </a:p>
          <a:p>
            <a:pPr lvl="3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714" u="sng" dirty="0" smtClean="0"/>
              <a:t>Extensive quality assurance</a:t>
            </a:r>
            <a:r>
              <a:rPr lang="en-US" sz="1714" dirty="0" smtClean="0"/>
              <a:t> standards (big cost item)</a:t>
            </a:r>
          </a:p>
          <a:p>
            <a:pPr lvl="3">
              <a:lnSpc>
                <a:spcPct val="70000"/>
              </a:lnSpc>
              <a:spcAft>
                <a:spcPts val="600"/>
              </a:spcAft>
              <a:tabLst>
                <a:tab pos="4805363" algn="l"/>
              </a:tabLst>
            </a:pPr>
            <a:r>
              <a:rPr lang="en-US" sz="1714" u="sng" dirty="0" smtClean="0"/>
              <a:t>Stringent testing requirements.</a:t>
            </a:r>
            <a:endParaRPr lang="en-US" sz="1714" dirty="0" smtClean="0"/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286" dirty="0" smtClean="0">
                <a:solidFill>
                  <a:srgbClr val="FF0000"/>
                </a:solidFill>
              </a:rPr>
              <a:t>Suggest applying nuclear-grade to structural elements </a:t>
            </a:r>
            <a:r>
              <a:rPr lang="en-US" sz="2286" dirty="0" smtClean="0"/>
              <a:t>(not fillers): </a:t>
            </a:r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sz="2000" dirty="0" err="1" smtClean="0"/>
              <a:t>SiC/SiC</a:t>
            </a:r>
            <a:r>
              <a:rPr lang="en-US" sz="2000" dirty="0" smtClean="0"/>
              <a:t> composites of FW, blanket, shield, and </a:t>
            </a:r>
            <a:r>
              <a:rPr lang="en-US" sz="2000" dirty="0" err="1" smtClean="0"/>
              <a:t>divertor</a:t>
            </a:r>
            <a:endParaRPr lang="en-US" sz="2000" dirty="0" smtClean="0"/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sz="2000" dirty="0" smtClean="0"/>
              <a:t>W alloys of FW and </a:t>
            </a:r>
            <a:r>
              <a:rPr lang="en-US" sz="2000" dirty="0" err="1" smtClean="0"/>
              <a:t>divertor</a:t>
            </a:r>
            <a:endParaRPr lang="en-US" sz="2000" dirty="0" smtClean="0"/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sz="2000" dirty="0" smtClean="0"/>
              <a:t>FS structure of FW, blanket, shield, and </a:t>
            </a:r>
            <a:r>
              <a:rPr lang="en-US" sz="2000" dirty="0" err="1" smtClean="0"/>
              <a:t>divertor</a:t>
            </a:r>
            <a:endParaRPr lang="en-US" sz="2000" dirty="0" smtClean="0"/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sz="2000" dirty="0" smtClean="0"/>
              <a:t>Pipes carrying radioactive He and </a:t>
            </a:r>
            <a:r>
              <a:rPr lang="en-US" sz="2000" dirty="0" err="1" smtClean="0"/>
              <a:t>LiPb</a:t>
            </a:r>
            <a:r>
              <a:rPr lang="en-US" sz="2000" dirty="0" smtClean="0"/>
              <a:t>  coolants.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DAA-091F-3F41-8538-BBC786B6A6E4}" type="slidenum">
              <a:rPr lang="en-US"/>
              <a:pPr/>
              <a:t>16</a:t>
            </a:fld>
            <a:endParaRPr lang="en-US" b="0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/>
              <a:t>Safety-Related </a:t>
            </a:r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sz="1800" dirty="0" smtClean="0"/>
              <a:t>(12/2009 ARIES Presentation by El-Guebaly)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3863" y="1398589"/>
            <a:ext cx="8364537" cy="532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Besides basic function, these N-stamp components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mplement safety function</a:t>
            </a:r>
            <a:r>
              <a:rPr lang="en-US" sz="1600" dirty="0" smtClean="0"/>
              <a:t>, such as:</a:t>
            </a:r>
          </a:p>
          <a:p>
            <a:pPr lvl="1">
              <a:lnSpc>
                <a:spcPct val="80000"/>
              </a:lnSpc>
              <a:buFont typeface="Arial"/>
              <a:buChar char="•"/>
              <a:tabLst>
                <a:tab pos="4805363" algn="l"/>
              </a:tabLst>
            </a:pPr>
            <a:r>
              <a:rPr lang="en-US" sz="1600" dirty="0" smtClean="0"/>
              <a:t> Confine radioactivity </a:t>
            </a:r>
          </a:p>
          <a:p>
            <a:pPr lvl="1">
              <a:lnSpc>
                <a:spcPct val="80000"/>
              </a:lnSpc>
              <a:buFont typeface="Arial"/>
              <a:buChar char="•"/>
              <a:tabLst>
                <a:tab pos="4805363" algn="l"/>
              </a:tabLst>
            </a:pPr>
            <a:r>
              <a:rPr lang="en-US" sz="1600" dirty="0" smtClean="0"/>
              <a:t> Limit public/workers exposure to radiation.</a:t>
            </a:r>
            <a:endParaRPr lang="en-US" sz="1600" b="1" kern="0" dirty="0" smtClean="0">
              <a:solidFill>
                <a:srgbClr val="0D0EFB"/>
              </a:solidFill>
            </a:endParaRPr>
          </a:p>
          <a:p>
            <a:pPr marL="403225" indent="-403225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lang="en-US" sz="1600" b="1" kern="0" dirty="0" smtClean="0">
                <a:solidFill>
                  <a:srgbClr val="0D0EFB"/>
                </a:solidFill>
              </a:rPr>
              <a:t>ARIES safety-related components</a:t>
            </a:r>
            <a:r>
              <a:rPr lang="en-US" sz="1600" kern="0" dirty="0" smtClean="0"/>
              <a:t>: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60425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4805363" algn="l"/>
              </a:tabLst>
            </a:pPr>
            <a:r>
              <a:rPr lang="en-US" sz="1600" b="1" u="sng" kern="0" dirty="0" smtClean="0">
                <a:ea typeface="ＭＳ Ｐゴシック" charset="-128"/>
              </a:rPr>
              <a:t>Vacuum vessel, maintenance ports, penetrations for plasma heating/control, and pumping ports</a:t>
            </a:r>
            <a:r>
              <a:rPr lang="en-US" sz="1200" kern="0" dirty="0" smtClean="0">
                <a:ea typeface="ＭＳ Ｐゴシック" charset="-128"/>
              </a:rPr>
              <a:t>  (1</a:t>
            </a:r>
            <a:r>
              <a:rPr lang="en-US" sz="1200" kern="0" baseline="30000" dirty="0" smtClean="0">
                <a:ea typeface="ＭＳ Ｐゴシック" charset="-128"/>
              </a:rPr>
              <a:t>st</a:t>
            </a:r>
            <a:r>
              <a:rPr lang="en-US" sz="1200" kern="0" dirty="0" smtClean="0">
                <a:ea typeface="ＭＳ Ｐゴシック" charset="-128"/>
              </a:rPr>
              <a:t> confinement barrier for radioactivity and ultimate heat sink for removing decay heat) </a:t>
            </a:r>
            <a:endParaRPr kumimoji="0" lang="en-US" sz="1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Pipes penetrating VV, unless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isolation valves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separate VV from externals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LiPb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system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(pipes penetrate VV and contains highly radioactive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LiPb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Cleanup/isolation/monitoring systems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:</a:t>
            </a: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Isolation valves for He</a:t>
            </a: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Rupture disks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(to guarantee pressure remains below limit)</a:t>
            </a: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Monitors for loss of coolants </a:t>
            </a: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Monitors for Po-210 detection</a:t>
            </a:r>
          </a:p>
          <a:p>
            <a:pPr marL="1257300" marR="0" lvl="2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Monitors in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detritiation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system building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(e.g., T monitors that send signal to building HVAC system to isolate building if T air concentration becomes too high and T cleanup system shifts into high efficiency mode to remove T)  </a:t>
            </a: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Confinement building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(2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confinement barrier for radioactivity).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4805363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D0EF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Safety-related systems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All in-vessel components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: FW, blanket,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divertor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shield, manifolds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(not required for confinement of radioactivity; not needed to ensure public or plant safety)</a:t>
            </a: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Helium system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(providing that isolation valves placed on helium lines at VV and He contains small amounts of T).</a:t>
            </a:r>
            <a:endParaRPr lang="en-US" sz="1200" b="1" dirty="0" smtClean="0"/>
          </a:p>
          <a:p>
            <a:pPr marL="403225" indent="-403225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Open safety-related question</a:t>
            </a:r>
            <a:r>
              <a:rPr lang="en-US" sz="1600" dirty="0" smtClean="0"/>
              <a:t>: Could failure of FW/blanket/shield endanger the VV (safety-related component) that in turn endangers workers/public?</a:t>
            </a:r>
          </a:p>
          <a:p>
            <a:pPr marL="860425" marR="0" lvl="1" indent="-3444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17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393825"/>
            <a:ext cx="8551862" cy="5175250"/>
          </a:xfrm>
          <a:noFill/>
          <a:ln/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30000"/>
              </a:lnSpc>
              <a:buNone/>
              <a:tabLst>
                <a:tab pos="4805363" algn="l"/>
              </a:tabLst>
            </a:pPr>
            <a:r>
              <a:rPr lang="en-US" sz="2400" dirty="0" smtClean="0"/>
              <a:t>Recommendations: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Nuclear-grade materials:</a:t>
            </a:r>
            <a:endParaRPr lang="en-US" sz="2400" dirty="0" smtClean="0"/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000" dirty="0" smtClean="0"/>
              <a:t>Increase unit cost of structural elements by factor of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1.5 (10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-of-a-kind)</a:t>
            </a:r>
            <a:r>
              <a:rPr lang="en-US" sz="2000" dirty="0" smtClean="0"/>
              <a:t>: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dirty="0" err="1" smtClean="0"/>
              <a:t>SiC/SiC</a:t>
            </a:r>
            <a:r>
              <a:rPr lang="en-US" dirty="0" smtClean="0"/>
              <a:t> composites of FW, blanket, and shield, and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W alloys of FW and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FS structure of FW, blanket, shield, and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Pipes carrying radioactive He and </a:t>
            </a:r>
            <a:r>
              <a:rPr lang="en-US" dirty="0" err="1" smtClean="0"/>
              <a:t>LiPb</a:t>
            </a:r>
            <a:r>
              <a:rPr lang="en-US" dirty="0" smtClean="0"/>
              <a:t> coolants (in MHTT Account).</a:t>
            </a: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endParaRPr lang="en-US" dirty="0" smtClean="0"/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Safety-related components</a:t>
            </a:r>
            <a:r>
              <a:rPr lang="en-US" sz="2400" dirty="0" smtClean="0"/>
              <a:t>: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000" dirty="0" smtClean="0"/>
              <a:t>Increase unit cost of structural elements by factor of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(10</a:t>
            </a:r>
            <a:r>
              <a:rPr lang="en-US" sz="2000" baseline="30000" dirty="0" smtClean="0">
                <a:solidFill>
                  <a:srgbClr val="0000FF"/>
                </a:solidFill>
              </a:rPr>
              <a:t>th</a:t>
            </a:r>
            <a:r>
              <a:rPr lang="en-US" sz="2000" dirty="0" smtClean="0">
                <a:solidFill>
                  <a:srgbClr val="0000FF"/>
                </a:solidFill>
              </a:rPr>
              <a:t>-of-a-kind</a:t>
            </a:r>
            <a:r>
              <a:rPr lang="en-US" sz="2000" dirty="0" smtClean="0">
                <a:solidFill>
                  <a:srgbClr val="0000FF"/>
                </a:solidFill>
              </a:rPr>
              <a:t>):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kern="0" dirty="0" smtClean="0">
                <a:ea typeface="ＭＳ Ｐゴシック" charset="-128"/>
              </a:rPr>
              <a:t>Vacuum vessel</a:t>
            </a: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kern="0" dirty="0" smtClean="0">
                <a:ea typeface="ＭＳ Ｐゴシック" charset="-128"/>
              </a:rPr>
              <a:t>Maintenance port enclosures</a:t>
            </a: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kern="0" dirty="0" smtClean="0">
                <a:ea typeface="ＭＳ Ｐゴシック" charset="-128"/>
              </a:rPr>
              <a:t>Pumping port enclosures</a:t>
            </a:r>
          </a:p>
          <a:p>
            <a:pPr lvl="2">
              <a:lnSpc>
                <a:spcPct val="110000"/>
              </a:lnSpc>
              <a:tabLst>
                <a:tab pos="4805363" algn="l"/>
              </a:tabLst>
            </a:pPr>
            <a:r>
              <a:rPr lang="en-US" kern="0" dirty="0" smtClean="0">
                <a:ea typeface="ＭＳ Ｐゴシック" charset="-128"/>
              </a:rPr>
              <a:t>Penetration enclosures (for plasma heating/control)</a:t>
            </a:r>
            <a:r>
              <a:rPr lang="en-US" dirty="0" smtClean="0"/>
              <a:t>.</a:t>
            </a:r>
            <a:endParaRPr lang="en-US" kern="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C7C-C6A3-EA45-99A9-F58D61D320D1}" type="slidenum">
              <a:rPr lang="en-US"/>
              <a:pPr/>
              <a:t>2</a:t>
            </a:fld>
            <a:endParaRPr lang="en-US" b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136525"/>
            <a:ext cx="7970837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11/2010 DOE Annual Energy Outlook for 2011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938" y="1393825"/>
            <a:ext cx="8551862" cy="203156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indent="-2286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</a:pPr>
            <a:r>
              <a:rPr lang="en-US" sz="2000" dirty="0" err="1" smtClean="0"/>
              <a:t>http//:www.eia.gov/oiaf/beck_plantcosts/pdf/updatedplantcosts.pdf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Report provides critical input into development of energy projections and analyses.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It outlines current (2010) and projected (2011)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Overnight Cost </a:t>
            </a:r>
            <a:r>
              <a:rPr lang="en-US" sz="2000" dirty="0" smtClean="0">
                <a:latin typeface="Times New Roman"/>
                <a:cs typeface="Times New Roman"/>
              </a:rPr>
              <a:t>for fission, coal, natural gas, and </a:t>
            </a:r>
            <a:r>
              <a:rPr lang="en-US" sz="2000" dirty="0" err="1" smtClean="0">
                <a:latin typeface="Times New Roman"/>
                <a:cs typeface="Times New Roman"/>
              </a:rPr>
              <a:t>renewables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805363" algn="l"/>
              </a:tabLst>
              <a:defRPr/>
            </a:pPr>
            <a:r>
              <a:rPr kumimoji="0" lang="en-US" sz="22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lang="en-US" sz="224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nuclear and coal</a:t>
            </a:r>
            <a:r>
              <a:rPr kumimoji="0" lang="en-US" sz="22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projected cost increased</a:t>
            </a:r>
            <a:r>
              <a:rPr kumimoji="0" lang="en-US" sz="224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by 37%</a:t>
            </a:r>
            <a:r>
              <a:rPr kumimoji="0" lang="en-US" sz="22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due to:</a:t>
            </a:r>
          </a:p>
          <a:p>
            <a:pPr marL="685800" lvl="1" indent="-2286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</a:pPr>
            <a:r>
              <a:rPr lang="en-US" dirty="0" smtClean="0">
                <a:cs typeface="Times New Roman"/>
              </a:rPr>
              <a:t>Higher global commodity prices</a:t>
            </a:r>
            <a:endParaRPr lang="en-US" dirty="0" smtClean="0">
              <a:latin typeface="Times New Roman"/>
              <a:cs typeface="Times New Roman"/>
            </a:endParaRPr>
          </a:p>
          <a:p>
            <a:pPr marL="685800" lvl="1" indent="-2286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Rising costs of capital intensive technology</a:t>
            </a:r>
          </a:p>
          <a:p>
            <a:pPr marL="685800" lvl="1" indent="-2286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</a:pPr>
            <a:r>
              <a:rPr lang="en-US" baseline="0" dirty="0" smtClean="0">
                <a:latin typeface="Times New Roman"/>
                <a:cs typeface="Times New Roman"/>
              </a:rPr>
              <a:t>Scarcity</a:t>
            </a:r>
            <a:r>
              <a:rPr lang="en-US" dirty="0" smtClean="0">
                <a:latin typeface="Times New Roman"/>
                <a:cs typeface="Times New Roman"/>
              </a:rPr>
              <a:t> of construction firms experienced in complex engineering projects.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51359" y="3421411"/>
            <a:ext cx="3573730" cy="3436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3483" y="2775080"/>
            <a:ext cx="191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 these attributes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apply to fusion?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225089" y="2661465"/>
            <a:ext cx="248394" cy="75994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136525"/>
            <a:ext cx="7818437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ARIES</a:t>
            </a:r>
            <a:r>
              <a:rPr lang="en-US" dirty="0"/>
              <a:t>-ACT</a:t>
            </a:r>
            <a:r>
              <a:rPr lang="en-US" dirty="0" smtClean="0"/>
              <a:t> vs. Other </a:t>
            </a:r>
            <a:r>
              <a:rPr lang="en-US" dirty="0"/>
              <a:t>Sources of </a:t>
            </a:r>
            <a:r>
              <a:rPr lang="en-US" dirty="0" smtClean="0"/>
              <a:t>Energy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1153" y="6190928"/>
            <a:ext cx="12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Renewables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41215" y="6142038"/>
            <a:ext cx="224180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4746" y="5359931"/>
            <a:ext cx="1936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ARIES-ACT</a:t>
            </a:r>
          </a:p>
          <a:p>
            <a:pPr algn="ctr"/>
            <a:r>
              <a:rPr lang="en-US" sz="1600" dirty="0" smtClean="0"/>
              <a:t>2/2011 </a:t>
            </a:r>
            <a:r>
              <a:rPr lang="en-US" sz="1600" dirty="0" err="1" smtClean="0"/>
              <a:t>Strawman</a:t>
            </a:r>
            <a:endParaRPr lang="en-US" sz="1600" dirty="0" smtClean="0"/>
          </a:p>
          <a:p>
            <a:pPr algn="ctr"/>
            <a:r>
              <a:rPr lang="en-US" sz="1600" dirty="0" smtClean="0"/>
              <a:t>COE = 66 mills/kWh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7192" y="2668983"/>
            <a:ext cx="295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Fusion cheaper than fission ?!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8372" y="1399215"/>
            <a:ext cx="4952699" cy="47412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851071" y="5755248"/>
            <a:ext cx="7836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36525"/>
            <a:ext cx="7808912" cy="1052513"/>
          </a:xfrm>
        </p:spPr>
        <p:txBody>
          <a:bodyPr/>
          <a:lstStyle/>
          <a:p>
            <a:r>
              <a:rPr lang="en-US"/>
              <a:t>Cost of Electricity </a:t>
            </a:r>
            <a:r>
              <a:rPr lang="en-US" sz="2400"/>
              <a:t>(in 2009 $)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9290" y="1189038"/>
            <a:ext cx="4924621" cy="4561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2906" y="5433020"/>
            <a:ext cx="161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FCR = 0.09652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258" y="5802352"/>
            <a:ext cx="161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FCR = 0.05828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1886" y="5750455"/>
            <a:ext cx="264828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19446"/>
            <a:ext cx="2398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FCR is Fixed Charge Rate.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5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Impact of FCR on COE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1681" y="5571764"/>
            <a:ext cx="4502064" cy="114971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indent="-228600">
              <a:lnSpc>
                <a:spcPct val="130000"/>
              </a:lnSpc>
              <a:buNone/>
              <a:tabLst>
                <a:tab pos="4805363" algn="l"/>
              </a:tabLst>
            </a:pPr>
            <a:r>
              <a:rPr lang="en-US" sz="1600" dirty="0" smtClean="0"/>
              <a:t>For same FCR of 0.05828, 2/2011 ARIES-ACT: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1400" dirty="0" smtClean="0"/>
              <a:t>Is more expensive than ARIES-AT with LSA=1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1400" dirty="0" smtClean="0"/>
              <a:t>Has comparable COE to ARIES-AT with LSA=4.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29642" y="1299522"/>
            <a:ext cx="5430561" cy="4272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07FC-FE28-7B4F-A7A4-B799063E68C9}" type="slidenum">
              <a:rPr lang="en-US"/>
              <a:pPr/>
              <a:t>6</a:t>
            </a:fld>
            <a:endParaRPr lang="en-US" b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36525"/>
            <a:ext cx="7816850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“Place Holders” for ARIES-ACT </a:t>
            </a:r>
            <a:r>
              <a:rPr lang="en-US" dirty="0" err="1" smtClean="0"/>
              <a:t>Strawman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222" dirty="0" smtClean="0"/>
              <a:t>(</a:t>
            </a:r>
            <a:r>
              <a:rPr lang="en-US" sz="2222" dirty="0"/>
              <a:t>to be </a:t>
            </a:r>
            <a:r>
              <a:rPr lang="en-US" sz="2222" dirty="0" smtClean="0"/>
              <a:t>updated as design evolves) </a:t>
            </a:r>
            <a:endParaRPr lang="en-US" sz="2222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2" y="1322388"/>
            <a:ext cx="8591054" cy="5033962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2000" dirty="0" smtClean="0"/>
              <a:t>Radial build: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/>
              <a:t>ARIES-AT </a:t>
            </a:r>
            <a:r>
              <a:rPr lang="en-US" dirty="0" err="1" smtClean="0"/>
              <a:t>SiC/LiPb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FW and blanket </a:t>
            </a:r>
            <a:r>
              <a:rPr lang="en-US" dirty="0" smtClean="0"/>
              <a:t>design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/>
              <a:t>No</a:t>
            </a:r>
            <a:r>
              <a:rPr lang="en-US" dirty="0" smtClean="0">
                <a:solidFill>
                  <a:srgbClr val="FF0000"/>
                </a:solidFill>
              </a:rPr>
              <a:t> thermal shield </a:t>
            </a:r>
            <a:r>
              <a:rPr lang="en-US" dirty="0" smtClean="0"/>
              <a:t>for TF magnets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/>
              <a:t>18 MWy/m2 EOL </a:t>
            </a:r>
            <a:r>
              <a:rPr lang="en-US" dirty="0" err="1" smtClean="0"/>
              <a:t>fluence</a:t>
            </a:r>
            <a:r>
              <a:rPr lang="en-US" dirty="0" smtClean="0"/>
              <a:t> for replaceable components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/>
              <a:t>40 FPY lifetime of permanent components.</a:t>
            </a:r>
          </a:p>
          <a:p>
            <a:pPr lvl="1">
              <a:lnSpc>
                <a:spcPct val="70000"/>
              </a:lnSpc>
              <a:buNone/>
              <a:tabLst>
                <a:tab pos="3660775" algn="ctr"/>
                <a:tab pos="5997575" algn="ctr"/>
              </a:tabLst>
            </a:pP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1800" dirty="0"/>
              <a:t>Neutron power distribution: 65% to OB, 25% to IB, 10% to </a:t>
            </a:r>
            <a:r>
              <a:rPr lang="en-US" sz="1800" dirty="0" err="1" smtClean="0"/>
              <a:t>divertor</a:t>
            </a: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endParaRPr lang="en-US" sz="1800" dirty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1800" dirty="0"/>
              <a:t>20/80 power split for He loop of </a:t>
            </a:r>
            <a:r>
              <a:rPr lang="en-US" sz="1800" dirty="0" err="1"/>
              <a:t>divertor</a:t>
            </a:r>
            <a:r>
              <a:rPr lang="en-US" sz="1800" dirty="0"/>
              <a:t> and </a:t>
            </a:r>
            <a:r>
              <a:rPr lang="en-US" sz="1800" dirty="0" err="1"/>
              <a:t>LiPb</a:t>
            </a:r>
            <a:r>
              <a:rPr lang="en-US" sz="1800" dirty="0"/>
              <a:t> loop of FW/blanket/shield</a:t>
            </a:r>
            <a:endParaRPr lang="en-US" sz="1800" dirty="0" smtClean="0"/>
          </a:p>
          <a:p>
            <a:pPr lvl="1">
              <a:lnSpc>
                <a:spcPct val="70000"/>
              </a:lnSpc>
              <a:buNone/>
              <a:tabLst>
                <a:tab pos="3660775" algn="ctr"/>
                <a:tab pos="5997575" algn="ctr"/>
              </a:tabLst>
            </a:pP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1800" dirty="0"/>
              <a:t>65 MW </a:t>
            </a:r>
            <a:r>
              <a:rPr lang="en-US" sz="1800" dirty="0" err="1"/>
              <a:t>P</a:t>
            </a:r>
            <a:r>
              <a:rPr lang="en-US" sz="1800" baseline="-25000" dirty="0" err="1"/>
              <a:t>aux</a:t>
            </a:r>
            <a:r>
              <a:rPr lang="en-US" sz="1800" dirty="0"/>
              <a:t> </a:t>
            </a:r>
            <a:r>
              <a:rPr lang="en-US" sz="1600" dirty="0"/>
              <a:t>(need nuclear heat load to </a:t>
            </a:r>
            <a:r>
              <a:rPr lang="en-US" sz="1600" dirty="0" err="1"/>
              <a:t>LHe</a:t>
            </a:r>
            <a:r>
              <a:rPr lang="en-US" sz="1600" dirty="0"/>
              <a:t> thermal shield and TF magnets)</a:t>
            </a:r>
            <a:endParaRPr lang="en-US" sz="1800" dirty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endParaRPr lang="en-US" sz="1800" dirty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1800" dirty="0"/>
              <a:t>2 mills/kWh for D&amp;D cost </a:t>
            </a:r>
            <a:r>
              <a:rPr lang="en-US" sz="1600" dirty="0"/>
              <a:t>(need</a:t>
            </a:r>
            <a:r>
              <a:rPr lang="en-US" sz="1600" dirty="0" smtClean="0"/>
              <a:t> new algorithm for Class </a:t>
            </a:r>
            <a:r>
              <a:rPr lang="en-US" sz="1600" dirty="0"/>
              <a:t>A and Class C </a:t>
            </a:r>
            <a:r>
              <a:rPr lang="en-US" sz="1600" dirty="0" smtClean="0"/>
              <a:t>LLW)</a:t>
            </a:r>
          </a:p>
          <a:p>
            <a:pPr lvl="1">
              <a:lnSpc>
                <a:spcPct val="70000"/>
              </a:lnSpc>
              <a:buNone/>
              <a:tabLst>
                <a:tab pos="3660775" algn="ctr"/>
                <a:tab pos="5997575" algn="ctr"/>
              </a:tabLst>
            </a:pP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sz="1800" dirty="0"/>
              <a:t>Cost of startup, stability control, and plasma fueling </a:t>
            </a:r>
            <a:r>
              <a:rPr lang="en-US" sz="1800" dirty="0" smtClean="0"/>
              <a:t>systems</a:t>
            </a:r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/>
              <a:t>Economic life = 40 </a:t>
            </a:r>
            <a:r>
              <a:rPr lang="en-US" dirty="0" err="1" smtClean="0"/>
              <a:t>y</a:t>
            </a:r>
            <a:r>
              <a:rPr lang="en-US" dirty="0" smtClean="0"/>
              <a:t>; Design lifetime = 47 </a:t>
            </a:r>
            <a:r>
              <a:rPr lang="en-US" dirty="0" err="1" smtClean="0"/>
              <a:t>y</a:t>
            </a:r>
            <a:r>
              <a:rPr lang="en-US" dirty="0" smtClean="0"/>
              <a:t>; Consider 50 or 60 </a:t>
            </a:r>
            <a:r>
              <a:rPr lang="en-US" dirty="0" err="1" smtClean="0"/>
              <a:t>y</a:t>
            </a:r>
            <a:r>
              <a:rPr lang="en-US" dirty="0" smtClean="0"/>
              <a:t> life?</a:t>
            </a: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>
                <a:solidFill>
                  <a:srgbClr val="FF0000"/>
                </a:solidFill>
              </a:rPr>
              <a:t>Peak / average NWL </a:t>
            </a:r>
            <a:r>
              <a:rPr lang="en-US" dirty="0" smtClean="0"/>
              <a:t>= 1.5 </a:t>
            </a:r>
            <a:endParaRPr lang="en-US" sz="1800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endParaRPr lang="en-US" dirty="0" smtClean="0"/>
          </a:p>
          <a:p>
            <a:pPr lvl="1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Material unit costs: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err="1" smtClean="0">
                <a:solidFill>
                  <a:srgbClr val="FF0000"/>
                </a:solidFill>
              </a:rPr>
              <a:t>LiPb</a:t>
            </a:r>
            <a:r>
              <a:rPr lang="en-US" dirty="0" smtClean="0">
                <a:solidFill>
                  <a:srgbClr val="FF0000"/>
                </a:solidFill>
              </a:rPr>
              <a:t> with 90% enriched Li </a:t>
            </a:r>
            <a:r>
              <a:rPr lang="en-US" dirty="0" smtClean="0"/>
              <a:t>and &lt; 50 </a:t>
            </a:r>
            <a:r>
              <a:rPr lang="en-US" dirty="0" err="1" smtClean="0"/>
              <a:t>wppm</a:t>
            </a:r>
            <a:r>
              <a:rPr lang="en-US" dirty="0" smtClean="0"/>
              <a:t> Bi impurity.</a:t>
            </a:r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>
                <a:solidFill>
                  <a:srgbClr val="FF0000"/>
                </a:solidFill>
              </a:rPr>
              <a:t>Multiplier for nuclear-grade materials</a:t>
            </a:r>
            <a:r>
              <a:rPr lang="en-US" dirty="0" smtClean="0"/>
              <a:t> (currently 1, </a:t>
            </a:r>
            <a:r>
              <a:rPr lang="en-US" sz="1400" dirty="0" smtClean="0"/>
              <a:t>meaning industrial/commercial materials) </a:t>
            </a:r>
            <a:endParaRPr lang="en-US" dirty="0" smtClean="0"/>
          </a:p>
          <a:p>
            <a:pPr lvl="2">
              <a:lnSpc>
                <a:spcPct val="70000"/>
              </a:lnSpc>
              <a:tabLst>
                <a:tab pos="3660775" algn="ctr"/>
                <a:tab pos="5997575" algn="ctr"/>
              </a:tabLst>
            </a:pPr>
            <a:r>
              <a:rPr lang="en-US" dirty="0" smtClean="0">
                <a:solidFill>
                  <a:srgbClr val="FF0000"/>
                </a:solidFill>
              </a:rPr>
              <a:t>Multiplier for safety-related components </a:t>
            </a:r>
            <a:r>
              <a:rPr lang="en-US" dirty="0" smtClean="0"/>
              <a:t>(currently 1, meaning no safety-related components).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7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 err="1" smtClean="0"/>
              <a:t>SiC/LiPb</a:t>
            </a:r>
            <a:r>
              <a:rPr lang="en-US" dirty="0" smtClean="0"/>
              <a:t> FW and Blanket Design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1375"/>
            <a:ext cx="5424841" cy="2961260"/>
          </a:xfrm>
          <a:noFill/>
          <a:ln/>
        </p:spPr>
        <p:txBody>
          <a:bodyPr>
            <a:normAutofit/>
          </a:bodyPr>
          <a:lstStyle/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Any changes to ARIES-AT FW/blanket design?</a:t>
            </a:r>
          </a:p>
          <a:p>
            <a:pPr marL="228600" indent="-228600">
              <a:lnSpc>
                <a:spcPct val="130000"/>
              </a:lnSpc>
              <a:buNone/>
              <a:tabLst>
                <a:tab pos="4805363" algn="l"/>
              </a:tabLst>
            </a:pPr>
            <a:endParaRPr lang="en-US" dirty="0" smtClean="0"/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Can FW handle: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Peak NWL of 4.7 MW/m</a:t>
            </a:r>
            <a:r>
              <a:rPr lang="en-US" baseline="30000" dirty="0" smtClean="0"/>
              <a:t>2</a:t>
            </a:r>
            <a:r>
              <a:rPr lang="en-US" dirty="0" smtClean="0"/>
              <a:t> ?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Disruption 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High heat flux during transients?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52" y="1380637"/>
            <a:ext cx="3850248" cy="34583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95024" y="2713012"/>
            <a:ext cx="112012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2443" y="5142635"/>
            <a:ext cx="3155957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Structure</a:t>
            </a:r>
            <a:r>
              <a:rPr lang="en-US" dirty="0" smtClean="0"/>
              <a:t>: </a:t>
            </a:r>
            <a:r>
              <a:rPr lang="en-US" dirty="0" err="1" smtClean="0"/>
              <a:t>SiC/SiC</a:t>
            </a:r>
            <a:r>
              <a:rPr lang="en-US" dirty="0" smtClean="0"/>
              <a:t> Composites</a:t>
            </a:r>
          </a:p>
          <a:p>
            <a:endParaRPr lang="en-US" b="1" dirty="0" smtClean="0"/>
          </a:p>
          <a:p>
            <a:r>
              <a:rPr lang="en-US" b="1" dirty="0" smtClean="0"/>
              <a:t>Coolant / Breeder</a:t>
            </a:r>
            <a:r>
              <a:rPr lang="en-US" dirty="0" smtClean="0"/>
              <a:t>: </a:t>
            </a:r>
            <a:r>
              <a:rPr lang="en-US" dirty="0" err="1" smtClean="0"/>
              <a:t>LiPb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38E-0C5A-2841-B5CB-2E369045FD55}" type="slidenum">
              <a:rPr lang="en-US"/>
              <a:pPr/>
              <a:t>8</a:t>
            </a:fld>
            <a:endParaRPr lang="en-US" b="0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err="1"/>
              <a:t>LHe</a:t>
            </a:r>
            <a:r>
              <a:rPr lang="en-US" dirty="0"/>
              <a:t> Thermal </a:t>
            </a:r>
            <a:r>
              <a:rPr lang="en-US" dirty="0" smtClean="0"/>
              <a:t>Shield for ARIES-ACT </a:t>
            </a:r>
            <a:endParaRPr lang="en-US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393825"/>
            <a:ext cx="8212028" cy="5175250"/>
          </a:xfrm>
          <a:noFill/>
          <a:ln/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Magnet designers recommend thermal shield between VV </a:t>
            </a:r>
            <a:r>
              <a:rPr lang="en-US" sz="1647" dirty="0" smtClean="0"/>
              <a:t>(operating @ 200</a:t>
            </a:r>
            <a:r>
              <a:rPr lang="en-US" sz="1647" baseline="30000" dirty="0" smtClean="0"/>
              <a:t>o</a:t>
            </a:r>
            <a:r>
              <a:rPr lang="en-US" sz="1647" dirty="0" smtClean="0"/>
              <a:t>C)</a:t>
            </a:r>
            <a:r>
              <a:rPr lang="en-US" dirty="0" smtClean="0"/>
              <a:t> and TF magnets </a:t>
            </a:r>
            <a:r>
              <a:rPr lang="en-US" sz="1647" dirty="0" smtClean="0"/>
              <a:t>(operating @ 4 K).</a:t>
            </a:r>
            <a:endParaRPr lang="en-US" dirty="0" smtClean="0"/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Per </a:t>
            </a:r>
            <a:r>
              <a:rPr lang="en-US" dirty="0" err="1" smtClean="0"/>
              <a:t>Kessel</a:t>
            </a:r>
            <a:r>
              <a:rPr lang="en-US" dirty="0" smtClean="0"/>
              <a:t>: </a:t>
            </a:r>
            <a:endParaRPr lang="en-US" sz="1800" dirty="0" smtClean="0"/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4 K magnet cannot face 200</a:t>
            </a:r>
            <a:r>
              <a:rPr lang="en-US" baseline="30000" dirty="0" smtClean="0"/>
              <a:t>o</a:t>
            </a:r>
            <a:r>
              <a:rPr lang="en-US" dirty="0" smtClean="0"/>
              <a:t>C components</a:t>
            </a:r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4 K cryogenic </a:t>
            </a: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cryoplant</a:t>
            </a:r>
            <a:r>
              <a:rPr lang="en-US" dirty="0" smtClean="0"/>
              <a:t> is </a:t>
            </a:r>
            <a:r>
              <a:rPr lang="en-US" u="sng" dirty="0" smtClean="0"/>
              <a:t>never capable </a:t>
            </a:r>
            <a:r>
              <a:rPr lang="en-US" dirty="0" smtClean="0"/>
              <a:t>of handling such high heat loads</a:t>
            </a:r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It takes so much energy (300 W/W) and coolant capacity to reject high heat at 4 K</a:t>
            </a:r>
          </a:p>
          <a:p>
            <a:pPr lvl="1">
              <a:lnSpc>
                <a:spcPct val="110000"/>
              </a:lnSpc>
              <a:tabLst>
                <a:tab pos="4805363" algn="l"/>
              </a:tabLst>
            </a:pPr>
            <a:r>
              <a:rPr lang="en-US" dirty="0" smtClean="0"/>
              <a:t>Rejecting heat at 70-100 K is cheaper and takes less energy (10 W/W).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ITER </a:t>
            </a:r>
            <a:r>
              <a:rPr lang="en-US" dirty="0" err="1" smtClean="0"/>
              <a:t>LHe</a:t>
            </a:r>
            <a:r>
              <a:rPr lang="en-US" dirty="0" smtClean="0"/>
              <a:t> thermal shield </a:t>
            </a:r>
            <a:r>
              <a:rPr lang="en-US" sz="1647" dirty="0" smtClean="0"/>
              <a:t>(ITER </a:t>
            </a:r>
            <a:r>
              <a:rPr lang="en-US" sz="1647" dirty="0" err="1" smtClean="0"/>
              <a:t>Newsline</a:t>
            </a:r>
            <a:r>
              <a:rPr lang="en-US" sz="1647" dirty="0" smtClean="0"/>
              <a:t> – 2/7/2011 - #163)</a:t>
            </a:r>
            <a:r>
              <a:rPr lang="en-US" dirty="0" smtClean="0"/>
              <a:t>: 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u="sng" dirty="0" smtClean="0"/>
              <a:t>2 cm thick </a:t>
            </a:r>
            <a:r>
              <a:rPr lang="en-US" dirty="0" smtClean="0"/>
              <a:t>stainless steel panels coated with low-emissivity silver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u="sng" dirty="0" err="1" smtClean="0"/>
              <a:t>LHe</a:t>
            </a:r>
            <a:r>
              <a:rPr lang="en-US" u="sng" dirty="0" smtClean="0"/>
              <a:t> cooling pipes </a:t>
            </a:r>
            <a:r>
              <a:rPr lang="en-US" dirty="0" smtClean="0"/>
              <a:t>welded to panels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u="sng" dirty="0" smtClean="0"/>
              <a:t>Operates within 80-100 K </a:t>
            </a:r>
            <a:r>
              <a:rPr lang="en-US" dirty="0" smtClean="0"/>
              <a:t>during plasma operation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Korea completed full-scale </a:t>
            </a:r>
            <a:r>
              <a:rPr lang="en-US" u="sng" dirty="0" smtClean="0"/>
              <a:t>mock-up of 10° inboard </a:t>
            </a:r>
            <a:r>
              <a:rPr lang="en-US" dirty="0" smtClean="0"/>
              <a:t>section and tested main procedures of fabrication including cutting, bending, forming, buffing, welding, and machining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/>
              <a:t>Korea plans to make another mock-up for </a:t>
            </a:r>
            <a:r>
              <a:rPr lang="en-US" u="sng" dirty="0" smtClean="0"/>
              <a:t>outboard </a:t>
            </a:r>
            <a:r>
              <a:rPr lang="en-US" dirty="0" smtClean="0"/>
              <a:t>10° section, which will be assembled with inboard section.</a:t>
            </a:r>
          </a:p>
          <a:p>
            <a:pPr marL="228600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Will include </a:t>
            </a:r>
            <a:r>
              <a:rPr lang="en-US" dirty="0" err="1" smtClean="0">
                <a:solidFill>
                  <a:srgbClr val="FF0000"/>
                </a:solidFill>
              </a:rPr>
              <a:t>ITER’s</a:t>
            </a:r>
            <a:r>
              <a:rPr lang="en-US" dirty="0" smtClean="0">
                <a:solidFill>
                  <a:srgbClr val="FF0000"/>
                </a:solidFill>
              </a:rPr>
              <a:t> 2 cm thick </a:t>
            </a:r>
            <a:r>
              <a:rPr lang="en-US" dirty="0" err="1" smtClean="0">
                <a:solidFill>
                  <a:srgbClr val="FF0000"/>
                </a:solidFill>
              </a:rPr>
              <a:t>LHe</a:t>
            </a:r>
            <a:r>
              <a:rPr lang="en-US" dirty="0" smtClean="0">
                <a:solidFill>
                  <a:srgbClr val="FF0000"/>
                </a:solidFill>
              </a:rPr>
              <a:t> thermal shield in ARIES-ACT radial build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ITER IB Thermal Shiel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91" y="3493892"/>
            <a:ext cx="2211707" cy="1372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36525"/>
            <a:ext cx="7808912" cy="1052513"/>
          </a:xfrm>
        </p:spPr>
        <p:txBody>
          <a:bodyPr>
            <a:normAutofit/>
          </a:bodyPr>
          <a:lstStyle/>
          <a:p>
            <a:r>
              <a:rPr lang="en-US" dirty="0" err="1" smtClean="0"/>
              <a:t>LiPb</a:t>
            </a: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68" y="1572845"/>
            <a:ext cx="8364594" cy="5087571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Per </a:t>
            </a:r>
            <a:r>
              <a:rPr lang="en-US" dirty="0" err="1" smtClean="0"/>
              <a:t>Waganer</a:t>
            </a:r>
            <a:r>
              <a:rPr lang="en-US" dirty="0" smtClean="0"/>
              <a:t>, 90</a:t>
            </a:r>
            <a:r>
              <a:rPr lang="en-US" dirty="0"/>
              <a:t>% enriched </a:t>
            </a:r>
            <a:r>
              <a:rPr lang="en-US" dirty="0" err="1"/>
              <a:t>LiPb</a:t>
            </a:r>
            <a:r>
              <a:rPr lang="en-US" dirty="0"/>
              <a:t> could cost</a:t>
            </a:r>
            <a:r>
              <a:rPr lang="en-US" dirty="0" smtClean="0"/>
              <a:t> ~$9/kg </a:t>
            </a:r>
            <a:r>
              <a:rPr lang="en-US" dirty="0"/>
              <a:t>based on: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/>
              <a:t>Current cost of </a:t>
            </a:r>
            <a:r>
              <a:rPr lang="en-US" dirty="0" smtClean="0"/>
              <a:t>99.97% </a:t>
            </a:r>
            <a:r>
              <a:rPr lang="en-US" dirty="0"/>
              <a:t>pure </a:t>
            </a:r>
            <a:r>
              <a:rPr lang="en-US" dirty="0" err="1" smtClean="0"/>
              <a:t>Pb</a:t>
            </a:r>
            <a:r>
              <a:rPr lang="en-US" dirty="0" smtClean="0"/>
              <a:t> with 300 </a:t>
            </a:r>
            <a:r>
              <a:rPr lang="en-US" dirty="0" err="1" smtClean="0"/>
              <a:t>wppm</a:t>
            </a:r>
            <a:r>
              <a:rPr lang="en-US" dirty="0" smtClean="0"/>
              <a:t> Bi </a:t>
            </a:r>
            <a:r>
              <a:rPr lang="en-US" dirty="0"/>
              <a:t>(</a:t>
            </a:r>
            <a:r>
              <a:rPr lang="en-US" dirty="0" smtClean="0"/>
              <a:t>$3/</a:t>
            </a:r>
            <a:r>
              <a:rPr lang="en-US" dirty="0"/>
              <a:t>kg)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>
                <a:solidFill>
                  <a:srgbClr val="FF0000"/>
                </a:solidFill>
              </a:rPr>
              <a:t>Predicted cost for 90% enriched Li</a:t>
            </a:r>
            <a:r>
              <a:rPr lang="en-US" dirty="0" smtClean="0">
                <a:solidFill>
                  <a:srgbClr val="FF0000"/>
                </a:solidFill>
              </a:rPr>
              <a:t> of $</a:t>
            </a:r>
            <a:r>
              <a:rPr lang="en-US" dirty="0">
                <a:solidFill>
                  <a:srgbClr val="FF0000"/>
                </a:solidFill>
              </a:rPr>
              <a:t>1000/</a:t>
            </a:r>
            <a:r>
              <a:rPr lang="en-US" dirty="0" smtClean="0">
                <a:solidFill>
                  <a:srgbClr val="FF0000"/>
                </a:solidFill>
              </a:rPr>
              <a:t>kg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sz="2000" dirty="0" err="1"/>
              <a:t>LiPb</a:t>
            </a:r>
            <a:r>
              <a:rPr lang="en-US" sz="2000" dirty="0" smtClean="0"/>
              <a:t> material cost =   </a:t>
            </a:r>
            <a:r>
              <a:rPr lang="en-US" sz="2000" dirty="0" err="1"/>
              <a:t>Pb</a:t>
            </a:r>
            <a:r>
              <a:rPr lang="en-US" sz="2000" dirty="0" smtClean="0"/>
              <a:t> unit cost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LiPb</a:t>
            </a:r>
            <a:r>
              <a:rPr lang="en-US" sz="2000" dirty="0" smtClean="0"/>
              <a:t> mass </a:t>
            </a:r>
            <a:r>
              <a:rPr lang="en-US" sz="2000" dirty="0" err="1"/>
              <a:t>x</a:t>
            </a:r>
            <a:r>
              <a:rPr lang="en-US" sz="2000" dirty="0"/>
              <a:t> Pd-wt%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  <a:buNone/>
              <a:tabLst>
                <a:tab pos="4805363" algn="l"/>
              </a:tabLst>
            </a:pPr>
            <a:r>
              <a:rPr lang="en-US" sz="2000" dirty="0" smtClean="0"/>
              <a:t>                                      + </a:t>
            </a:r>
            <a:r>
              <a:rPr lang="en-US" sz="2000" dirty="0"/>
              <a:t>Li</a:t>
            </a:r>
            <a:r>
              <a:rPr lang="en-US" sz="2000" dirty="0" smtClean="0"/>
              <a:t> unit cost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LiPb</a:t>
            </a:r>
            <a:r>
              <a:rPr lang="en-US" sz="2000" dirty="0" smtClean="0"/>
              <a:t> mass </a:t>
            </a:r>
            <a:r>
              <a:rPr lang="en-US" sz="2000" dirty="0" err="1"/>
              <a:t>x</a:t>
            </a:r>
            <a:r>
              <a:rPr lang="en-US" sz="2000" dirty="0"/>
              <a:t> Li-wt</a:t>
            </a:r>
            <a:r>
              <a:rPr lang="en-US" sz="2000" dirty="0" smtClean="0"/>
              <a:t>%.</a:t>
            </a:r>
          </a:p>
          <a:p>
            <a:pPr>
              <a:lnSpc>
                <a:spcPct val="80000"/>
              </a:lnSpc>
              <a:tabLst>
                <a:tab pos="4805363" algn="l"/>
              </a:tabLst>
            </a:pPr>
            <a:endParaRPr lang="en-US" dirty="0" smtClean="0"/>
          </a:p>
          <a:p>
            <a:pPr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Q: Besides </a:t>
            </a:r>
            <a:r>
              <a:rPr lang="en-US" dirty="0" err="1" smtClean="0"/>
              <a:t>Pb</a:t>
            </a:r>
            <a:r>
              <a:rPr lang="en-US" dirty="0" smtClean="0"/>
              <a:t> and Li material costs, what are associated costs for: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Mixing tons of Li an 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to make `6300 tons of  Li</a:t>
            </a:r>
            <a:r>
              <a:rPr lang="en-US" baseline="-25000" dirty="0" smtClean="0">
                <a:solidFill>
                  <a:srgbClr val="FF0000"/>
                </a:solidFill>
              </a:rPr>
              <a:t>15.7</a:t>
            </a:r>
            <a:r>
              <a:rPr lang="en-US" dirty="0" smtClean="0">
                <a:solidFill>
                  <a:srgbClr val="FF0000"/>
                </a:solidFill>
              </a:rPr>
              <a:t>Pb</a:t>
            </a:r>
            <a:r>
              <a:rPr lang="en-US" baseline="-25000" dirty="0" smtClean="0">
                <a:solidFill>
                  <a:srgbClr val="FF0000"/>
                </a:solidFill>
              </a:rPr>
              <a:t>84.3</a:t>
            </a:r>
            <a:r>
              <a:rPr lang="en-US" dirty="0" smtClean="0">
                <a:solidFill>
                  <a:srgbClr val="FF0000"/>
                </a:solidFill>
              </a:rPr>
              <a:t> eutectic?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Control Bi impurity below 50 </a:t>
            </a:r>
            <a:r>
              <a:rPr lang="en-US" dirty="0" err="1" smtClean="0"/>
              <a:t>wppm</a:t>
            </a:r>
            <a:r>
              <a:rPr lang="en-US" dirty="0" smtClean="0"/>
              <a:t>?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Purification system to remove byproducts?</a:t>
            </a:r>
          </a:p>
          <a:p>
            <a:pPr>
              <a:lnSpc>
                <a:spcPct val="80000"/>
              </a:lnSpc>
              <a:tabLst>
                <a:tab pos="4805363" algn="l"/>
              </a:tabLs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tabLst>
                <a:tab pos="4805363" algn="l"/>
              </a:tabLst>
            </a:pPr>
            <a:r>
              <a:rPr lang="en-US" dirty="0" err="1" smtClean="0"/>
              <a:t>Waganer’s</a:t>
            </a:r>
            <a:r>
              <a:rPr lang="en-US" dirty="0" smtClean="0"/>
              <a:t> suggestions: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MHTT Account should reflect additional cost for:</a:t>
            </a:r>
          </a:p>
          <a:p>
            <a:pPr lvl="2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Mixing Li and </a:t>
            </a:r>
            <a:r>
              <a:rPr lang="en-US" dirty="0" err="1" smtClean="0"/>
              <a:t>Pb</a:t>
            </a:r>
            <a:r>
              <a:rPr lang="en-US" dirty="0" smtClean="0"/>
              <a:t> to make Li</a:t>
            </a:r>
            <a:r>
              <a:rPr lang="en-US" baseline="-25000" dirty="0" smtClean="0"/>
              <a:t>15.7</a:t>
            </a:r>
            <a:r>
              <a:rPr lang="en-US" dirty="0" smtClean="0"/>
              <a:t>Pb</a:t>
            </a:r>
            <a:r>
              <a:rPr lang="en-US" baseline="-25000" dirty="0" smtClean="0"/>
              <a:t>84.3</a:t>
            </a:r>
            <a:r>
              <a:rPr lang="en-US" dirty="0" smtClean="0"/>
              <a:t> eutectic </a:t>
            </a:r>
          </a:p>
          <a:p>
            <a:pPr lvl="2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Online purification system to remove:</a:t>
            </a:r>
          </a:p>
          <a:p>
            <a:pPr lvl="3">
              <a:lnSpc>
                <a:spcPct val="80000"/>
              </a:lnSpc>
              <a:tabLst>
                <a:tab pos="4805363" algn="l"/>
              </a:tabLst>
            </a:pPr>
            <a:r>
              <a:rPr lang="en-US" dirty="0" err="1" smtClean="0"/>
              <a:t>Pb</a:t>
            </a:r>
            <a:r>
              <a:rPr lang="en-US" dirty="0" smtClean="0"/>
              <a:t> byproducts (Bi, Po, Hg radioisotopes)</a:t>
            </a:r>
          </a:p>
          <a:p>
            <a:pPr lvl="3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Corrosion products (Fe, Ni, Cr radioisotopes) </a:t>
            </a:r>
          </a:p>
          <a:p>
            <a:pPr lvl="1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Fuel Handling and Storage Account should include cost of:</a:t>
            </a:r>
          </a:p>
          <a:p>
            <a:pPr lvl="2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T separation</a:t>
            </a:r>
          </a:p>
          <a:p>
            <a:pPr lvl="2"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/>
              <a:t>Replenishment of Li.</a:t>
            </a:r>
          </a:p>
          <a:p>
            <a:pPr>
              <a:lnSpc>
                <a:spcPct val="80000"/>
              </a:lnSpc>
              <a:tabLst>
                <a:tab pos="4805363" algn="l"/>
              </a:tabLs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  <a:tabLst>
                <a:tab pos="4805363" algn="l"/>
              </a:tabLst>
            </a:pPr>
            <a:r>
              <a:rPr lang="en-US" sz="1882" dirty="0" smtClean="0"/>
              <a:t>Incremental cost increase to MHTT Account? </a:t>
            </a:r>
            <a:r>
              <a:rPr lang="en-US" sz="1294" dirty="0" smtClean="0"/>
              <a:t>(currently ~$200M – low compared to &gt; $450M in ARIES-ST and CS)</a:t>
            </a:r>
            <a:endParaRPr lang="en-US" sz="1882" dirty="0" smtClean="0"/>
          </a:p>
          <a:p>
            <a:pPr>
              <a:lnSpc>
                <a:spcPct val="80000"/>
              </a:lnSpc>
              <a:tabLst>
                <a:tab pos="4805363" algn="l"/>
              </a:tabLs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tabLst>
                <a:tab pos="48053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Need industrial quote for tons of 30-90% enriched Li and </a:t>
            </a:r>
            <a:r>
              <a:rPr lang="en-US" dirty="0" err="1" smtClean="0">
                <a:solidFill>
                  <a:srgbClr val="FF0000"/>
                </a:solidFill>
              </a:rPr>
              <a:t>LiPb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1951</Words>
  <Application>Microsoft Macintosh PowerPoint</Application>
  <PresentationFormat>On-screen Show (4:3)</PresentationFormat>
  <Paragraphs>218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Comments on  ARIES-ACT Strawman</vt:lpstr>
      <vt:lpstr>11/2010 DOE Annual Energy Outlook for 2011</vt:lpstr>
      <vt:lpstr>ARIES-ACT vs. Other Sources of Energy </vt:lpstr>
      <vt:lpstr>Cost of Electricity (in 2009 $)</vt:lpstr>
      <vt:lpstr>Impact of FCR on COE</vt:lpstr>
      <vt:lpstr>“Place Holders” for ARIES-ACT Strawman    (to be updated as design evolves) </vt:lpstr>
      <vt:lpstr>SiC/LiPb FW and Blanket Design</vt:lpstr>
      <vt:lpstr>LHe Thermal Shield for ARIES-ACT </vt:lpstr>
      <vt:lpstr>LiPb Cost</vt:lpstr>
      <vt:lpstr>Li and Pb Mixing Process Should Avoid High Melting Phases</vt:lpstr>
      <vt:lpstr>LiPb Unit Cost</vt:lpstr>
      <vt:lpstr>Cost of Li Enrichment</vt:lpstr>
      <vt:lpstr>Boron Enrichment Provides Guidance</vt:lpstr>
      <vt:lpstr>Recommended Li Enrichment Cost</vt:lpstr>
      <vt:lpstr>Nuclear-Grade Components (12/2009 ARIES Presentation by El-Guebaly)</vt:lpstr>
      <vt:lpstr>Safety-Related Components (12/2009 ARIES Presentation by El-Guebaly)</vt:lpstr>
      <vt:lpstr>Economic Impact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Laila El-Guebaly</dc:creator>
  <cp:lastModifiedBy>Laila El-Guebaly</cp:lastModifiedBy>
  <cp:revision>111</cp:revision>
  <dcterms:created xsi:type="dcterms:W3CDTF">2011-04-04T14:28:52Z</dcterms:created>
  <dcterms:modified xsi:type="dcterms:W3CDTF">2011-04-04T14:48:05Z</dcterms:modified>
</cp:coreProperties>
</file>