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70" r:id="rId10"/>
    <p:sldId id="269" r:id="rId11"/>
    <p:sldId id="264" r:id="rId12"/>
    <p:sldId id="278" r:id="rId13"/>
    <p:sldId id="280" r:id="rId14"/>
    <p:sldId id="262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\Documents\cylinder%20cra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\Documents\cylinder%20cr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891907261592342"/>
          <c:y val="5.6030162353484313E-2"/>
          <c:w val="0.66133770778652667"/>
          <c:h val="0.78085271914300614"/>
        </c:manualLayout>
      </c:layout>
      <c:scatterChart>
        <c:scatterStyle val="smoothMarker"/>
        <c:ser>
          <c:idx val="0"/>
          <c:order val="0"/>
          <c:tx>
            <c:v>cylindrical</c:v>
          </c:tx>
          <c:marker>
            <c:symbol val="none"/>
          </c:marker>
          <c:xVal>
            <c:numRef>
              <c:f>Sheet1!$D$1:$D$41</c:f>
              <c:numCache>
                <c:formatCode>General</c:formatCode>
                <c:ptCount val="41"/>
                <c:pt idx="0">
                  <c:v>0</c:v>
                </c:pt>
                <c:pt idx="1">
                  <c:v>2.25</c:v>
                </c:pt>
                <c:pt idx="2">
                  <c:v>4.5</c:v>
                </c:pt>
                <c:pt idx="3">
                  <c:v>6.75</c:v>
                </c:pt>
                <c:pt idx="4">
                  <c:v>9</c:v>
                </c:pt>
                <c:pt idx="5">
                  <c:v>11.25</c:v>
                </c:pt>
                <c:pt idx="6">
                  <c:v>13.5</c:v>
                </c:pt>
                <c:pt idx="7">
                  <c:v>15.75</c:v>
                </c:pt>
                <c:pt idx="8">
                  <c:v>18</c:v>
                </c:pt>
                <c:pt idx="9">
                  <c:v>20.25</c:v>
                </c:pt>
                <c:pt idx="10">
                  <c:v>22.5</c:v>
                </c:pt>
                <c:pt idx="11">
                  <c:v>24.75</c:v>
                </c:pt>
                <c:pt idx="12">
                  <c:v>27</c:v>
                </c:pt>
                <c:pt idx="13">
                  <c:v>29.25</c:v>
                </c:pt>
                <c:pt idx="14">
                  <c:v>31.5</c:v>
                </c:pt>
                <c:pt idx="15">
                  <c:v>33.75</c:v>
                </c:pt>
                <c:pt idx="16">
                  <c:v>36</c:v>
                </c:pt>
                <c:pt idx="17">
                  <c:v>38.25</c:v>
                </c:pt>
                <c:pt idx="18">
                  <c:v>40.5</c:v>
                </c:pt>
                <c:pt idx="19">
                  <c:v>42.75</c:v>
                </c:pt>
                <c:pt idx="20">
                  <c:v>45</c:v>
                </c:pt>
                <c:pt idx="21">
                  <c:v>47.25</c:v>
                </c:pt>
                <c:pt idx="22">
                  <c:v>49.5</c:v>
                </c:pt>
                <c:pt idx="23">
                  <c:v>51.75</c:v>
                </c:pt>
                <c:pt idx="24">
                  <c:v>54</c:v>
                </c:pt>
                <c:pt idx="25">
                  <c:v>56.25</c:v>
                </c:pt>
                <c:pt idx="26">
                  <c:v>58.5</c:v>
                </c:pt>
                <c:pt idx="27">
                  <c:v>60.75</c:v>
                </c:pt>
                <c:pt idx="28">
                  <c:v>63</c:v>
                </c:pt>
                <c:pt idx="29">
                  <c:v>65.25</c:v>
                </c:pt>
                <c:pt idx="30">
                  <c:v>67.5</c:v>
                </c:pt>
                <c:pt idx="31">
                  <c:v>69.75</c:v>
                </c:pt>
                <c:pt idx="32">
                  <c:v>72</c:v>
                </c:pt>
                <c:pt idx="33">
                  <c:v>74.25</c:v>
                </c:pt>
                <c:pt idx="34">
                  <c:v>76.5</c:v>
                </c:pt>
                <c:pt idx="35">
                  <c:v>78.75</c:v>
                </c:pt>
                <c:pt idx="36">
                  <c:v>81</c:v>
                </c:pt>
                <c:pt idx="37">
                  <c:v>83.25</c:v>
                </c:pt>
                <c:pt idx="38">
                  <c:v>85.5</c:v>
                </c:pt>
                <c:pt idx="39">
                  <c:v>87.75</c:v>
                </c:pt>
                <c:pt idx="40">
                  <c:v>90</c:v>
                </c:pt>
              </c:numCache>
            </c:numRef>
          </c:xVal>
          <c:yVal>
            <c:numRef>
              <c:f>Sheet1!$E$1:$E$41</c:f>
              <c:numCache>
                <c:formatCode>General</c:formatCode>
                <c:ptCount val="41"/>
                <c:pt idx="0">
                  <c:v>0.93220000000000003</c:v>
                </c:pt>
                <c:pt idx="1">
                  <c:v>0.95950000000000002</c:v>
                </c:pt>
                <c:pt idx="2">
                  <c:v>0.95750000000000002</c:v>
                </c:pt>
                <c:pt idx="3">
                  <c:v>0.95120000000000005</c:v>
                </c:pt>
                <c:pt idx="4">
                  <c:v>0.95190000000000041</c:v>
                </c:pt>
                <c:pt idx="5">
                  <c:v>0.95160000000000045</c:v>
                </c:pt>
                <c:pt idx="6">
                  <c:v>0.95220000000000005</c:v>
                </c:pt>
                <c:pt idx="7">
                  <c:v>0.95250000000000001</c:v>
                </c:pt>
                <c:pt idx="8">
                  <c:v>0.95309999999999995</c:v>
                </c:pt>
                <c:pt idx="9">
                  <c:v>0.95370000000000044</c:v>
                </c:pt>
                <c:pt idx="10">
                  <c:v>0.95440000000000003</c:v>
                </c:pt>
                <c:pt idx="11">
                  <c:v>0.95520000000000005</c:v>
                </c:pt>
                <c:pt idx="12">
                  <c:v>0.95620000000000005</c:v>
                </c:pt>
                <c:pt idx="13">
                  <c:v>0.95720000000000005</c:v>
                </c:pt>
                <c:pt idx="14">
                  <c:v>0.95840000000000003</c:v>
                </c:pt>
                <c:pt idx="15">
                  <c:v>0.95970000000000044</c:v>
                </c:pt>
                <c:pt idx="16">
                  <c:v>0.96100000000000041</c:v>
                </c:pt>
                <c:pt idx="17">
                  <c:v>0.96260000000000046</c:v>
                </c:pt>
                <c:pt idx="18">
                  <c:v>0.96419999999999995</c:v>
                </c:pt>
                <c:pt idx="19">
                  <c:v>0.96600000000000041</c:v>
                </c:pt>
                <c:pt idx="20">
                  <c:v>0.96800000000000042</c:v>
                </c:pt>
                <c:pt idx="21">
                  <c:v>0.9701000000000003</c:v>
                </c:pt>
                <c:pt idx="22">
                  <c:v>0.97249999999999992</c:v>
                </c:pt>
                <c:pt idx="23">
                  <c:v>0.9751000000000003</c:v>
                </c:pt>
                <c:pt idx="24">
                  <c:v>0.97790000000000032</c:v>
                </c:pt>
                <c:pt idx="25">
                  <c:v>0.98099999999999998</c:v>
                </c:pt>
                <c:pt idx="26">
                  <c:v>0.98439999999999961</c:v>
                </c:pt>
                <c:pt idx="27">
                  <c:v>0.98809999999999998</c:v>
                </c:pt>
                <c:pt idx="28">
                  <c:v>0.99229999999999996</c:v>
                </c:pt>
                <c:pt idx="29">
                  <c:v>0.99680000000000002</c:v>
                </c:pt>
                <c:pt idx="30">
                  <c:v>1.002</c:v>
                </c:pt>
                <c:pt idx="31">
                  <c:v>1.0074999999999992</c:v>
                </c:pt>
                <c:pt idx="32">
                  <c:v>1.0142</c:v>
                </c:pt>
                <c:pt idx="33">
                  <c:v>1.020999999999999</c:v>
                </c:pt>
                <c:pt idx="34">
                  <c:v>1.0297999999999992</c:v>
                </c:pt>
                <c:pt idx="35">
                  <c:v>1.0383</c:v>
                </c:pt>
                <c:pt idx="36">
                  <c:v>1.05</c:v>
                </c:pt>
                <c:pt idx="37">
                  <c:v>1.06</c:v>
                </c:pt>
                <c:pt idx="38">
                  <c:v>1.0801000000000001</c:v>
                </c:pt>
                <c:pt idx="39">
                  <c:v>1.089699999999999</c:v>
                </c:pt>
                <c:pt idx="40">
                  <c:v>1.0514999999999992</c:v>
                </c:pt>
              </c:numCache>
            </c:numRef>
          </c:yVal>
          <c:smooth val="1"/>
        </c:ser>
        <c:ser>
          <c:idx val="1"/>
          <c:order val="1"/>
          <c:tx>
            <c:v>elliptical</c:v>
          </c:tx>
          <c:marker>
            <c:symbol val="none"/>
          </c:marker>
          <c:xVal>
            <c:numRef>
              <c:f>Sheet1!$D$1:$D$41</c:f>
              <c:numCache>
                <c:formatCode>General</c:formatCode>
                <c:ptCount val="41"/>
                <c:pt idx="0">
                  <c:v>0</c:v>
                </c:pt>
                <c:pt idx="1">
                  <c:v>2.25</c:v>
                </c:pt>
                <c:pt idx="2">
                  <c:v>4.5</c:v>
                </c:pt>
                <c:pt idx="3">
                  <c:v>6.75</c:v>
                </c:pt>
                <c:pt idx="4">
                  <c:v>9</c:v>
                </c:pt>
                <c:pt idx="5">
                  <c:v>11.25</c:v>
                </c:pt>
                <c:pt idx="6">
                  <c:v>13.5</c:v>
                </c:pt>
                <c:pt idx="7">
                  <c:v>15.75</c:v>
                </c:pt>
                <c:pt idx="8">
                  <c:v>18</c:v>
                </c:pt>
                <c:pt idx="9">
                  <c:v>20.25</c:v>
                </c:pt>
                <c:pt idx="10">
                  <c:v>22.5</c:v>
                </c:pt>
                <c:pt idx="11">
                  <c:v>24.75</c:v>
                </c:pt>
                <c:pt idx="12">
                  <c:v>27</c:v>
                </c:pt>
                <c:pt idx="13">
                  <c:v>29.25</c:v>
                </c:pt>
                <c:pt idx="14">
                  <c:v>31.5</c:v>
                </c:pt>
                <c:pt idx="15">
                  <c:v>33.75</c:v>
                </c:pt>
                <c:pt idx="16">
                  <c:v>36</c:v>
                </c:pt>
                <c:pt idx="17">
                  <c:v>38.25</c:v>
                </c:pt>
                <c:pt idx="18">
                  <c:v>40.5</c:v>
                </c:pt>
                <c:pt idx="19">
                  <c:v>42.75</c:v>
                </c:pt>
                <c:pt idx="20">
                  <c:v>45</c:v>
                </c:pt>
                <c:pt idx="21">
                  <c:v>47.25</c:v>
                </c:pt>
                <c:pt idx="22">
                  <c:v>49.5</c:v>
                </c:pt>
                <c:pt idx="23">
                  <c:v>51.75</c:v>
                </c:pt>
                <c:pt idx="24">
                  <c:v>54</c:v>
                </c:pt>
                <c:pt idx="25">
                  <c:v>56.25</c:v>
                </c:pt>
                <c:pt idx="26">
                  <c:v>58.5</c:v>
                </c:pt>
                <c:pt idx="27">
                  <c:v>60.75</c:v>
                </c:pt>
                <c:pt idx="28">
                  <c:v>63</c:v>
                </c:pt>
                <c:pt idx="29">
                  <c:v>65.25</c:v>
                </c:pt>
                <c:pt idx="30">
                  <c:v>67.5</c:v>
                </c:pt>
                <c:pt idx="31">
                  <c:v>69.75</c:v>
                </c:pt>
                <c:pt idx="32">
                  <c:v>72</c:v>
                </c:pt>
                <c:pt idx="33">
                  <c:v>74.25</c:v>
                </c:pt>
                <c:pt idx="34">
                  <c:v>76.5</c:v>
                </c:pt>
                <c:pt idx="35">
                  <c:v>78.75</c:v>
                </c:pt>
                <c:pt idx="36">
                  <c:v>81</c:v>
                </c:pt>
                <c:pt idx="37">
                  <c:v>83.25</c:v>
                </c:pt>
                <c:pt idx="38">
                  <c:v>85.5</c:v>
                </c:pt>
                <c:pt idx="39">
                  <c:v>87.75</c:v>
                </c:pt>
                <c:pt idx="40">
                  <c:v>90</c:v>
                </c:pt>
              </c:numCache>
            </c:numRef>
          </c:xVal>
          <c:yVal>
            <c:numRef>
              <c:f>Sheet1!$F$1:$F$41</c:f>
              <c:numCache>
                <c:formatCode>General</c:formatCode>
                <c:ptCount val="41"/>
                <c:pt idx="0">
                  <c:v>1.2484</c:v>
                </c:pt>
                <c:pt idx="1">
                  <c:v>1.260799999999999</c:v>
                </c:pt>
                <c:pt idx="2">
                  <c:v>1.2591999999999992</c:v>
                </c:pt>
                <c:pt idx="3">
                  <c:v>1.2552999999999992</c:v>
                </c:pt>
                <c:pt idx="4">
                  <c:v>1.2538999999999989</c:v>
                </c:pt>
                <c:pt idx="5">
                  <c:v>1.2517999999999991</c:v>
                </c:pt>
                <c:pt idx="6">
                  <c:v>1.2495999999999992</c:v>
                </c:pt>
                <c:pt idx="7">
                  <c:v>1.246899999999999</c:v>
                </c:pt>
                <c:pt idx="8">
                  <c:v>1.244</c:v>
                </c:pt>
                <c:pt idx="9">
                  <c:v>1.240699999999999</c:v>
                </c:pt>
                <c:pt idx="10">
                  <c:v>1.2370999999999992</c:v>
                </c:pt>
                <c:pt idx="11">
                  <c:v>1.2331999999999992</c:v>
                </c:pt>
                <c:pt idx="12">
                  <c:v>1.2288999999999992</c:v>
                </c:pt>
                <c:pt idx="13">
                  <c:v>1.2242999999999991</c:v>
                </c:pt>
                <c:pt idx="14">
                  <c:v>1.2190999999999992</c:v>
                </c:pt>
                <c:pt idx="15">
                  <c:v>1.2136999999999989</c:v>
                </c:pt>
                <c:pt idx="16">
                  <c:v>1.2076999999999989</c:v>
                </c:pt>
                <c:pt idx="17">
                  <c:v>1.2013999999999991</c:v>
                </c:pt>
                <c:pt idx="18">
                  <c:v>1.1944999999999999</c:v>
                </c:pt>
                <c:pt idx="19">
                  <c:v>1.1874</c:v>
                </c:pt>
                <c:pt idx="20">
                  <c:v>1.1797</c:v>
                </c:pt>
                <c:pt idx="21">
                  <c:v>1.1718</c:v>
                </c:pt>
                <c:pt idx="22">
                  <c:v>1.1633</c:v>
                </c:pt>
                <c:pt idx="23">
                  <c:v>1.1545000000000001</c:v>
                </c:pt>
                <c:pt idx="24">
                  <c:v>1.145</c:v>
                </c:pt>
                <c:pt idx="25">
                  <c:v>1.1353</c:v>
                </c:pt>
                <c:pt idx="26">
                  <c:v>1.1251</c:v>
                </c:pt>
                <c:pt idx="27">
                  <c:v>1.1145</c:v>
                </c:pt>
                <c:pt idx="28">
                  <c:v>1.103699999999999</c:v>
                </c:pt>
                <c:pt idx="29">
                  <c:v>1.0926</c:v>
                </c:pt>
                <c:pt idx="30">
                  <c:v>1.081599999999999</c:v>
                </c:pt>
                <c:pt idx="31">
                  <c:v>1.0706</c:v>
                </c:pt>
                <c:pt idx="32">
                  <c:v>1.0607</c:v>
                </c:pt>
                <c:pt idx="33">
                  <c:v>1.050999999999999</c:v>
                </c:pt>
                <c:pt idx="34">
                  <c:v>1.0444</c:v>
                </c:pt>
                <c:pt idx="35">
                  <c:v>1.0385</c:v>
                </c:pt>
                <c:pt idx="36">
                  <c:v>1.0404</c:v>
                </c:pt>
                <c:pt idx="37">
                  <c:v>1.0421</c:v>
                </c:pt>
                <c:pt idx="38">
                  <c:v>1.0789</c:v>
                </c:pt>
                <c:pt idx="39">
                  <c:v>1.1051</c:v>
                </c:pt>
                <c:pt idx="40">
                  <c:v>1.000599999999999</c:v>
                </c:pt>
              </c:numCache>
            </c:numRef>
          </c:yVal>
          <c:smooth val="1"/>
        </c:ser>
        <c:axId val="105356288"/>
        <c:axId val="105358464"/>
      </c:scatterChart>
      <c:valAx>
        <c:axId val="105356288"/>
        <c:scaling>
          <c:orientation val="minMax"/>
          <c:max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f</a:t>
                </a:r>
                <a:r>
                  <a:rPr lang="en-US"/>
                  <a:t> (degrees)</a:t>
                </a:r>
              </a:p>
            </c:rich>
          </c:tx>
          <c:layout>
            <c:manualLayout>
              <c:xMode val="edge"/>
              <c:yMode val="edge"/>
              <c:x val="0.44096281714785779"/>
              <c:y val="0.92497666958296743"/>
            </c:manualLayout>
          </c:layout>
        </c:title>
        <c:numFmt formatCode="General" sourceLinked="1"/>
        <c:tickLblPos val="nextTo"/>
        <c:crossAx val="105358464"/>
        <c:crosses val="autoZero"/>
        <c:crossBetween val="midCat"/>
        <c:majorUnit val="15"/>
      </c:valAx>
      <c:valAx>
        <c:axId val="105358464"/>
        <c:scaling>
          <c:orientation val="minMax"/>
          <c:min val="0.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K1 (MPa-m</a:t>
                </a:r>
                <a:r>
                  <a:rPr lang="en-US" baseline="30000"/>
                  <a:t>1/2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4.6652668416447954E-2"/>
              <c:y val="0.32115793343421684"/>
            </c:manualLayout>
          </c:layout>
        </c:title>
        <c:numFmt formatCode="General" sourceLinked="1"/>
        <c:tickLblPos val="nextTo"/>
        <c:crossAx val="105356288"/>
        <c:crosses val="autoZero"/>
        <c:crossBetween val="midCat"/>
        <c:majorUnit val="0.1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6097500000000009"/>
          <c:y val="9.5730932656219472E-2"/>
          <c:w val="0.19858333333333347"/>
          <c:h val="0.1570719946651621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961189593947819"/>
          <c:y val="3.8194444444444448E-2"/>
          <c:w val="0.7967975142813033"/>
          <c:h val="0.77331009405074369"/>
        </c:manualLayout>
      </c:layout>
      <c:scatterChart>
        <c:scatterStyle val="smoothMarker"/>
        <c:ser>
          <c:idx val="0"/>
          <c:order val="0"/>
          <c:tx>
            <c:v>Cylindrical</c:v>
          </c:tx>
          <c:marker>
            <c:symbol val="none"/>
          </c:marker>
          <c:xVal>
            <c:numRef>
              <c:f>Sheet1!$I$33:$I$38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Sheet1!$J$33:$J$38</c:f>
              <c:numCache>
                <c:formatCode>General</c:formatCode>
                <c:ptCount val="6"/>
                <c:pt idx="0">
                  <c:v>0.76000000000000045</c:v>
                </c:pt>
                <c:pt idx="1">
                  <c:v>1.0900000000000001</c:v>
                </c:pt>
                <c:pt idx="2">
                  <c:v>1.54</c:v>
                </c:pt>
                <c:pt idx="3">
                  <c:v>1.9100000000000001</c:v>
                </c:pt>
                <c:pt idx="4">
                  <c:v>2.2400000000000002</c:v>
                </c:pt>
                <c:pt idx="5">
                  <c:v>2.57</c:v>
                </c:pt>
              </c:numCache>
            </c:numRef>
          </c:yVal>
          <c:smooth val="1"/>
        </c:ser>
        <c:ser>
          <c:idx val="1"/>
          <c:order val="1"/>
          <c:tx>
            <c:v>Elliptical</c:v>
          </c:tx>
          <c:marker>
            <c:symbol val="none"/>
          </c:marker>
          <c:xVal>
            <c:numRef>
              <c:f>Sheet1!$I$33:$I$38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Sheet1!$K$33:$K$38</c:f>
              <c:numCache>
                <c:formatCode>General</c:formatCode>
                <c:ptCount val="6"/>
                <c:pt idx="0">
                  <c:v>0.88</c:v>
                </c:pt>
                <c:pt idx="1">
                  <c:v>1.26</c:v>
                </c:pt>
                <c:pt idx="2">
                  <c:v>1.78</c:v>
                </c:pt>
                <c:pt idx="3">
                  <c:v>2.21</c:v>
                </c:pt>
                <c:pt idx="4">
                  <c:v>2.62</c:v>
                </c:pt>
                <c:pt idx="5">
                  <c:v>3.01</c:v>
                </c:pt>
              </c:numCache>
            </c:numRef>
          </c:yVal>
          <c:smooth val="1"/>
        </c:ser>
        <c:axId val="105330944"/>
        <c:axId val="105783680"/>
      </c:scatterChart>
      <c:valAx>
        <c:axId val="105330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Crack Depth (mm)</a:t>
                </a:r>
              </a:p>
            </c:rich>
          </c:tx>
          <c:layout/>
        </c:title>
        <c:numFmt formatCode="General" sourceLinked="1"/>
        <c:tickLblPos val="nextTo"/>
        <c:crossAx val="105783680"/>
        <c:crosses val="autoZero"/>
        <c:crossBetween val="midCat"/>
      </c:valAx>
      <c:valAx>
        <c:axId val="105783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K1 (MPa-m1/2)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5671660834062432"/>
            </c:manualLayout>
          </c:layout>
        </c:title>
        <c:numFmt formatCode="General" sourceLinked="1"/>
        <c:tickLblPos val="nextTo"/>
        <c:crossAx val="10533094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6340266841644834"/>
          <c:y val="0.49961614173228402"/>
          <c:w val="0.26993066491688572"/>
          <c:h val="0.16743438320210008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solidFill>
      <a:prstClr val="white"/>
    </a:solidFill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9D2B4B-ADB9-474C-834D-1F9700F3789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6D5580-BBF5-4BAD-A41C-A014BD63F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Fracture of </a:t>
            </a:r>
            <a:r>
              <a:rPr lang="en-US" dirty="0" err="1" smtClean="0"/>
              <a:t>Divertor</a:t>
            </a:r>
            <a:r>
              <a:rPr lang="en-US" dirty="0" smtClean="0"/>
              <a:t>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Jake Blanchard</a:t>
            </a:r>
          </a:p>
          <a:p>
            <a:r>
              <a:rPr lang="en-US" dirty="0" smtClean="0"/>
              <a:t>ARIES Meeting</a:t>
            </a:r>
          </a:p>
          <a:p>
            <a:r>
              <a:rPr lang="en-US" dirty="0" smtClean="0"/>
              <a:t>April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00175"/>
            <a:ext cx="4643834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1"/>
            <a:ext cx="4648200" cy="41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Fields in Ductile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6641592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Ductile materials will develop plastic deformation at crack tips</a:t>
            </a:r>
          </a:p>
          <a:p>
            <a:r>
              <a:rPr lang="en-US" dirty="0" smtClean="0"/>
              <a:t>This toughens material and resists catastrophic crack growth</a:t>
            </a:r>
          </a:p>
          <a:p>
            <a:r>
              <a:rPr lang="en-US" dirty="0" smtClean="0"/>
              <a:t>Previous analysis is not valid</a:t>
            </a:r>
          </a:p>
          <a:p>
            <a:r>
              <a:rPr lang="en-US" dirty="0" smtClean="0"/>
              <a:t>Analysis uses integral around crack tip, rather than stress intensity factor</a:t>
            </a:r>
            <a:endParaRPr lang="en-US" dirty="0"/>
          </a:p>
        </p:txBody>
      </p:sp>
      <p:pic>
        <p:nvPicPr>
          <p:cNvPr id="21506" name="Picture 2" descr="http://upload.wikimedia.org/wikipedia/en/thumb/0/09/PlasticZone2D.png/400px-PlasticZone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76800"/>
            <a:ext cx="3810000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Criterion for Ductile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60392" cy="3124200"/>
          </a:xfrm>
        </p:spPr>
        <p:txBody>
          <a:bodyPr/>
          <a:lstStyle/>
          <a:p>
            <a:r>
              <a:rPr lang="en-US" dirty="0" smtClean="0"/>
              <a:t>Base failure prediction on work required to create fresh fracture surface</a:t>
            </a:r>
          </a:p>
          <a:p>
            <a:r>
              <a:rPr lang="en-US" dirty="0" smtClean="0"/>
              <a:t>Write as line integral</a:t>
            </a:r>
            <a:endParaRPr lang="en-US" dirty="0"/>
          </a:p>
        </p:txBody>
      </p:sp>
      <p:pic>
        <p:nvPicPr>
          <p:cNvPr id="4" name="Picture 4" descr="http://upload.wikimedia.org/wikipedia/commons/thumb/0/02/Integrale-J_2D.png/200px-Integrale-J_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799"/>
            <a:ext cx="2438400" cy="2474977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399" y="4343400"/>
          <a:ext cx="2887579" cy="1828800"/>
        </p:xfrm>
        <a:graphic>
          <a:graphicData uri="http://schemas.openxmlformats.org/presentationml/2006/ole">
            <p:oleObj spid="_x0000_s40962" name="Equation" r:id="rId4" imgW="1523880" imgH="96516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4724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W=strain energy density</a:t>
            </a:r>
          </a:p>
          <a:p>
            <a:r>
              <a:rPr lang="en-US" dirty="0" smtClean="0"/>
              <a:t>T=tractions</a:t>
            </a:r>
          </a:p>
          <a:p>
            <a:r>
              <a:rPr lang="en-US" dirty="0" smtClean="0"/>
              <a:t>U=displacement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Irradiated Materials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7550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737" y="1981200"/>
            <a:ext cx="44522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 Crack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analyses refer to catastrophic, unstable crack growth</a:t>
            </a:r>
          </a:p>
          <a:p>
            <a:r>
              <a:rPr lang="en-US" dirty="0" smtClean="0"/>
              <a:t>Repeated application of loads can lead to incremental crack growth</a:t>
            </a:r>
            <a:endParaRPr lang="en-US" dirty="0"/>
          </a:p>
        </p:txBody>
      </p:sp>
      <p:pic>
        <p:nvPicPr>
          <p:cNvPr id="20482" name="Picture 2" descr="http://www.ndt-ed.org/EducationResources/CommunityCollege/Materials/Graphics/Mechanical/crack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86456"/>
            <a:ext cx="2667000" cy="3071544"/>
          </a:xfrm>
          <a:prstGeom prst="rect">
            <a:avLst/>
          </a:prstGeom>
          <a:noFill/>
        </p:spPr>
      </p:pic>
      <p:pic>
        <p:nvPicPr>
          <p:cNvPr id="20484" name="Picture 4" descr="http://www.ndt-ed.org/EducationResources/CommunityCollege/Materials/Graphics/Mechanical/stressintens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00450"/>
            <a:ext cx="238125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Cracks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Question: What is initial crack size?</a:t>
            </a:r>
          </a:p>
          <a:p>
            <a:r>
              <a:rPr lang="en-US" dirty="0" smtClean="0"/>
              <a:t>We need non-destructive examination (NDE)</a:t>
            </a:r>
          </a:p>
          <a:p>
            <a:r>
              <a:rPr lang="en-US" dirty="0" smtClean="0"/>
              <a:t>Options: </a:t>
            </a:r>
          </a:p>
          <a:p>
            <a:pPr lvl="1"/>
            <a:r>
              <a:rPr lang="en-US" dirty="0" smtClean="0"/>
              <a:t>Dye </a:t>
            </a:r>
            <a:r>
              <a:rPr lang="en-US" dirty="0" err="1" smtClean="0"/>
              <a:t>penetrant</a:t>
            </a:r>
            <a:endParaRPr lang="en-US" dirty="0" smtClean="0"/>
          </a:p>
          <a:p>
            <a:pPr lvl="1"/>
            <a:r>
              <a:rPr lang="en-US" dirty="0" smtClean="0"/>
              <a:t>Ultrasound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Eddy currents</a:t>
            </a:r>
          </a:p>
          <a:p>
            <a:pPr lvl="1"/>
            <a:r>
              <a:rPr lang="en-US" dirty="0" err="1" smtClean="0"/>
              <a:t>Thermography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Costs and capabilities vary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Structural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Loads</a:t>
            </a:r>
          </a:p>
          <a:p>
            <a:endParaRPr lang="en-US" dirty="0" smtClean="0"/>
          </a:p>
          <a:p>
            <a:r>
              <a:rPr lang="en-US" dirty="0" smtClean="0"/>
              <a:t>Primary + Secondary Loads</a:t>
            </a:r>
          </a:p>
          <a:p>
            <a:endParaRPr lang="en-US" dirty="0" smtClean="0"/>
          </a:p>
          <a:p>
            <a:r>
              <a:rPr lang="en-US" dirty="0" err="1" smtClean="0"/>
              <a:t>Elasto</a:t>
            </a:r>
            <a:r>
              <a:rPr lang="en-US" dirty="0" smtClean="0"/>
              <a:t>-Plastic Analysis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0" y="1905000"/>
          <a:ext cx="1625600" cy="457200"/>
        </p:xfrm>
        <a:graphic>
          <a:graphicData uri="http://schemas.openxmlformats.org/presentationml/2006/ole">
            <p:oleObj spid="_x0000_s38914" name="Equation" r:id="rId3" imgW="812520" imgH="2286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400800" y="3276600"/>
          <a:ext cx="1651000" cy="457200"/>
        </p:xfrm>
        <a:graphic>
          <a:graphicData uri="http://schemas.openxmlformats.org/presentationml/2006/ole">
            <p:oleObj spid="_x0000_s38915" name="Equation" r:id="rId4" imgW="825480" imgH="2286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410200" y="4343400"/>
          <a:ext cx="1524000" cy="457200"/>
        </p:xfrm>
        <a:graphic>
          <a:graphicData uri="http://schemas.openxmlformats.org/presentationml/2006/ole">
            <p:oleObj spid="_x0000_s38916" name="Equation" r:id="rId5" imgW="7617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ANSYS Finite Element Model of Circumferential Crack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6" name="Picture 5" descr="ratch000.jpg"/>
          <p:cNvPicPr>
            <a:picLocks noChangeAspect="1"/>
          </p:cNvPicPr>
          <p:nvPr/>
        </p:nvPicPr>
        <p:blipFill>
          <a:blip r:embed="rId2" cstate="print"/>
          <a:srcRect l="3333" t="21232" r="39167" b="16400"/>
          <a:stretch>
            <a:fillRect/>
          </a:stretch>
        </p:blipFill>
        <p:spPr>
          <a:xfrm>
            <a:off x="569405" y="2608470"/>
            <a:ext cx="5791200" cy="3944730"/>
          </a:xfrm>
          <a:prstGeom prst="rect">
            <a:avLst/>
          </a:prstGeom>
        </p:spPr>
      </p:pic>
      <p:pic>
        <p:nvPicPr>
          <p:cNvPr id="8" name="Picture 7" descr="ratch002.jpg"/>
          <p:cNvPicPr>
            <a:picLocks noChangeAspect="1"/>
          </p:cNvPicPr>
          <p:nvPr/>
        </p:nvPicPr>
        <p:blipFill>
          <a:blip r:embed="rId3" cstate="print"/>
          <a:srcRect l="15833" t="19480" r="30000"/>
          <a:stretch>
            <a:fillRect/>
          </a:stretch>
        </p:blipFill>
        <p:spPr>
          <a:xfrm>
            <a:off x="5065205" y="3471446"/>
            <a:ext cx="3238867" cy="3023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4605" y="3412916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259735">
            <a:off x="4293114" y="374232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7005" y="2328446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551105" y="5795546"/>
            <a:ext cx="1066800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27405" y="6519446"/>
            <a:ext cx="1030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Crack face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1524000"/>
            <a:ext cx="7863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Stress intensities along crack face using the ANSYS CINT command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Elastic-Plastic material properties for Tungsten used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Currently only pressure loads are considered, but thermal stresses to be included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Initial Fracture Studies Based on T-Tube Geometry and Pressure Loads</a:t>
            </a:r>
            <a:endParaRPr lang="en-US" sz="3200" b="1" dirty="0"/>
          </a:p>
        </p:txBody>
      </p:sp>
      <p:grpSp>
        <p:nvGrpSpPr>
          <p:cNvPr id="3" name="Group 18"/>
          <p:cNvGrpSpPr/>
          <p:nvPr/>
        </p:nvGrpSpPr>
        <p:grpSpPr>
          <a:xfrm>
            <a:off x="1143000" y="2819400"/>
            <a:ext cx="6553200" cy="3405664"/>
            <a:chOff x="304800" y="1676400"/>
            <a:chExt cx="6553200" cy="34056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676400"/>
              <a:ext cx="5116168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5867400" y="32766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67400" y="41910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5638800" y="3733800"/>
              <a:ext cx="914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764741" y="3877235"/>
              <a:ext cx="179294" cy="448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4569759" y="4170830"/>
              <a:ext cx="354106" cy="107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91000" y="4419600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1 mm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6034" y="3581400"/>
              <a:ext cx="10919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OD = 15 mm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4343400"/>
              <a:ext cx="272760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Coolant pressure ~ 10 </a:t>
              </a:r>
              <a:r>
                <a:rPr lang="en-US" sz="1400" dirty="0" err="1" smtClean="0"/>
                <a:t>Mpa</a:t>
              </a:r>
              <a:endParaRPr lang="en-US" sz="1400" dirty="0" smtClean="0"/>
            </a:p>
            <a:p>
              <a:r>
                <a:rPr lang="en-US" sz="1400" dirty="0" smtClean="0"/>
                <a:t>Coolant inlet temperature ~ 600 </a:t>
              </a:r>
              <a:r>
                <a:rPr lang="en-US" sz="1400" baseline="30000" dirty="0" err="1" smtClean="0"/>
                <a:t>o</a:t>
              </a:r>
              <a:r>
                <a:rPr lang="en-US" sz="1400" dirty="0" err="1" smtClean="0"/>
                <a:t>C</a:t>
              </a:r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505200"/>
              <a:ext cx="847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Tungsten</a:t>
              </a:r>
            </a:p>
            <a:p>
              <a:endParaRPr lang="en-US" sz="1400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1981200" y="4419600"/>
            <a:ext cx="523932" cy="41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Initial Studies Compute Stress Intensities for Axial Cracks in Pressurized Cylinder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315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743200"/>
            <a:ext cx="28861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 Circular crack; c/a=1</a:t>
            </a:r>
          </a:p>
          <a:p>
            <a:endParaRPr lang="en-US" dirty="0"/>
          </a:p>
          <a:p>
            <a:r>
              <a:rPr lang="en-US" dirty="0" smtClean="0"/>
              <a:t>Case 2: Elliptical crack; c/a=2</a:t>
            </a:r>
          </a:p>
          <a:p>
            <a:endParaRPr lang="en-US" dirty="0" smtClean="0"/>
          </a:p>
          <a:p>
            <a:r>
              <a:rPr lang="en-US" dirty="0" smtClean="0"/>
              <a:t>Use elastic-plastic properties</a:t>
            </a:r>
          </a:p>
          <a:p>
            <a:r>
              <a:rPr lang="en-US" dirty="0" smtClean="0"/>
              <a:t>for tungsten.</a:t>
            </a:r>
          </a:p>
          <a:p>
            <a:endParaRPr lang="en-US" dirty="0" smtClean="0"/>
          </a:p>
          <a:p>
            <a:r>
              <a:rPr lang="en-US" dirty="0" smtClean="0"/>
              <a:t>Calculate J</a:t>
            </a:r>
            <a:r>
              <a:rPr lang="en-US" baseline="-25000" dirty="0" smtClean="0"/>
              <a:t>1</a:t>
            </a:r>
            <a:r>
              <a:rPr lang="en-US" dirty="0" smtClean="0"/>
              <a:t> and then report</a:t>
            </a:r>
          </a:p>
          <a:p>
            <a:r>
              <a:rPr lang="en-US" dirty="0" smtClean="0"/>
              <a:t>equivalent K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Primer on Fracture Mechanics</a:t>
            </a:r>
          </a:p>
          <a:p>
            <a:r>
              <a:rPr lang="en-US" dirty="0" smtClean="0"/>
              <a:t>Preliminary Results for </a:t>
            </a:r>
            <a:r>
              <a:rPr lang="en-US" dirty="0" err="1" smtClean="0"/>
              <a:t>Divertor</a:t>
            </a:r>
            <a:r>
              <a:rPr lang="en-US" dirty="0" smtClean="0"/>
              <a:t> Structures</a:t>
            </a:r>
          </a:p>
          <a:p>
            <a:r>
              <a:rPr lang="en-US" dirty="0" smtClean="0"/>
              <a:t>Future Plans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Variation of Stress Intensity with Location along Crack Tip (a = 0.1 mm)</a:t>
            </a:r>
            <a:endParaRPr lang="en-US" sz="3200" dirty="0"/>
          </a:p>
        </p:txBody>
      </p:sp>
      <p:grpSp>
        <p:nvGrpSpPr>
          <p:cNvPr id="5" name="Group 16"/>
          <p:cNvGrpSpPr/>
          <p:nvPr/>
        </p:nvGrpSpPr>
        <p:grpSpPr>
          <a:xfrm>
            <a:off x="1905000" y="5715000"/>
            <a:ext cx="1600200" cy="1143000"/>
            <a:chOff x="5791200" y="2439194"/>
            <a:chExt cx="1600200" cy="1142206"/>
          </a:xfrm>
        </p:grpSpPr>
        <p:sp>
          <p:nvSpPr>
            <p:cNvPr id="4" name="Oval 3"/>
            <p:cNvSpPr/>
            <p:nvPr/>
          </p:nvSpPr>
          <p:spPr>
            <a:xfrm>
              <a:off x="6019800" y="2667000"/>
              <a:ext cx="1143000" cy="76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3600" y="30480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91200" y="30480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289792" y="2739115"/>
              <a:ext cx="60142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606988" y="2788024"/>
              <a:ext cx="394447" cy="2375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flipH="1">
              <a:off x="6553200" y="2667000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f</a:t>
              </a:r>
              <a:endParaRPr lang="en-US" sz="1400" dirty="0">
                <a:latin typeface="Symbol" pitchFamily="18" charset="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25969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867400" y="4267200"/>
            <a:ext cx="2027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Case 1: Circular crack; c/a=1</a:t>
            </a:r>
          </a:p>
          <a:p>
            <a:endParaRPr lang="en-US" sz="1200" dirty="0"/>
          </a:p>
          <a:p>
            <a:r>
              <a:rPr lang="en-US" sz="1200" dirty="0" smtClean="0"/>
              <a:t>Case 2: Elliptical crack; c/a=2</a:t>
            </a:r>
          </a:p>
          <a:p>
            <a:endParaRPr lang="en-US" sz="1200" dirty="0"/>
          </a:p>
          <a:p>
            <a:r>
              <a:rPr lang="en-US" sz="1200" dirty="0" smtClean="0"/>
              <a:t>a = 0.1mm</a:t>
            </a:r>
            <a:endParaRPr lang="en-US" sz="12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304800" y="1966912"/>
          <a:ext cx="4876800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Stress Intensity as a Function of Crack Depth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2057400"/>
          <a:ext cx="5181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864449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got to include fracture in our design analysis, particularly when using materials with limited ductility</a:t>
            </a:r>
          </a:p>
          <a:p>
            <a:r>
              <a:rPr lang="en-US" dirty="0" smtClean="0"/>
              <a:t>So far, there are no major red flags</a:t>
            </a:r>
          </a:p>
          <a:p>
            <a:r>
              <a:rPr lang="en-US" dirty="0" smtClean="0"/>
              <a:t>We will include thermal stresses in the future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Engineering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design of metal structures was strictly stress based</a:t>
            </a:r>
          </a:p>
          <a:p>
            <a:r>
              <a:rPr lang="en-US" dirty="0" smtClean="0"/>
              <a:t>Onset of high performance ships (Liberty ships, WWII) changed things</a:t>
            </a:r>
            <a:endParaRPr lang="en-US" dirty="0"/>
          </a:p>
        </p:txBody>
      </p:sp>
      <p:pic>
        <p:nvPicPr>
          <p:cNvPr id="1026" name="Picture 2" descr="SS Schenect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3676650" cy="2438400"/>
          </a:xfrm>
          <a:prstGeom prst="rect">
            <a:avLst/>
          </a:prstGeom>
          <a:noFill/>
        </p:spPr>
      </p:pic>
      <p:pic>
        <p:nvPicPr>
          <p:cNvPr id="1028" name="Picture 4" descr="SS John P Ga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33375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81000" y="3429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52578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743200" y="2514600"/>
            <a:ext cx="3019245" cy="2139351"/>
          </a:xfrm>
          <a:custGeom>
            <a:avLst/>
            <a:gdLst>
              <a:gd name="connsiteX0" fmla="*/ 0 w 3019245"/>
              <a:gd name="connsiteY0" fmla="*/ 0 h 2139351"/>
              <a:gd name="connsiteX1" fmla="*/ 2467155 w 3019245"/>
              <a:gd name="connsiteY1" fmla="*/ 1777041 h 2139351"/>
              <a:gd name="connsiteX2" fmla="*/ 3019245 w 3019245"/>
              <a:gd name="connsiteY2" fmla="*/ 2139351 h 21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245" h="2139351">
                <a:moveTo>
                  <a:pt x="0" y="0"/>
                </a:moveTo>
                <a:lnTo>
                  <a:pt x="2467155" y="1777041"/>
                </a:lnTo>
                <a:cubicBezTo>
                  <a:pt x="2970362" y="2133599"/>
                  <a:pt x="2994803" y="2136475"/>
                  <a:pt x="3019245" y="213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57600" y="1828800"/>
            <a:ext cx="3019245" cy="2139351"/>
          </a:xfrm>
          <a:custGeom>
            <a:avLst/>
            <a:gdLst>
              <a:gd name="connsiteX0" fmla="*/ 0 w 3019245"/>
              <a:gd name="connsiteY0" fmla="*/ 0 h 2139351"/>
              <a:gd name="connsiteX1" fmla="*/ 2467155 w 3019245"/>
              <a:gd name="connsiteY1" fmla="*/ 1777041 h 2139351"/>
              <a:gd name="connsiteX2" fmla="*/ 3019245 w 3019245"/>
              <a:gd name="connsiteY2" fmla="*/ 2139351 h 21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245" h="2139351">
                <a:moveTo>
                  <a:pt x="0" y="0"/>
                </a:moveTo>
                <a:lnTo>
                  <a:pt x="2467155" y="1777041"/>
                </a:lnTo>
                <a:cubicBezTo>
                  <a:pt x="2970362" y="2133599"/>
                  <a:pt x="2994803" y="2136475"/>
                  <a:pt x="3019245" y="213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9416477">
            <a:off x="3004775" y="1777945"/>
            <a:ext cx="4160487" cy="3019921"/>
          </a:xfrm>
          <a:custGeom>
            <a:avLst/>
            <a:gdLst>
              <a:gd name="connsiteX0" fmla="*/ 0 w 3019245"/>
              <a:gd name="connsiteY0" fmla="*/ 0 h 2139351"/>
              <a:gd name="connsiteX1" fmla="*/ 2467155 w 3019245"/>
              <a:gd name="connsiteY1" fmla="*/ 1777041 h 2139351"/>
              <a:gd name="connsiteX2" fmla="*/ 3019245 w 3019245"/>
              <a:gd name="connsiteY2" fmla="*/ 2139351 h 21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245" h="2139351">
                <a:moveTo>
                  <a:pt x="0" y="0"/>
                </a:moveTo>
                <a:lnTo>
                  <a:pt x="2467155" y="1777041"/>
                </a:lnTo>
                <a:cubicBezTo>
                  <a:pt x="2970362" y="2133599"/>
                  <a:pt x="2994803" y="2136475"/>
                  <a:pt x="3019245" y="213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220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48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fracture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038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strength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60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strength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and Orientation of Cracks</a:t>
            </a:r>
          </a:p>
          <a:p>
            <a:r>
              <a:rPr lang="en-US" dirty="0" smtClean="0"/>
              <a:t>Stress Fields</a:t>
            </a:r>
          </a:p>
          <a:p>
            <a:r>
              <a:rPr lang="en-US" dirty="0" smtClean="0"/>
              <a:t>Material Properties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Tip Stress Fields (Elastic)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251192" cy="1143000"/>
          </a:xfrm>
        </p:spPr>
        <p:txBody>
          <a:bodyPr/>
          <a:lstStyle/>
          <a:p>
            <a:r>
              <a:rPr lang="en-US" dirty="0" smtClean="0"/>
              <a:t>Consider a sharp crack in an elastic material</a:t>
            </a:r>
            <a:endParaRPr lang="en-US" dirty="0"/>
          </a:p>
        </p:txBody>
      </p:sp>
      <p:pic>
        <p:nvPicPr>
          <p:cNvPr id="1026" name="Picture 2" descr="http://upload.wikimedia.org/wikipedia/en/thumb/5/50/EdgeCrack2D.png/220px-EdgeCrack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2095500" cy="3467100"/>
          </a:xfrm>
          <a:prstGeom prst="rect">
            <a:avLst/>
          </a:prstGeom>
          <a:noFill/>
        </p:spPr>
      </p:pic>
      <p:pic>
        <p:nvPicPr>
          <p:cNvPr id="1028" name="Picture 4" descr="\sigma_{ij} \approx \left(\cfrac{K}{\sqrt{2\pi r}}\right)~f_{ij}(\thet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2834635" cy="914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3886200"/>
            <a:ext cx="4876800" cy="274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is stress intensity factor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Function of geometry and loading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Fracture occurs when K reaches critical value (K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fracture toughness)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4419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628503" y="4077097"/>
            <a:ext cx="38179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11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/>
          <a:lstStyle/>
          <a:p>
            <a:r>
              <a:rPr lang="en-US" dirty="0" smtClean="0"/>
              <a:t>Consider an infinite plate with a through crack</a:t>
            </a:r>
            <a:endParaRPr lang="en-US" dirty="0"/>
          </a:p>
        </p:txBody>
      </p:sp>
      <p:pic>
        <p:nvPicPr>
          <p:cNvPr id="19458" name="Picture 2" descr="http://www.efunda.com/formulae/solid_mechanics/fracture_mechanics/images/fm_cas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2082799" cy="304800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24400" y="2209800"/>
          <a:ext cx="2254250" cy="1420813"/>
        </p:xfrm>
        <a:graphic>
          <a:graphicData uri="http://schemas.openxmlformats.org/presentationml/2006/ole">
            <p:oleObj spid="_x0000_s19459" name="Equation" r:id="rId4" imgW="1168200" imgH="73656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3733800"/>
            <a:ext cx="4965192" cy="289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Glass: K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MPa-m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baseline="0" dirty="0" smtClean="0"/>
              <a:t>Al: </a:t>
            </a:r>
            <a:r>
              <a:rPr lang="en-US" sz="3200" dirty="0" smtClean="0"/>
              <a:t>K</a:t>
            </a:r>
            <a:r>
              <a:rPr lang="en-US" sz="3200" baseline="-25000" dirty="0" smtClean="0"/>
              <a:t>IC</a:t>
            </a:r>
            <a:r>
              <a:rPr lang="en-US" sz="3200" dirty="0" smtClean="0"/>
              <a:t>=20 MPa-m</a:t>
            </a:r>
            <a:r>
              <a:rPr lang="en-US" sz="3200" baseline="30000" dirty="0" smtClean="0"/>
              <a:t>0.5</a:t>
            </a:r>
            <a:endParaRPr lang="en-US" sz="3200" baseline="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a=100 microns, fracture stresses are 56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glass and 1,100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Fracture Toughness (room temp)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2057400"/>
          <a:ext cx="6477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Toughness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MPa</a:t>
                      </a:r>
                      <a:r>
                        <a:rPr lang="en-US" baseline="0" dirty="0" smtClean="0"/>
                        <a:t> – m^0.5)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7075 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4340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Silicon</a:t>
                      </a:r>
                      <a:r>
                        <a:rPr lang="en-US" baseline="0" dirty="0" smtClean="0"/>
                        <a:t> Carbide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Polystyrene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Tungsten (polycrystalline)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Beryllium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562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values depend strongly on processing.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Ductile vs. Brittle</a:t>
            </a:r>
            <a:endParaRPr lang="en-US" dirty="0"/>
          </a:p>
        </p:txBody>
      </p:sp>
      <p:sp>
        <p:nvSpPr>
          <p:cNvPr id="38916" name="AutoShape 4" descr="data:image/jpg;base64,/9j/4AAQSkZJRgABAQAAAQABAAD/2wCEAAkGBhQSERUUExQWFBUVGBgYGBgYGBgaGhgaHRgXFxgXGBoXHCYeFxwjGhUVHy8gIycpLCwsFx4xNTAqNSYrLCkBCQoKDAwOGg8OGDUkHiQ0NTM0Ly8zNSk1MTUyKzU0LjU1Ni8vLSw2NSw0NTUvNS8xNS0yNTU1NSk1NTU1NTU1NP/AABEIAMIBAwMBIgACEQEDEQH/xAAbAAACAwEBAQAAAAAAAAAAAAAEBQADBgIHAf/EAEIQAAECBAQCCAQEBQIEBwAAAAECEQADBCEFEjFBUWEGEyJxgZGhsTLB0fAHFCPhQlJikvEVMxYXU3IkQ7Kz0tPi/8QAGQEBAAMBAQAAAAAAAAAAAAAAAAIEBQED/8QAJBEBAAIBAwMEAwAAAAAAAAAAAAECEQMhQQQSMYGhsdEFcfD/2gAMAwEAAhEDEQA/ANnPW6i2hvaL/wAmpIBNnGm474+4egIyncNrtx948z6T9NsQl1UxEkZpaSkAmWVXMtKyM2+pPIR2lbXv2UxnEzvOPGPselJZi4HpH3/TEKTcBzqwA8mjyrD8VnLmTgmsmzVkraW5HVEVCEISC7HMlR8rPeNF0Rr6kVATNXMKTLUQFqJGqWIBOt/WK068RfsxLT0vxt9XpbdTFoxXjltxhoAASoja9/WK00czdXqTHappTrHAq7tFhmOcQpVJQVAkgC97jujG1WPqRYkX0f77o2syrte6dP2hRU9FaecR2lJALs+ncdYDMCeupIQleVrlszNzA1+UOuj3RaaZgWtYUhJf4ler+0ajDMAkyh+mhKQwcs7jvOsWT5z9lDBI2GkATMGROZLczvwflvCydiV9YNr6jq5fIJY+PzjO10om40IBBG4ItANE4qNLXgOvnKSXBGQ8SXB/lYawm/KrJsYOkUKxcgk8Tt4QF9GFrU5BUBo4YeIEM8Rp1ApUCWIfx0PdA9LKUohId4d1UoFOXdIYHj93gERq1iwB8ItlOdVDuIeOVpUAzxUpfEjygDQkjQhuAB7o7XWFr+PAtoYDlzW0UYLlzQ2Zk5ttT4sbQAkzrJpZL9yXMXU+GTX/AFFBIGxLnyGnjBJrC11Hy94AmVsAzMwCyWAHrBUhCVa3PMQhk1BOkMKWaQoXLWeALGJSycrad1vAR9mz+DNyv5kwJiuBiYoqSsoJIJZ2PMNxBjmRhyk6O27n6wDdJzIYhzqNvXaMXimIEhZllSurISsB3QTbtcnBvGupaxILKPKJRUUuXm6sIAUSS2tyTruLnWAzvRmdNJbNmSoakWB1sT7Q4WsktmvvfSC5tKDfQjd38rwjxComhRCTpoTaAZJmLSXSQriD+8WjEEH40AHlGXqquq1SpKjwIB+UXUeITCP1pGQfzJItzZ2I8jAaX83J4K9IkL5NKlYCkzEkHw9DEgOaGlBUx0b1LN98o8ox7DcRmVs9NMZiZSCm7kIDyUpURYuDdJbjfl6xUTBIls7q48/oI846YTKuRMNVRqsQTMSEpUdGzBwS2XUDRs25y8jvi+dOK5mJiO/xmZj6x6u7c+xPgWGBFQZktR6ycV2/qTWykhQGiWNt3zPbSPSa11YqhT50/l15WYh0zlAi24s/MR5ZhWHrkTZ1SJiDn6zqwlQK5Rl1Un40MyHLNr8PON/0LqFS3m1HaJCky0kAZUqX1iyWb4lMf8xTie7VmsTnfz+rTt6eG7pVivQTqzMRvasRzOYr8be7RTJJUX99IFXJUjZ9u7j6Q1qepqEhKnS1+ybeRizD8MyjLdSRo59O6LrBK5XODqem0WU5QCD3+B2hsJQAYJS52AED1dOVN2gB/EeHIcYCtVSpb7J+ewHrAgs/OGcuSlIJ1CRvx+3MDiQk/CXJ+9IBVjqFdS53TbzgDCu3TIBF0Og+BJB8lCNDPpiqUpCtQHFuH2Yoo6bLKSLbn1/aABp8OJMHS6WWk7qPpFxQybnXYD7aIlIG0ARTskskBJJAsYEnLUFFJDsdfvlBcpOhHt84uUgOCoORbw4HjALVKCgykvzZj+8VropZ1B9odIlI1CY+qTKGoT5fSAS/6ajZh5v6RFUAZk3PEmGpTIOzeY944XQpI7KvP9jAJZlK3xLHckP6n6RQuSn+EGGq8NU+gV3H7MX09AEh1Avw2gFtDQaqYnkH8u+LKmYUkDKATdndvlDGoU6bMCNoQ4hWhLnNfc/J4C9OKqSSCXaOqnEie6M7Jqsxh5MpeylTWKfYt9ICnr1avE/OEaGBp02KJanzeHvAOabEiDx5G8HLqpStU+X7xm0rIi6oqwhiTY789xAaFMmUrh42+/OPkyiki5fuBf3EIkVm7x0quJgHYq5YsEBu+JCEz4kAJ0mmzlTSES1kABsqVFxxtzeJg2FzSQZqTLQC/asSNbJ1f2hxiE1M0BK7hwWci400POEGISEoc9WgAkh1TFB7gjfcJB5No0SisTtKFrTHArCOjNCiomzJdOuXMmEklalKQe0FWBUWOa78rNDCvwIKLj39rXjKrnpUWyyyzt+o25az8Fn+6H2CYbLWWWhOUgMy1F7sN/5Qkvz5RKaxG6Malp2/vhRic408tkuW1PsP3i3ob03SuYJCwvOtTJVqn4bA8Lg+caetwhKwCANGZW44Pv4wBhuASpc7rAkJyObDkR8483qfGaEjMRdvvugWoq0lnT3X+kU/m8yjvYuPvuimpS6S21x99zGAiq59CA20K5uGTismXNCU6gEE34fvHMpGZThYDfECNtyIYSajOotpAHyJ5KE52zMAoB2dr3I0ir82lIAFwC94pql5H4mAFTXEA5/MpVd7xzOyi7v3QjRNI4lo+meSGgG0qvGzAd/1i2bWZTu20YbGsXNOnMyixYhPueW3lC/8PcVnT5s+XMWSFBKkJN2LlJY9xDvrY7QHpIq30OsVzVOHgGfhq5QKkqUq3ws4fVxHyRiOcAtfhz3gL+tiyXMgDFatMnMtZCEpcl+Hdv8AvGKm/iWkuEJCU/1vmPPslvC8B6JJqrvDOom6HY3jDYH0hRPFrKGodw3ERtJPalpe3A9927oBZiGIoknKpaQtQISCWe3oHYPHn+MSaozD1hU3BuyBwDaRqulNEiblSSE5T2lFJCnHwjOAWFzwjinqVlkSxnSm2dYGXvBI0gAej1ApRDvGzq15KdTD4U+Vw/pASKvIlswf+kADwYQXQzwtKkkO/HcMxHrAYJVYuZMCJYzKUWA27yeEaNeEKly0jVZJe1rNp5w9ocLly/gQlJOuUX8TGJ6Y9OnWZNMHCeyqZtzCeN9/8wDCelMsfqTEJJ2UsC0c060r+FctY5KSoHvH1jBTZRmB1KJUbkku/F4Ek4QsTUqeyS9j3WgPR5wbbL5N4NaKCvnCX/U5h0cd7GD6NRU2Z4DRSZMpSQSbkXtvpEgaUpgBeJAdS1ORCqtxyU5A7Xfv4RVW4uuWWSl3zBztZj7xn50t2gNDQ1spRYAAnZva0OZEwpVy+2jIUZY+xjRYavMnV2I9YDaUlRnRxbUQFidXlCwgMxudzdveF+ETpgnoSND9l4OlSCqbMJDpZQ73284BPhs5ZJWQQm9zobEW43g7DcTClAHUW9LentFGK0809lMtTbMLAQNRURkpKlt1hDML5R9YBuKeQSVNlUQx1vx5RTKqES1BCGCT3uS7M/lCE1pEfQ6ylQLFJfv+2gNJOZYLGFuZnHpFMuoKS+sSvrkhdwLgEtro7wEE4Pe3P/EGTpAypUnxu4gSWUKayr6Fm/zF1GGcEWPpAKuk3Rb8yykquzFJ0PMc7xV0P6ITaWoMyZLsEEBWYdkm3wjVw45RrJNPfvhmS+u4H35wC9WItvHdGOtUWCQBqpg5PC0CYlQPpvBfR6h6uUXs6ifQCATYrgy5q5gUHQpycwcEWAHtGOpegyAolIuX1Zh3cI9RVKWQQwD6l4ENEhOqgfP5QCHAOikuUcxa2yRr3n6RsZJBFwOTQs65KdL+kdysRYhwGeAVY/g9V165splpYMkKyqsAGJ5trGOxXpZUSFZV0ygr+tfyYOPGPTp80m411f71itTTAy0g77G/EOIDzvBa+pqFMuSULfQAux0sQ4jU0U0pLHUaw/kSiizljGAqsWKJ5QkKJBawu4sbawGq6VVakUisrhSwASNWJAbk7n0jzSmwhy5JHAN+8ely5wnygheZB42f1+7CKR0ZSS5WPPXyEBi5WGADc+kGScP5RsUdHpexfu+p+kGycHQm+QHmb+9oDHSKBtvv5wyp6ONHORJCSVJAA3FvJtT4Rma/Eth2QdBv48YAsKlj+L0MSM8akcfaJAM5eHDIpBYg3D+BHsYUYj0eUR2QXbT5jj+0aaWnugimzOwcngIDzVU7q15FgpPONrhFEpMkFiCS7e318o1dPTA/Gzi+pLfIQuxLFgmyHYbwFmFUnVqzKvMbsjg+59hFeK1xFgWbho+8WYSopSZi9VfCD7xVW06FuHYwCGq6RKGt4swIqqlKN8qPiPNrDzguT0QSp1FeYaMBp3vvDZCESJeSWGTv/UeJO8BhKhbPycRTKqzm1aKqwHrFhLqGY32+/rEp8LUSCqxHCAcyJizvFGOgpWptmHtDfBadjnV8Kdzx2HfAeLyMxURd7wGRxOrKVOX0Hhy7o4w3pmtCrEnvuPF4tq8HVMUXPIv9/bQbhvRRKO0o6eZ4BP12gNxheM9YlJy5cwc7MdWKTpwt6Q/ex9+/6xkaCjVMIT8KEs7ez7mNYpkoY6vAB1M/IsB2sO4vxi2rWQAEsNDyuIDrqcKWFKe3c3jd4G/1oCac9gfLl4QHeIYlkHxawsViJMGY7QEPkIINxp3hozVTMVLHaDQDJWIkamOEYlm7oQV0xUxWVBN/8mK0qUhg5J4c/toDe4LibHKq49obqUixGni/c2kZfD6ZSEAqspW27a+EOpf8L7t9IBia0ta3yioS5a1OsAnTMwzDx18IW4jXCWNYVyMWzKy+cBplUSQCRMDDW3vHNLKSrTM2xsH7hw5x8o1kJJdmHhrA9VjgYhF/6r+jwBhqUpLANz1McVVQcxAOmp74TyJz3LwRUVCQpyoaA827vCAXdIsQyKSglrZu839vnGdVPcvB/SCoTMWkpuUgpPv9YWZfAQHJmRI+daniP7hEgNpQ4XNmXFhxL+jaw9paXqk/ECTqohh4amAp+Mk2SGHnAqsUVmveAcAZkqY62BYgEbtv/iFUyglSjnUesWNj8I8N/GCKcmYFF9IzmKVSgWfjAGVWNkqvcPHS6kKLguDpGeTPdQBj6qaqUX/hVtzGsBtMJlqQVA9pCmUk9+xgTGJaurJlKCmN0ggnnbXnAmGYuVIBSp07jgfsHyjtVPnX1iSyhcjc90ALhmGFaQooY87eJ/eC5tAlDOdb98IOl/SRSMqJb51AEAWudSecWVC501ElZLZUZVD+pyX8XgBcZxicmd1aUkJBYWsR/M+50MNJKOxzA9Dcj5xTNdQGbawPLhzgyhkKJCUh+/Q335QAcnDTmuzA+cNJGHFdkh31OyRzPGNFNpkBipKWGgb6bRb1jCzAW0gAZVOEMBt4B9zAtbWdq3fFOL1Q6w3fx04jzhLWVIAuYBua0m9/T3gTE6bMM6QSN+UJ6bFClQY/uODRr8LnuG0JFm9veA+SEdbTID5SBlB4FNvZo4pcISUKRMaZdzaw82MNlAXBFuXv3wDJpyhZvZQtAKUS0SnCZYSHYsLsN31inqJSVBQAKnJzFnD3LcIczMKUSTcuGcbeG8Z+owSdL7WV2fR7jiAR93gD0kEuTpHEvpDIUwQpy4SQXBF9LwFTVRdiDHWLYOJoRMALoN2s13B83v3QGfrsVm1E10gJlgslzdhu0O8Dw+7+Zj7JwgLIdPa3Ie/NtAY0dHhJSntdkcN4CV5CZHaIY3J0DDV/SMbWdKEhX6aBkFi7urnraGX4g1qhkQCyWuB96W9o87n1DG5gNpg/SQqVlUAQTqLED57R1i9QlcwrJYBIBfVw4b09YyeF4gAoHZ9dtvrG2oKUTJ6VKSFS2dT6Hst5ufSAzk+vO1h6wDOqSdTHoeL9DZa2UhJAO6fmITzfw7Kh+nMI5FL/ADEBi1TxEjTH8K53/UH9v/7iQGlNQWimWtze0WdU/GBZ6WgHNJNyG+h9RCvFEpBmKVoRbvf6AxbSLzSyDoliL+becE1VL1qWI19wztz3gMnIsrNc8vAxfMUXIU7pOxZjsQQee0B1IMmflWbM6TsQ7P8AXmIvqJudQLgggPx4W8oC6nrAHADlXMvZ+J5xVS4pNC/1FpUNuyAodxG2msc01EynYtz156RYumcu0A1WlM0AqHaTorfuPKLFhgwiYdTkhmh3LoUpbMAVPYHQwCikwwq7SmCdn3PAcYcYKwClkaOA40v7/vEUsIOdago/wpaye4m4irEa55YL7/KAHrcSIe5JePmD43mVlXofQwjra1rwJhmJtNYgQDXFFnrF/wDcfcwmqlAB4eYpJGULTor0O4jPVtIqYk5P8HnABLxBKdS3r7RqsHxBKkBjsFA8tD6iMnT9HQ/bJUeRIEPisS5QSlgfYDbx1gNhSYoJz7KTrzDs/qx74mJTWQCPP0jHdHa4ioS57JcK7jbzBY+Ea7EVBMvtAnV2gPtDiBZiYLNe27jnGGXi5z9hCgm9yzW94Y0lZmGZRyMWO/trvAabqJS7gAHf/MWykJToU8L379IXSgyCdjve/wC0c0azqdYBtklSwVAX27+UKcUxRiOYEU41iIl5E7l/K0KKupKr6jb6QHHS+nVNQmYkZgAygLsz9r2jGS+hgXebMUFHZIcjvfeN7RV5cBOr7bQ9WmWkZlIAUbuLPzIFoDO4B0TlpkCX1YUEqzDrGJKjYl+4JsNhGjp8IytnKUgbBrQtr+kDWSwO2nvtAtMZ84uM2TiRryTxgNPPqEAWXA/+qbJJVwe8BycDUq5Ubvwt9TDajwdMu+qvbygIFr/lH9sfYk6hmEkhVvL0iQGdnSCLh4EnJLaw2l1aWJJtodO4R9qqVKpeZLatAKqGx5kaQ7TJUR2GcAKD7iwIPh7QnQnKq28PJaso9B3QAlZgqZ0tpkoEasbFJ3KTqPCM9U9F5ISlDKKQSQStQN9QSk3HK0ayVXH+Y25wbPpkKLsAriRY/SAyk2nu7MPvSLqCizKcffOHM2if4iG4iO0S0pTYs+j2f5tASmShBIF1b8B3wBPxZCVk6q0c7DgkbRZUASklI3uo8fOMliylE2cc4BzVzTN7QVob8xu3pErF9gcCrTgwgHB6UgBzpuYYYnNCUAAcTAZHF6trR10fR1iieGvyiyqwrrTct96Q8wejTKSEpSANTzPM7wDKjowZSpdyT2hytt5Rk10E5ClEMb9ncG+8bCRNyr5WMUSkXVpY8He54QAC6IJ14ad94EnSgYY1oc84pMm14BeiQ2ka1cwTpAI1AuO63084z0qWINw+RMBzIsnno2452gFdNSq6xQI7GoPA8oPpsPvDH89KBPZOvfFqMRlA6W4/IQHdW/ZRwEczJ6ZCcyi+wA3PAQbmTMcpd+HzhTjVB1gCTs4Hjr8oBHjWIpmqCnZgw/e8BUdWLgnMD9iPiOhyw7ks5Or+X0hjR4HkIgGOCUWUvuY+9LMdTITmIF+yBxLfZeGlFKypMZHpLg0yfVI7KlISnsgBwSS5PsPCAM6CmVUFSlpUFpuMzFJHK2rtrGomqluMyzyDt4QPgOC9TK26xQY6dkcBxMfRg5z2JvxGnE6wDOlUlSCwZINm3LeunpAkypub6QZOZCAlJYJ9bQpnJ7QIuDry4vAFCoV9mJFJyixUPOJAJafDs5BBAY3Bs4a3i8N0TE9Tk3Bc8zAcxQAYF44pV2Udg/nADVtQpJGROZyX4M2/ifSHCVky0BVy1zzESlpCJZJF1MQN+/lHyZLLd2/ygFs2qAJ24w5XXEZSRYgewhfhWF515yHlp3P8StgOPHyj7j2MBBypYr7xb94BuZ5SHJcq0T8zFdRQJWy1Kfdn9O6FeFy1LWFKLk6/e0PFTRmy7ceMAnrZgUe0oAQrqKikzZFzwknk/LuhlidNqIylZ0dTMmJUXJB2+fdAayXICQMnaS3xC78y2kC4zTkZSdG+vGCcKpShgmzBvDnygiomJXYquOOh+kBnkIvYPDOVKbZouTRFJ019oooKvrVKSJUxAT/EsMDdmHPeAINMpZDbwUKHKS5/z3CJnWAAhQYFy2/K/wAoR4picyXrAO04XmU9m4xJmDIOsweAtA+CmZ1ZVM7OYWB83PDui0L7QBLudoCtWFy5dyrMODNC3FMSUoMCyRsILx3MhKlNYHXZix+cZZFbnJba/wAoC4VXOJLm31gZKbxfkaAfYbijNeGycQBcsCfOMlKmQXJqWu8AwmdKQCxUkEn4cpfyb1hnLmomJKinQPa0JZeJAfEAeeUE/WDZOLIUCkpYHcQHU3EG5QRIxgTBkdjsBZ4z2Kz8pN/3hH+YmKWBLCiTpl2OoL7aQHoaqgBI8vlHylxAZiHIsT5CEv8Aw9OmSkPPUldip0gjdxZj3Q5psL6tKblRAZzqbuSYDqeSUDmr9ni+alEthqfvaAZxV1gLHKkW5k6QN1t3UrzgLK2SjOr9VCeRBtyiQNNrJRLs/Mi/CJAHScCUvUFI5hve5hpJw2XLbs3G5v5DQRYsk7PA8xHJoAhah/m/t9YpVKQdbjhoPLUwJMmHiYrzmAZIq9k7CzDlsIQUPRFJUZs8k3dt31vzeDhVpTzPp5x0vFHZ9G04QHNVVolJZIazgbnmTwhLS4kVG0FYujOg9UtOZmGZ23sWdvWBsIoEy0gKUFq3ZwPW5gGFbUdlJVq14Dl10oXCVPzIb2gHHK3KognSFFBMVOUQkOBqYDbUc8TUlKOyTbV4DkYFNzqUosHsCwYd4JeCcJo+rDb6mOqrENngBsQmlLJQTbU8e6AlVxvmU8SpnjXWApUl3gCaauXoCQOUOE1hyggAq7r+exhTLQEJLs7ZgNzF2G1qZiXFiLEQBMvFwolKwx0f5xxhZX16s4YIc+ILD1v4R2aCWohaiQ1radxi6vqylRALAt421MB2qUJ+aWo2WCl+8QhqOjKqZCuz2Hcqd22D7gDnxhhT1F4bqrs6cqu0CGIO4NiIDzaVUuYfdU0pP9TmCqXoAgFSutUEk9l0hxfR37TcWhrW4OkSUhJYo03fiG+9YDLKU0dB4+1kvKASGFw/PhCDFMVmhSTKUAhOoygup7u40ZuGpgNEs2ioz8ukL8NxoTQxRkUPFJHEPcd0XlTwBVTSqnoIlpdY0D3P9N94f9H8L6iQOsGVTOriCTofBoW4KtlDn9iNFUJJQSbjQPAXSa9JLJY7c3jvE5+VIBN4S01cJQIShIJ1Vd24d0UTKsrN2++UAR+f1BcPwgGtylspOl++/wC0Xop1HY98cqoYABokF/lIkA2T0mkksVBPqPSC0YghQ7Kwe68ZdIkKAAkgv/Fm18mgymwMKIMsFPJ7+D3MA4qKjs5gB3wlnV97mG+IUxEsIBdTORvHnlVVT5k0okSlLy62Ppy5mA1MqcVEhOrO3v8AfKFXSPpB+WluUFZJZuAvc+XrD7oxhkyWRMnDKQNOZ28IJxzDZU0ELRZW4172/aA8/wAKx5M74cyFGzXIf74xqcDmLWvKxCk2PI7+sd4J0MkSl9YHUZbrbQEi6XA1vfwhxh8lMtylJGYuXgFOM4CqZUyt5ajmWdgEsVgnnoO+GsmhlyhllpCQ7248bxdXTsyktoE+5Lx3T04NzpvAczTkl5j5e3z8oSKlrWT9+EM8brghI9B6A/fOMdV1BVvAO+oJBtpHVPLyqHF7/fdGVl47MknKLgbHQcPvnHJ6TTDNCzYA3A0I0I8oB5NrHmKUdCdOA2HlDClKSCUNfUMAfHjGIrcVJJOx25RRJxgJLpJB8YD02kXmzIV/FtzF44xVJSA+uUc9vWEvRzpB1xy/xJY+oH3pGkxtGYDiQP3gM2muIMMqeqeM7US1BbMwh7g8olSQ24bzgNPIqewB/KWPl9Xj7UK7BcWt9iFWCz1rE9fBZ83PyjurUZgAzaF7wCbGaYE9WokJUygRb74QsoeiYSXJUUknS4L6669xjVHDQtusZQTcXIPMe25iyuniUAkvlIs1iNvvwgMnO6N5ScqlB9NPppFVHRgKAWSmYgkH+VQJtblxjQ083P8A1cD3agjiIqxahAKVjV2b5wCuTVZajIdyw9m9I2tQoGSkjn7xkJ+HFU5J0Lgu0aecSJSH4m/IqLGAVTUXj4lIEEz0ZA51P28DGoCUlR094ApCiAHZI5ln8N44KoyGNdKQCwyknv8ATh3xfg2M9Yn9MkkapOo+o1gNT16eI9YkKhPUb5D6RIDyel/FuolvkkUof+iZbu/Vhnh341VypqEpl0oKlJSCUTS2YgOwm848zjqXqNRfbXwgPX53TXFOtzhNIrTtJM3Ixlda4/UunLmD8UnvgWm/GjEFzZcoyqRJnFABKJpHbIAUcs0nfg8Zin6NTUTOzVBCcxCFKLOBMmygWcj/AMlJsS2ZPCMlnILuXd33fi8B65VfipiITJPV0f65YAImumyCCr9WwaYPI20Jsxb8ScRp5XWEUagSmwTNchT3/wB1nBDHwYm7eUyZZWhRK2KSkDMSzKzk+qR6x2mnKs2aaFMFKYKJJISSDcX0HhAelVH4rYgibJlNTPNEtQIlzmZYSUv+p2viuA7MRq4gDEvxhrpUxUoopiUEpJCJjONW/UvfffWPNzNU+ptpfT7YRypROpeA9B/521v/AE6f+yZ/9sWL/HSuIA6umAHBEzz/AN2POYkB6HK/FCsq5oSU06CQovlWwCEFW8zgltYurMeqkyzMUZDBOYAImObSDft9kvUywx5nRn84RMKS4JB4ixgikJmLCFTClKixUo2Gly50sPKA3FJUVdQ95KC6QoFKwBmV1aWOYghxdn5OXADwhdTUS1TEmUkJzWVmBISEKU3a4TEkbauRZ0n+jhMyWj83JyLKxmSssgZQSVj+HM7a3YxYcAYOKymtcjrVfwszML2Nu4wDhGJ1C1TpTSP/AA7la2mXAWJZI7Vw5B00c2vC6vxibTTihSZa1AAlwtgSApiMwveAaXCApa0iplJ7KDmUvKlWZIUQ5/ldiNX21I7HRwEP+apnu4Mw8E/031OnCAeUf4s1MpCUok0ycr3CJgUXJJBImXDmDpv45VqgxlU39ky3L/d0jI0+AJUjN+ZkJOfLlUtjqoZh/T2QXt8QiJ6PggH8zTXYNnU98rOMtvjD8GU+hgNZh34j1tVNEtEqnKyFlICJnaKUKXlH6mpysOZhpWfiLX0auyilXkck5JgaydlTASO2nTnwjADAOySmfJJTcgLvpLZrXdU3L3pLsIlHgwnSytVTJQoHKETFsWDMXva58ucBv8O/Gqvnky0y6RL3/wBqczkgXaZZyrU+DkgH7UdP8QRUJkBNIpSkqU7TGGUzAoH9TYyl8du4YRHR0AFqymBfL/uEWKQTfLcdoDvChsYAxKmMpbdciaW+KWoqG6WcgHQacCID0jFvxSxKly9ZKpe0VAMmYbpykg/qf1p84U1n41Vk1OVUun1dwiY//uRgpk5StST3kn70HlHEBsqf8VKtBJSmUH1YLv5LhthP4h1tRnKUyHQARmTMvqWfOyfhNzyjzeOkzCHAJAOvPv4wHrf/AB3iWdI6ujzBSks01hlQiY5OdmImAau4No+TfxIxJSQky6RwZSQkJnP+pmy3z5WGW5drhnjzXCJXWzcqpikvdwd9A5JsGJvdg+zwVSYUFIBNQAorly03LJzEntEiwTle1uBgNpif4iYiCCtFKSpKlBKQtwlKinMQVixKFbvbQQHK6TVdZL6wmSlIzAgJXYIQVk3W12bVnNyLRlsUwQIShRqEKJ6x3JsUrWGDObsDcC6vGDJGBIBUkVKklKwAGyklSRl0JAJBLlywSX1gK8TxedLKCerVnRmBCVhhmUliFEFwUmPmFdOZ9OoqQmWSQ3aCtOFlD7EBY5Qpl5Cid1wOYA8gQHAJcAkqA/7Sd4XU1OqYtKEB1LISkcSSwHmYDYf816r+ST/av/5xIy+LYTNppypM9BlzUNmSWcOAoaEjQg+MSADiRIkB2VEs5drDkNWHC5J8Y4iRIC1KuwRs6fZX1MSQWJ7lf+kxIkBVEiRICRIkSAkSJEgJEiRICRIkSAkSJEgPoiRIkB8iRIkBIkSJASJEiQH0R9j5EgPpiRIkB8MdSphSQpJKVAgggsQRcEEaF4kSAsq6xc1ZmTVqmLVqpaipRYMHUq5sAPCJ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WFBUVGBgYGBgYGBgaGhgaHRgXFxgXGBoXHCYeFxwjGhUVHy8gIycpLCwsFx4xNTAqNSYrLCkBCQoKDAwOGg8OGDUkHiQ0NTM0Ly8zNSk1MTUyKzU0LjU1Ni8vLSw2NSw0NTUvNS8xNS0yNTU1NSk1NTU1NTU1NP/AABEIAMIBAwMBIgACEQEDEQH/xAAbAAACAwEBAQAAAAAAAAAAAAAEBQADBgIHAf/EAEIQAAECBAQCCAQEBQIEBwAAAAECEQADBCEFEjFBUWEGEyJxgZGhsTLB0fAHFCPhQlJikvEVMxYXU3IkQ7Kz0tPi/8QAGQEBAAMBAQAAAAAAAAAAAAAAAAIEBQED/8QAJBEBAAIBAwMEAwAAAAAAAAAAAAECEQMhQQQSMYGhsdEFcfD/2gAMAwEAAhEDEQA/ANnPW6i2hvaL/wAmpIBNnGm474+4egIyncNrtx948z6T9NsQl1UxEkZpaSkAmWVXMtKyM2+pPIR2lbXv2UxnEzvOPGPselJZi4HpH3/TEKTcBzqwA8mjyrD8VnLmTgmsmzVkraW5HVEVCEISC7HMlR8rPeNF0Rr6kVATNXMKTLUQFqJGqWIBOt/WK068RfsxLT0vxt9XpbdTFoxXjltxhoAASoja9/WK00czdXqTHappTrHAq7tFhmOcQpVJQVAkgC97jujG1WPqRYkX0f77o2syrte6dP2hRU9FaecR2lJALs+ncdYDMCeupIQleVrlszNzA1+UOuj3RaaZgWtYUhJf4ler+0ajDMAkyh+mhKQwcs7jvOsWT5z9lDBI2GkATMGROZLczvwflvCydiV9YNr6jq5fIJY+PzjO10om40IBBG4ItANE4qNLXgOvnKSXBGQ8SXB/lYawm/KrJsYOkUKxcgk8Tt4QF9GFrU5BUBo4YeIEM8Rp1ApUCWIfx0PdA9LKUohId4d1UoFOXdIYHj93gERq1iwB8ItlOdVDuIeOVpUAzxUpfEjygDQkjQhuAB7o7XWFr+PAtoYDlzW0UYLlzQ2Zk5ttT4sbQAkzrJpZL9yXMXU+GTX/AFFBIGxLnyGnjBJrC11Hy94AmVsAzMwCyWAHrBUhCVa3PMQhk1BOkMKWaQoXLWeALGJSycrad1vAR9mz+DNyv5kwJiuBiYoqSsoJIJZ2PMNxBjmRhyk6O27n6wDdJzIYhzqNvXaMXimIEhZllSurISsB3QTbtcnBvGupaxILKPKJRUUuXm6sIAUSS2tyTruLnWAzvRmdNJbNmSoakWB1sT7Q4WsktmvvfSC5tKDfQjd38rwjxComhRCTpoTaAZJmLSXSQriD+8WjEEH40AHlGXqquq1SpKjwIB+UXUeITCP1pGQfzJItzZ2I8jAaX83J4K9IkL5NKlYCkzEkHw9DEgOaGlBUx0b1LN98o8ox7DcRmVs9NMZiZSCm7kIDyUpURYuDdJbjfl6xUTBIls7q48/oI846YTKuRMNVRqsQTMSEpUdGzBwS2XUDRs25y8jvi+dOK5mJiO/xmZj6x6u7c+xPgWGBFQZktR6ycV2/qTWykhQGiWNt3zPbSPSa11YqhT50/l15WYh0zlAi24s/MR5ZhWHrkTZ1SJiDn6zqwlQK5Rl1Un40MyHLNr8PON/0LqFS3m1HaJCky0kAZUqX1iyWb4lMf8xTie7VmsTnfz+rTt6eG7pVivQTqzMRvasRzOYr8be7RTJJUX99IFXJUjZ9u7j6Q1qepqEhKnS1+ybeRizD8MyjLdSRo59O6LrBK5XODqem0WU5QCD3+B2hsJQAYJS52AED1dOVN2gB/EeHIcYCtVSpb7J+ewHrAgs/OGcuSlIJ1CRvx+3MDiQk/CXJ+9IBVjqFdS53TbzgDCu3TIBF0Og+BJB8lCNDPpiqUpCtQHFuH2Yoo6bLKSLbn1/aABp8OJMHS6WWk7qPpFxQybnXYD7aIlIG0ARTskskBJJAsYEnLUFFJDsdfvlBcpOhHt84uUgOCoORbw4HjALVKCgykvzZj+8VropZ1B9odIlI1CY+qTKGoT5fSAS/6ajZh5v6RFUAZk3PEmGpTIOzeY944XQpI7KvP9jAJZlK3xLHckP6n6RQuSn+EGGq8NU+gV3H7MX09AEh1Avw2gFtDQaqYnkH8u+LKmYUkDKATdndvlDGoU6bMCNoQ4hWhLnNfc/J4C9OKqSSCXaOqnEie6M7Jqsxh5MpeylTWKfYt9ICnr1avE/OEaGBp02KJanzeHvAOabEiDx5G8HLqpStU+X7xm0rIi6oqwhiTY789xAaFMmUrh42+/OPkyiki5fuBf3EIkVm7x0quJgHYq5YsEBu+JCEz4kAJ0mmzlTSES1kABsqVFxxtzeJg2FzSQZqTLQC/asSNbJ1f2hxiE1M0BK7hwWci400POEGISEoc9WgAkh1TFB7gjfcJB5No0SisTtKFrTHArCOjNCiomzJdOuXMmEklalKQe0FWBUWOa78rNDCvwIKLj39rXjKrnpUWyyyzt+o25az8Fn+6H2CYbLWWWhOUgMy1F7sN/5Qkvz5RKaxG6Malp2/vhRic408tkuW1PsP3i3ob03SuYJCwvOtTJVqn4bA8Lg+caetwhKwCANGZW44Pv4wBhuASpc7rAkJyObDkR8483qfGaEjMRdvvugWoq0lnT3X+kU/m8yjvYuPvuimpS6S21x99zGAiq59CA20K5uGTismXNCU6gEE34fvHMpGZThYDfECNtyIYSajOotpAHyJ5KE52zMAoB2dr3I0ir82lIAFwC94pql5H4mAFTXEA5/MpVd7xzOyi7v3QjRNI4lo+meSGgG0qvGzAd/1i2bWZTu20YbGsXNOnMyixYhPueW3lC/8PcVnT5s+XMWSFBKkJN2LlJY9xDvrY7QHpIq30OsVzVOHgGfhq5QKkqUq3ws4fVxHyRiOcAtfhz3gL+tiyXMgDFatMnMtZCEpcl+Hdv8AvGKm/iWkuEJCU/1vmPPslvC8B6JJqrvDOom6HY3jDYH0hRPFrKGodw3ERtJPalpe3A9927oBZiGIoknKpaQtQISCWe3oHYPHn+MSaozD1hU3BuyBwDaRqulNEiblSSE5T2lFJCnHwjOAWFzwjinqVlkSxnSm2dYGXvBI0gAej1ApRDvGzq15KdTD4U+Vw/pASKvIlswf+kADwYQXQzwtKkkO/HcMxHrAYJVYuZMCJYzKUWA27yeEaNeEKly0jVZJe1rNp5w9ocLly/gQlJOuUX8TGJ6Y9OnWZNMHCeyqZtzCeN9/8wDCelMsfqTEJJ2UsC0c060r+FctY5KSoHvH1jBTZRmB1KJUbkku/F4Ek4QsTUqeyS9j3WgPR5wbbL5N4NaKCvnCX/U5h0cd7GD6NRU2Z4DRSZMpSQSbkXtvpEgaUpgBeJAdS1ORCqtxyU5A7Xfv4RVW4uuWWSl3zBztZj7xn50t2gNDQ1spRYAAnZva0OZEwpVy+2jIUZY+xjRYavMnV2I9YDaUlRnRxbUQFidXlCwgMxudzdveF+ETpgnoSND9l4OlSCqbMJDpZQ73284BPhs5ZJWQQm9zobEW43g7DcTClAHUW9LentFGK0809lMtTbMLAQNRURkpKlt1hDML5R9YBuKeQSVNlUQx1vx5RTKqES1BCGCT3uS7M/lCE1pEfQ6ylQLFJfv+2gNJOZYLGFuZnHpFMuoKS+sSvrkhdwLgEtro7wEE4Pe3P/EGTpAypUnxu4gSWUKayr6Fm/zF1GGcEWPpAKuk3Rb8yykquzFJ0PMc7xV0P6ITaWoMyZLsEEBWYdkm3wjVw45RrJNPfvhmS+u4H35wC9WItvHdGOtUWCQBqpg5PC0CYlQPpvBfR6h6uUXs6ifQCATYrgy5q5gUHQpycwcEWAHtGOpegyAolIuX1Zh3cI9RVKWQQwD6l4ENEhOqgfP5QCHAOikuUcxa2yRr3n6RsZJBFwOTQs65KdL+kdysRYhwGeAVY/g9V165splpYMkKyqsAGJ5trGOxXpZUSFZV0ygr+tfyYOPGPTp80m411f71itTTAy0g77G/EOIDzvBa+pqFMuSULfQAux0sQ4jU0U0pLHUaw/kSiizljGAqsWKJ5QkKJBawu4sbawGq6VVakUisrhSwASNWJAbk7n0jzSmwhy5JHAN+8ely5wnygheZB42f1+7CKR0ZSS5WPPXyEBi5WGADc+kGScP5RsUdHpexfu+p+kGycHQm+QHmb+9oDHSKBtvv5wyp6ONHORJCSVJAA3FvJtT4Rma/Eth2QdBv48YAsKlj+L0MSM8akcfaJAM5eHDIpBYg3D+BHsYUYj0eUR2QXbT5jj+0aaWnugimzOwcngIDzVU7q15FgpPONrhFEpMkFiCS7e318o1dPTA/Gzi+pLfIQuxLFgmyHYbwFmFUnVqzKvMbsjg+59hFeK1xFgWbho+8WYSopSZi9VfCD7xVW06FuHYwCGq6RKGt4swIqqlKN8qPiPNrDzguT0QSp1FeYaMBp3vvDZCESJeSWGTv/UeJO8BhKhbPycRTKqzm1aKqwHrFhLqGY32+/rEp8LUSCqxHCAcyJizvFGOgpWptmHtDfBadjnV8Kdzx2HfAeLyMxURd7wGRxOrKVOX0Hhy7o4w3pmtCrEnvuPF4tq8HVMUXPIv9/bQbhvRRKO0o6eZ4BP12gNxheM9YlJy5cwc7MdWKTpwt6Q/ex9+/6xkaCjVMIT8KEs7ez7mNYpkoY6vAB1M/IsB2sO4vxi2rWQAEsNDyuIDrqcKWFKe3c3jd4G/1oCac9gfLl4QHeIYlkHxawsViJMGY7QEPkIINxp3hozVTMVLHaDQDJWIkamOEYlm7oQV0xUxWVBN/8mK0qUhg5J4c/toDe4LibHKq49obqUixGni/c2kZfD6ZSEAqspW27a+EOpf8L7t9IBia0ta3yioS5a1OsAnTMwzDx18IW4jXCWNYVyMWzKy+cBplUSQCRMDDW3vHNLKSrTM2xsH7hw5x8o1kJJdmHhrA9VjgYhF/6r+jwBhqUpLANz1McVVQcxAOmp74TyJz3LwRUVCQpyoaA827vCAXdIsQyKSglrZu839vnGdVPcvB/SCoTMWkpuUgpPv9YWZfAQHJmRI+daniP7hEgNpQ4XNmXFhxL+jaw9paXqk/ECTqohh4amAp+Mk2SGHnAqsUVmveAcAZkqY62BYgEbtv/iFUyglSjnUesWNj8I8N/GCKcmYFF9IzmKVSgWfjAGVWNkqvcPHS6kKLguDpGeTPdQBj6qaqUX/hVtzGsBtMJlqQVA9pCmUk9+xgTGJaurJlKCmN0ggnnbXnAmGYuVIBSp07jgfsHyjtVPnX1iSyhcjc90ALhmGFaQooY87eJ/eC5tAlDOdb98IOl/SRSMqJb51AEAWudSecWVC501ElZLZUZVD+pyX8XgBcZxicmd1aUkJBYWsR/M+50MNJKOxzA9Dcj5xTNdQGbawPLhzgyhkKJCUh+/Q335QAcnDTmuzA+cNJGHFdkh31OyRzPGNFNpkBipKWGgb6bRb1jCzAW0gAZVOEMBt4B9zAtbWdq3fFOL1Q6w3fx04jzhLWVIAuYBua0m9/T3gTE6bMM6QSN+UJ6bFClQY/uODRr8LnuG0JFm9veA+SEdbTID5SBlB4FNvZo4pcISUKRMaZdzaw82MNlAXBFuXv3wDJpyhZvZQtAKUS0SnCZYSHYsLsN31inqJSVBQAKnJzFnD3LcIczMKUSTcuGcbeG8Z+owSdL7WV2fR7jiAR93gD0kEuTpHEvpDIUwQpy4SQXBF9LwFTVRdiDHWLYOJoRMALoN2s13B83v3QGfrsVm1E10gJlgslzdhu0O8Dw+7+Zj7JwgLIdPa3Ie/NtAY0dHhJSntdkcN4CV5CZHaIY3J0DDV/SMbWdKEhX6aBkFi7urnraGX4g1qhkQCyWuB96W9o87n1DG5gNpg/SQqVlUAQTqLED57R1i9QlcwrJYBIBfVw4b09YyeF4gAoHZ9dtvrG2oKUTJ6VKSFS2dT6Hst5ufSAzk+vO1h6wDOqSdTHoeL9DZa2UhJAO6fmITzfw7Kh+nMI5FL/ADEBi1TxEjTH8K53/UH9v/7iQGlNQWimWtze0WdU/GBZ6WgHNJNyG+h9RCvFEpBmKVoRbvf6AxbSLzSyDoliL+becE1VL1qWI19wztz3gMnIsrNc8vAxfMUXIU7pOxZjsQQee0B1IMmflWbM6TsQ7P8AXmIvqJudQLgggPx4W8oC6nrAHADlXMvZ+J5xVS4pNC/1FpUNuyAodxG2msc01EynYtz156RYumcu0A1WlM0AqHaTorfuPKLFhgwiYdTkhmh3LoUpbMAVPYHQwCikwwq7SmCdn3PAcYcYKwClkaOA40v7/vEUsIOdago/wpaye4m4irEa55YL7/KAHrcSIe5JePmD43mVlXofQwjra1rwJhmJtNYgQDXFFnrF/wDcfcwmqlAB4eYpJGULTor0O4jPVtIqYk5P8HnABLxBKdS3r7RqsHxBKkBjsFA8tD6iMnT9HQ/bJUeRIEPisS5QSlgfYDbx1gNhSYoJz7KTrzDs/qx74mJTWQCPP0jHdHa4ioS57JcK7jbzBY+Ea7EVBMvtAnV2gPtDiBZiYLNe27jnGGXi5z9hCgm9yzW94Y0lZmGZRyMWO/trvAabqJS7gAHf/MWykJToU8L379IXSgyCdjve/wC0c0azqdYBtklSwVAX27+UKcUxRiOYEU41iIl5E7l/K0KKupKr6jb6QHHS+nVNQmYkZgAygLsz9r2jGS+hgXebMUFHZIcjvfeN7RV5cBOr7bQ9WmWkZlIAUbuLPzIFoDO4B0TlpkCX1YUEqzDrGJKjYl+4JsNhGjp8IytnKUgbBrQtr+kDWSwO2nvtAtMZ84uM2TiRryTxgNPPqEAWXA/+qbJJVwe8BycDUq5Ubvwt9TDajwdMu+qvbygIFr/lH9sfYk6hmEkhVvL0iQGdnSCLh4EnJLaw2l1aWJJtodO4R9qqVKpeZLatAKqGx5kaQ7TJUR2GcAKD7iwIPh7QnQnKq28PJaso9B3QAlZgqZ0tpkoEasbFJ3KTqPCM9U9F5ISlDKKQSQStQN9QSk3HK0ayVXH+Y25wbPpkKLsAriRY/SAyk2nu7MPvSLqCizKcffOHM2if4iG4iO0S0pTYs+j2f5tASmShBIF1b8B3wBPxZCVk6q0c7DgkbRZUASklI3uo8fOMliylE2cc4BzVzTN7QVob8xu3pErF9gcCrTgwgHB6UgBzpuYYYnNCUAAcTAZHF6trR10fR1iieGvyiyqwrrTct96Q8wejTKSEpSANTzPM7wDKjowZSpdyT2hytt5Rk10E5ClEMb9ncG+8bCRNyr5WMUSkXVpY8He54QAC6IJ14ad94EnSgYY1oc84pMm14BeiQ2ka1cwTpAI1AuO63084z0qWINw+RMBzIsnno2452gFdNSq6xQI7GoPA8oPpsPvDH89KBPZOvfFqMRlA6W4/IQHdW/ZRwEczJ6ZCcyi+wA3PAQbmTMcpd+HzhTjVB1gCTs4Hjr8oBHjWIpmqCnZgw/e8BUdWLgnMD9iPiOhyw7ks5Or+X0hjR4HkIgGOCUWUvuY+9LMdTITmIF+yBxLfZeGlFKypMZHpLg0yfVI7KlISnsgBwSS5PsPCAM6CmVUFSlpUFpuMzFJHK2rtrGomqluMyzyDt4QPgOC9TK26xQY6dkcBxMfRg5z2JvxGnE6wDOlUlSCwZINm3LeunpAkypub6QZOZCAlJYJ9bQpnJ7QIuDry4vAFCoV9mJFJyixUPOJAJafDs5BBAY3Bs4a3i8N0TE9Tk3Bc8zAcxQAYF44pV2Udg/nADVtQpJGROZyX4M2/ifSHCVky0BVy1zzESlpCJZJF1MQN+/lHyZLLd2/ygFs2qAJ24w5XXEZSRYgewhfhWF515yHlp3P8StgOPHyj7j2MBBypYr7xb94BuZ5SHJcq0T8zFdRQJWy1Kfdn9O6FeFy1LWFKLk6/e0PFTRmy7ceMAnrZgUe0oAQrqKikzZFzwknk/LuhlidNqIylZ0dTMmJUXJB2+fdAayXICQMnaS3xC78y2kC4zTkZSdG+vGCcKpShgmzBvDnygiomJXYquOOh+kBnkIvYPDOVKbZouTRFJ019oooKvrVKSJUxAT/EsMDdmHPeAINMpZDbwUKHKS5/z3CJnWAAhQYFy2/K/wAoR4picyXrAO04XmU9m4xJmDIOsweAtA+CmZ1ZVM7OYWB83PDui0L7QBLudoCtWFy5dyrMODNC3FMSUoMCyRsILx3MhKlNYHXZix+cZZFbnJba/wAoC4VXOJLm31gZKbxfkaAfYbijNeGycQBcsCfOMlKmQXJqWu8AwmdKQCxUkEn4cpfyb1hnLmomJKinQPa0JZeJAfEAeeUE/WDZOLIUCkpYHcQHU3EG5QRIxgTBkdjsBZ4z2Kz8pN/3hH+YmKWBLCiTpl2OoL7aQHoaqgBI8vlHylxAZiHIsT5CEv8Aw9OmSkPPUldip0gjdxZj3Q5psL6tKblRAZzqbuSYDqeSUDmr9ni+alEthqfvaAZxV1gLHKkW5k6QN1t3UrzgLK2SjOr9VCeRBtyiQNNrJRLs/Mi/CJAHScCUvUFI5hve5hpJw2XLbs3G5v5DQRYsk7PA8xHJoAhah/m/t9YpVKQdbjhoPLUwJMmHiYrzmAZIq9k7CzDlsIQUPRFJUZs8k3dt31vzeDhVpTzPp5x0vFHZ9G04QHNVVolJZIazgbnmTwhLS4kVG0FYujOg9UtOZmGZ23sWdvWBsIoEy0gKUFq3ZwPW5gGFbUdlJVq14Dl10oXCVPzIb2gHHK3KognSFFBMVOUQkOBqYDbUc8TUlKOyTbV4DkYFNzqUosHsCwYd4JeCcJo+rDb6mOqrENngBsQmlLJQTbU8e6AlVxvmU8SpnjXWApUl3gCaauXoCQOUOE1hyggAq7r+exhTLQEJLs7ZgNzF2G1qZiXFiLEQBMvFwolKwx0f5xxhZX16s4YIc+ILD1v4R2aCWohaiQ1radxi6vqylRALAt421MB2qUJ+aWo2WCl+8QhqOjKqZCuz2Hcqd22D7gDnxhhT1F4bqrs6cqu0CGIO4NiIDzaVUuYfdU0pP9TmCqXoAgFSutUEk9l0hxfR37TcWhrW4OkSUhJYo03fiG+9YDLKU0dB4+1kvKASGFw/PhCDFMVmhSTKUAhOoygup7u40ZuGpgNEs2ioz8ukL8NxoTQxRkUPFJHEPcd0XlTwBVTSqnoIlpdY0D3P9N94f9H8L6iQOsGVTOriCTofBoW4KtlDn9iNFUJJQSbjQPAXSa9JLJY7c3jvE5+VIBN4S01cJQIShIJ1Vd24d0UTKsrN2++UAR+f1BcPwgGtylspOl++/wC0Xop1HY98cqoYABokF/lIkA2T0mkksVBPqPSC0YghQ7Kwe68ZdIkKAAkgv/Fm18mgymwMKIMsFPJ7+D3MA4qKjs5gB3wlnV97mG+IUxEsIBdTORvHnlVVT5k0okSlLy62Ppy5mA1MqcVEhOrO3v8AfKFXSPpB+WluUFZJZuAvc+XrD7oxhkyWRMnDKQNOZ28IJxzDZU0ELRZW4172/aA8/wAKx5M74cyFGzXIf74xqcDmLWvKxCk2PI7+sd4J0MkSl9YHUZbrbQEi6XA1vfwhxh8lMtylJGYuXgFOM4CqZUyt5ajmWdgEsVgnnoO+GsmhlyhllpCQ7248bxdXTsyktoE+5Lx3T04NzpvAczTkl5j5e3z8oSKlrWT9+EM8brghI9B6A/fOMdV1BVvAO+oJBtpHVPLyqHF7/fdGVl47MknKLgbHQcPvnHJ6TTDNCzYA3A0I0I8oB5NrHmKUdCdOA2HlDClKSCUNfUMAfHjGIrcVJJOx25RRJxgJLpJB8YD02kXmzIV/FtzF44xVJSA+uUc9vWEvRzpB1xy/xJY+oH3pGkxtGYDiQP3gM2muIMMqeqeM7US1BbMwh7g8olSQ24bzgNPIqewB/KWPl9Xj7UK7BcWt9iFWCz1rE9fBZ83PyjurUZgAzaF7wCbGaYE9WokJUygRb74QsoeiYSXJUUknS4L6669xjVHDQtusZQTcXIPMe25iyuniUAkvlIs1iNvvwgMnO6N5ScqlB9NPppFVHRgKAWSmYgkH+VQJtblxjQ083P8A1cD3agjiIqxahAKVjV2b5wCuTVZajIdyw9m9I2tQoGSkjn7xkJ+HFU5J0Lgu0aecSJSH4m/IqLGAVTUXj4lIEEz0ZA51P28DGoCUlR094ApCiAHZI5ln8N44KoyGNdKQCwyknv8ATh3xfg2M9Yn9MkkapOo+o1gNT16eI9YkKhPUb5D6RIDyel/FuolvkkUof+iZbu/Vhnh341VypqEpl0oKlJSCUTS2YgOwm848zjqXqNRfbXwgPX53TXFOtzhNIrTtJM3Ixlda4/UunLmD8UnvgWm/GjEFzZcoyqRJnFABKJpHbIAUcs0nfg8Zin6NTUTOzVBCcxCFKLOBMmygWcj/AMlJsS2ZPCMlnILuXd33fi8B65VfipiITJPV0f65YAImumyCCr9WwaYPI20Jsxb8ScRp5XWEUagSmwTNchT3/wB1nBDHwYm7eUyZZWhRK2KSkDMSzKzk+qR6x2mnKs2aaFMFKYKJJISSDcX0HhAelVH4rYgibJlNTPNEtQIlzmZYSUv+p2viuA7MRq4gDEvxhrpUxUoopiUEpJCJjONW/UvfffWPNzNU+ptpfT7YRypROpeA9B/521v/AE6f+yZ/9sWL/HSuIA6umAHBEzz/AN2POYkB6HK/FCsq5oSU06CQovlWwCEFW8zgltYurMeqkyzMUZDBOYAImObSDft9kvUywx5nRn84RMKS4JB4ixgikJmLCFTClKixUo2Gly50sPKA3FJUVdQ95KC6QoFKwBmV1aWOYghxdn5OXADwhdTUS1TEmUkJzWVmBISEKU3a4TEkbauRZ0n+jhMyWj83JyLKxmSssgZQSVj+HM7a3YxYcAYOKymtcjrVfwszML2Nu4wDhGJ1C1TpTSP/AA7la2mXAWJZI7Vw5B00c2vC6vxibTTihSZa1AAlwtgSApiMwveAaXCApa0iplJ7KDmUvKlWZIUQ5/ldiNX21I7HRwEP+apnu4Mw8E/031OnCAeUf4s1MpCUok0ycr3CJgUXJJBImXDmDpv45VqgxlU39ky3L/d0jI0+AJUjN+ZkJOfLlUtjqoZh/T2QXt8QiJ6PggH8zTXYNnU98rOMtvjD8GU+hgNZh34j1tVNEtEqnKyFlICJnaKUKXlH6mpysOZhpWfiLX0auyilXkck5JgaydlTASO2nTnwjADAOySmfJJTcgLvpLZrXdU3L3pLsIlHgwnSytVTJQoHKETFsWDMXva58ucBv8O/Gqvnky0y6RL3/wBqczkgXaZZyrU+DkgH7UdP8QRUJkBNIpSkqU7TGGUzAoH9TYyl8du4YRHR0AFqymBfL/uEWKQTfLcdoDvChsYAxKmMpbdciaW+KWoqG6WcgHQacCID0jFvxSxKly9ZKpe0VAMmYbpykg/qf1p84U1n41Vk1OVUun1dwiY//uRgpk5StST3kn70HlHEBsqf8VKtBJSmUH1YLv5LhthP4h1tRnKUyHQARmTMvqWfOyfhNzyjzeOkzCHAJAOvPv4wHrf/AB3iWdI6ujzBSks01hlQiY5OdmImAau4No+TfxIxJSQky6RwZSQkJnP+pmy3z5WGW5drhnjzXCJXWzcqpikvdwd9A5JsGJvdg+zwVSYUFIBNQAorly03LJzEntEiwTle1uBgNpif4iYiCCtFKSpKlBKQtwlKinMQVixKFbvbQQHK6TVdZL6wmSlIzAgJXYIQVk3W12bVnNyLRlsUwQIShRqEKJ6x3JsUrWGDObsDcC6vGDJGBIBUkVKklKwAGyklSRl0JAJBLlywSX1gK8TxedLKCerVnRmBCVhhmUliFEFwUmPmFdOZ9OoqQmWSQ3aCtOFlD7EBY5Qpl5Cid1wOYA8gQHAJcAkqA/7Sd4XU1OqYtKEB1LISkcSSwHmYDYf816r+ST/av/5xIy+LYTNppypM9BlzUNmSWcOAoaEjQg+MSADiRIkB2VEs5drDkNWHC5J8Y4iRIC1KuwRs6fZX1MSQWJ7lf+kxIkBVEiRICRIkSAkSJEgJEiRICRIkSAkSJEgPoiRIkB8iRIkBIkSJASJEiQH0R9j5EgPpiRIkB8MdSphSQpJKVAgggsQRcEEaF4kSAsq6xc1ZmTVqmLVqpaipRYMHUq5sAPCJ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http://www2.rgu.ac.uk/life_SEMWEB/engimages/steelductile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4495800" cy="3373401"/>
          </a:xfrm>
          <a:prstGeom prst="rect">
            <a:avLst/>
          </a:prstGeom>
          <a:noFill/>
        </p:spPr>
      </p:pic>
      <p:pic>
        <p:nvPicPr>
          <p:cNvPr id="38914" name="Picture 2" descr="http://www.nhml.com/i/resources_NHML_ductile_brittle_fracture_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40005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</TotalTime>
  <Words>528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Equation</vt:lpstr>
      <vt:lpstr>Fracture of Divertor Structures</vt:lpstr>
      <vt:lpstr>Outline</vt:lpstr>
      <vt:lpstr>Design of Engineering Structures</vt:lpstr>
      <vt:lpstr>What happened?</vt:lpstr>
      <vt:lpstr>Fracture Mechanics</vt:lpstr>
      <vt:lpstr>Crack Tip Stress Fields (Elastic)</vt:lpstr>
      <vt:lpstr>An Example</vt:lpstr>
      <vt:lpstr>Fracture Toughness (room temp)</vt:lpstr>
      <vt:lpstr>Ductile vs. Brittle</vt:lpstr>
      <vt:lpstr>Temperature Dependence</vt:lpstr>
      <vt:lpstr>Stress Fields in Ductile Materials</vt:lpstr>
      <vt:lpstr>Failure Criterion for Ductile Materials</vt:lpstr>
      <vt:lpstr>Irradiated Materials</vt:lpstr>
      <vt:lpstr>Fatigue Crack Growth</vt:lpstr>
      <vt:lpstr>Characterizing Cracks</vt:lpstr>
      <vt:lpstr>ITER Structural Design Criteria</vt:lpstr>
      <vt:lpstr>ANSYS Finite Element Model of Circumferential Crack</vt:lpstr>
      <vt:lpstr>Initial Fracture Studies Based on T-Tube Geometry and Pressure Loads</vt:lpstr>
      <vt:lpstr>Initial Studies Compute Stress Intensities for Axial Cracks in Pressurized Cylinder</vt:lpstr>
      <vt:lpstr>Variation of Stress Intensity with Location along Crack Tip (a = 0.1 mm)</vt:lpstr>
      <vt:lpstr>Maximum Stress Intensity as a Function of Crack Depth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of Divertor Structures</dc:title>
  <dc:creator>jake</dc:creator>
  <cp:lastModifiedBy>jake</cp:lastModifiedBy>
  <cp:revision>22</cp:revision>
  <dcterms:created xsi:type="dcterms:W3CDTF">2011-03-03T21:42:41Z</dcterms:created>
  <dcterms:modified xsi:type="dcterms:W3CDTF">2011-03-31T16:20:01Z</dcterms:modified>
</cp:coreProperties>
</file>