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7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0A2EF-0055-41A6-B9CB-520AE3EB1351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2EE87-ED74-4BAA-B0EE-6DA2046CE0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35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2EE87-ED74-4BAA-B0EE-6DA2046CE0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2EE87-ED74-4BAA-B0EE-6DA2046CE05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456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8EEFC-E636-4507-9398-FA704AE2D7EF}" type="datetimeFigureOut">
              <a:rPr lang="en-US" smtClean="0"/>
              <a:pPr/>
              <a:t>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5E579-0183-4C71-8363-70DBFEEB0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US" dirty="0" smtClean="0"/>
              <a:t>Studying Thermal Creep on a Sample using ANSYS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505200"/>
            <a:ext cx="350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Dara </a:t>
            </a:r>
            <a:r>
              <a:rPr lang="en-US" sz="2400" dirty="0" err="1" smtClean="0"/>
              <a:t>Navaei</a:t>
            </a:r>
            <a:r>
              <a:rPr lang="en-US" sz="2400" dirty="0" smtClean="0"/>
              <a:t>, Siegfried Malang, </a:t>
            </a:r>
            <a:r>
              <a:rPr lang="en-US" sz="2400" dirty="0" err="1" smtClean="0"/>
              <a:t>Xueren</a:t>
            </a:r>
            <a:r>
              <a:rPr lang="en-US" sz="2400" dirty="0" smtClean="0"/>
              <a:t> Wang</a:t>
            </a:r>
          </a:p>
          <a:p>
            <a:endParaRPr lang="en-US" sz="2400" smtClean="0"/>
          </a:p>
          <a:p>
            <a:r>
              <a:rPr lang="en-US" sz="2400" smtClean="0"/>
              <a:t>ARIES </a:t>
            </a:r>
            <a:r>
              <a:rPr lang="en-US" sz="2400" dirty="0" smtClean="0"/>
              <a:t>Project Meeting</a:t>
            </a:r>
          </a:p>
          <a:p>
            <a:r>
              <a:rPr lang="en-US" sz="2400" dirty="0" smtClean="0"/>
              <a:t>Jan. 26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,2011 UCSD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 of the Sample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8173" y="4391066"/>
            <a:ext cx="2144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4391066"/>
            <a:ext cx="19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ANSYS FEA Results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5534" y="4760398"/>
            <a:ext cx="828867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Observation 1: The discrepancy is observed between Experimental and ANSYS results:</a:t>
            </a:r>
          </a:p>
          <a:p>
            <a:r>
              <a:rPr lang="en-US" dirty="0" smtClean="0"/>
              <a:t>                            ANSYS average creep deformation=~1.25%</a:t>
            </a:r>
          </a:p>
          <a:p>
            <a:r>
              <a:rPr lang="en-US" dirty="0" smtClean="0"/>
              <a:t>                            Experimental creep deformation=~1.7%</a:t>
            </a:r>
          </a:p>
          <a:p>
            <a:r>
              <a:rPr lang="en-US" dirty="0" smtClean="0"/>
              <a:t>Observation 2: </a:t>
            </a:r>
            <a:r>
              <a:rPr lang="en-US" dirty="0"/>
              <a:t>The discrepancy is observed between Experimental and </a:t>
            </a:r>
            <a:r>
              <a:rPr lang="en-US" dirty="0" smtClean="0"/>
              <a:t>hand </a:t>
            </a:r>
            <a:r>
              <a:rPr lang="en-US" dirty="0"/>
              <a:t>results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	          Experimental </a:t>
            </a:r>
            <a:r>
              <a:rPr lang="en-US" dirty="0"/>
              <a:t>creep deformation=~1.7</a:t>
            </a:r>
            <a:r>
              <a:rPr lang="en-US" dirty="0" smtClean="0"/>
              <a:t>%</a:t>
            </a:r>
          </a:p>
          <a:p>
            <a:r>
              <a:rPr lang="en-US" dirty="0" smtClean="0"/>
              <a:t>                            Hand calculated creep deformation= ~5.1%</a:t>
            </a:r>
            <a:endParaRPr lang="en-US" dirty="0"/>
          </a:p>
          <a:p>
            <a:endParaRPr lang="en-US" dirty="0" smtClean="0"/>
          </a:p>
          <a:p>
            <a:pPr algn="ctr"/>
            <a:endParaRPr lang="en-US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265" y="1371600"/>
            <a:ext cx="4476976" cy="3019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776" y="1371600"/>
            <a:ext cx="4331489" cy="2964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15447" y="1937266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~1.3 %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37751" y="1634621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~3.0 %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228344" y="3526536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602737" y="3276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251203" y="2306598"/>
            <a:ext cx="348997" cy="1219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320798" y="1988713"/>
            <a:ext cx="281939" cy="12878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087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Creep Strain Results and Conclusion</a:t>
            </a:r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1624" y="1436036"/>
            <a:ext cx="2258792" cy="466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76600" y="1676400"/>
            <a:ext cx="54524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Conclusions: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Thermal creep analysis was performed to match the </a:t>
            </a:r>
          </a:p>
          <a:p>
            <a:r>
              <a:rPr lang="en-US" dirty="0" smtClean="0"/>
              <a:t>      creep experimental data.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Discrepancy among hand calculation, ANSYS, and experimental results were observed.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It will be continued to look for the reason of the mentioned discrepancy.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862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Definition of Creep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Creep is a rate dependent material nonlinearity in which the material continues to deform under a constant load (ANSYS). Creep is highly time dependent and it displays its effects over a long time. Creep has 3 stages: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creep-rup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099745"/>
            <a:ext cx="4274412" cy="3276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6265128"/>
            <a:ext cx="8763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/>
              <a:t>Source:</a:t>
            </a:r>
            <a:r>
              <a:rPr lang="en-US" sz="1400" dirty="0" err="1" smtClean="0"/>
              <a:t>http</a:t>
            </a:r>
            <a:r>
              <a:rPr lang="en-US" sz="1400" dirty="0" smtClean="0"/>
              <a:t>://</a:t>
            </a:r>
            <a:r>
              <a:rPr lang="en-US" sz="1400" dirty="0" err="1" smtClean="0"/>
              <a:t>www.ndted.org</a:t>
            </a:r>
            <a:r>
              <a:rPr lang="en-US" sz="1400" dirty="0" smtClean="0"/>
              <a:t>/</a:t>
            </a:r>
            <a:r>
              <a:rPr lang="en-US" sz="1400" dirty="0" err="1" smtClean="0"/>
              <a:t>EducationResources</a:t>
            </a:r>
            <a:r>
              <a:rPr lang="en-US" sz="1400" dirty="0" smtClean="0"/>
              <a:t>/</a:t>
            </a:r>
            <a:r>
              <a:rPr lang="en-US" sz="1400" dirty="0" err="1" smtClean="0"/>
              <a:t>CommunityCollege</a:t>
            </a:r>
            <a:r>
              <a:rPr lang="en-US" sz="1400" dirty="0" smtClean="0"/>
              <a:t>/Materials/Mechanical/</a:t>
            </a:r>
            <a:r>
              <a:rPr lang="en-US" sz="1400" dirty="0" err="1" smtClean="0"/>
              <a:t>Creep.htm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Stages of Creep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Creep has three stages: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First Stage: It is considered by the work-hardening behavior of the material. It makes the material more difficult to deform under strain.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Second Stage: Creep in this stage is steady state. In this stage, there is a balance work-hardening and thermal-softening which causes a constant and steady creep. (minimum creep rate)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Third Stage</a:t>
            </a:r>
            <a:r>
              <a:rPr lang="en-US" smtClean="0"/>
              <a:t>: In </a:t>
            </a:r>
            <a:r>
              <a:rPr lang="en-US" dirty="0" smtClean="0"/>
              <a:t>this stage, creep accelerates due to the accumulating damage which will cause rupture at the end of the stage.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Creep analysis in ANSYS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ANSYS is able to analyze first and second stages of creep.</a:t>
            </a:r>
          </a:p>
          <a:p>
            <a:r>
              <a:rPr lang="en-US" dirty="0" smtClean="0"/>
              <a:t>ANSYS uses Implicit and Explicit methods for creep.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Implicit is fast and accurate and works with temperature dependent creep constant.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 err="1" smtClean="0"/>
              <a:t>Divertor</a:t>
            </a:r>
            <a:r>
              <a:rPr lang="en-US" dirty="0" smtClean="0"/>
              <a:t> analysis, all the material properties are temperature dependent.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Explicit method is used for the analyses if it would not allow use to temp. dependent materials. It does not perform elastic-plastic analysis.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Creep Analysis in ANSYS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4582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ANSYS is able to do elastic-plastic and creep analysis at the same time.</a:t>
            </a:r>
          </a:p>
          <a:p>
            <a:r>
              <a:rPr lang="en-US" dirty="0" smtClean="0"/>
              <a:t>ANSYS has 13 prepared creep models and one user defined model.</a:t>
            </a:r>
          </a:p>
          <a:p>
            <a:pPr>
              <a:buNone/>
            </a:pPr>
            <a:r>
              <a:rPr lang="en-US" b="1" dirty="0" smtClean="0"/>
              <a:t>Eight creep models for primary stage:</a:t>
            </a:r>
          </a:p>
          <a:p>
            <a:r>
              <a:rPr lang="en-US" dirty="0" smtClean="0"/>
              <a:t>Strain Hardening:                                          </a:t>
            </a:r>
          </a:p>
          <a:p>
            <a:r>
              <a:rPr lang="en-US" dirty="0" smtClean="0"/>
              <a:t>Time Hardening:                             </a:t>
            </a:r>
          </a:p>
          <a:p>
            <a:r>
              <a:rPr lang="en-US" dirty="0" smtClean="0"/>
              <a:t>Modified Strain Hardening: 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27813599"/>
              </p:ext>
            </p:extLst>
          </p:nvPr>
        </p:nvGraphicFramePr>
        <p:xfrm>
          <a:off x="3930650" y="4876800"/>
          <a:ext cx="2119313" cy="625475"/>
        </p:xfrm>
        <a:graphic>
          <a:graphicData uri="http://schemas.openxmlformats.org/presentationml/2006/ole">
            <p:oleObj spid="_x0000_s6346" name="Equation" r:id="rId3" imgW="1333440" imgH="39348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638800" y="5638800"/>
          <a:ext cx="3338052" cy="533400"/>
        </p:xfrm>
        <a:graphic>
          <a:graphicData uri="http://schemas.openxmlformats.org/presentationml/2006/ole">
            <p:oleObj spid="_x0000_s6347" name="Equation" r:id="rId4" imgW="2463800" imgH="3937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21100429"/>
              </p:ext>
            </p:extLst>
          </p:nvPr>
        </p:nvGraphicFramePr>
        <p:xfrm>
          <a:off x="3886200" y="4343400"/>
          <a:ext cx="2058987" cy="565150"/>
        </p:xfrm>
        <a:graphic>
          <a:graphicData uri="http://schemas.openxmlformats.org/presentationml/2006/ole">
            <p:oleObj spid="_x0000_s6348" name="Equation" r:id="rId5" imgW="1434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Creep Analysis in ANSYS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Three creep models for secondary stage: </a:t>
            </a:r>
          </a:p>
          <a:p>
            <a:r>
              <a:rPr lang="en-US" dirty="0" smtClean="0"/>
              <a:t>Generalized </a:t>
            </a:r>
            <a:r>
              <a:rPr lang="en-US" dirty="0" err="1" smtClean="0"/>
              <a:t>Garofalo</a:t>
            </a:r>
            <a:r>
              <a:rPr lang="en-US" dirty="0" smtClean="0"/>
              <a:t>:</a:t>
            </a:r>
          </a:p>
          <a:p>
            <a:r>
              <a:rPr lang="en-US" dirty="0" smtClean="0"/>
              <a:t> Norton:                                                 </a:t>
            </a:r>
          </a:p>
          <a:p>
            <a:pPr>
              <a:buNone/>
            </a:pPr>
            <a:r>
              <a:rPr lang="en-US" b="1" dirty="0" smtClean="0"/>
              <a:t>Two primary +secondary models:</a:t>
            </a:r>
          </a:p>
          <a:p>
            <a:r>
              <a:rPr lang="en-US" dirty="0" smtClean="0"/>
              <a:t>Time Hardening:                                          </a:t>
            </a:r>
          </a:p>
          <a:p>
            <a:r>
              <a:rPr lang="en-US" dirty="0" smtClean="0"/>
              <a:t>Generalized Time Hardening for primary stage.</a:t>
            </a:r>
          </a:p>
          <a:p>
            <a:pPr>
              <a:buNone/>
            </a:pPr>
            <a:r>
              <a:rPr lang="en-US" dirty="0" smtClean="0"/>
              <a:t>Constants need to be specified in ANSYS for each model.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52971837"/>
              </p:ext>
            </p:extLst>
          </p:nvPr>
        </p:nvGraphicFramePr>
        <p:xfrm>
          <a:off x="2286000" y="2667000"/>
          <a:ext cx="1809750" cy="609600"/>
        </p:xfrm>
        <a:graphic>
          <a:graphicData uri="http://schemas.openxmlformats.org/presentationml/2006/ole">
            <p:oleObj spid="_x0000_s24779" name="Equation" r:id="rId3" imgW="1167893" imgH="393529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75475365"/>
              </p:ext>
            </p:extLst>
          </p:nvPr>
        </p:nvGraphicFramePr>
        <p:xfrm>
          <a:off x="3717925" y="3829050"/>
          <a:ext cx="3232150" cy="298450"/>
        </p:xfrm>
        <a:graphic>
          <a:graphicData uri="http://schemas.openxmlformats.org/presentationml/2006/ole">
            <p:oleObj spid="_x0000_s24780" name="Equation" r:id="rId4" imgW="2717640" imgH="2412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72548901"/>
              </p:ext>
            </p:extLst>
          </p:nvPr>
        </p:nvGraphicFramePr>
        <p:xfrm>
          <a:off x="4572000" y="2133600"/>
          <a:ext cx="2752725" cy="609600"/>
        </p:xfrm>
        <a:graphic>
          <a:graphicData uri="http://schemas.openxmlformats.org/presentationml/2006/ole">
            <p:oleObj spid="_x0000_s24781" name="Equation" r:id="rId5" imgW="1777229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The Significance of Creep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 In the second stage, the slope is ascending  so it may lead to the third stage and cause failure and rupture.</a:t>
            </a:r>
          </a:p>
          <a:p>
            <a:r>
              <a:rPr lang="en-US" dirty="0" smtClean="0"/>
              <a:t>Creep is highly time dependent, thus it can show its effects in a longer time.</a:t>
            </a:r>
          </a:p>
          <a:p>
            <a:r>
              <a:rPr lang="en-US" dirty="0" smtClean="0"/>
              <a:t> All our present analyses on the </a:t>
            </a:r>
            <a:r>
              <a:rPr lang="en-US" dirty="0" err="1" smtClean="0"/>
              <a:t>divertor</a:t>
            </a:r>
            <a:r>
              <a:rPr lang="en-US" dirty="0" smtClean="0"/>
              <a:t> are rate-independent.</a:t>
            </a:r>
          </a:p>
          <a:p>
            <a:r>
              <a:rPr lang="en-US" dirty="0" smtClean="0"/>
              <a:t>Creep is temperature dependent and it has more effects in higher temperatures.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Significance of Creep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divertor</a:t>
            </a:r>
            <a:r>
              <a:rPr lang="en-US" dirty="0" smtClean="0"/>
              <a:t> operates in a range of high temperature (600-700 C). Therefore…</a:t>
            </a:r>
          </a:p>
          <a:p>
            <a:r>
              <a:rPr lang="en-US" dirty="0" smtClean="0"/>
              <a:t>Creep has to be included in the </a:t>
            </a:r>
            <a:r>
              <a:rPr lang="en-US" dirty="0" err="1" smtClean="0"/>
              <a:t>divertor</a:t>
            </a:r>
            <a:r>
              <a:rPr lang="en-US" dirty="0" smtClean="0"/>
              <a:t> analyses.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Creep causes relaxation of secondary stress which decreases the total stress of the </a:t>
            </a:r>
            <a:r>
              <a:rPr lang="en-US" dirty="0" err="1" smtClean="0">
                <a:solidFill>
                  <a:srgbClr val="FF0000"/>
                </a:solidFill>
              </a:rPr>
              <a:t>divertor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773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Configuration of the Sample</a:t>
            </a:r>
            <a:br>
              <a:rPr lang="en-US" dirty="0" smtClean="0"/>
            </a:br>
            <a:r>
              <a:rPr lang="en-US" dirty="0" smtClean="0"/>
              <a:t>(one quarter of creep specimen)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161327" y="4174252"/>
                <a:ext cx="3420073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ODS Steel Material Properties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T=650 °C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σ= 160 </a:t>
                </a:r>
                <a:r>
                  <a:rPr lang="en-US" dirty="0" err="1" smtClean="0"/>
                  <a:t>MPa</a:t>
                </a:r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=9</m:t>
                    </m:r>
                    <m:r>
                      <a:rPr lang="en-US" b="0" i="1" smtClean="0">
                        <a:latin typeface="Cambria Math"/>
                      </a:rPr>
                      <m:t>5000</m:t>
                    </m:r>
                  </m:oMath>
                </a14:m>
                <a:r>
                  <a:rPr lang="en-US" dirty="0" smtClean="0"/>
                  <a:t> 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Exp. Creep rate=6x10 </a:t>
                </a:r>
                <a:r>
                  <a:rPr lang="en-US" baseline="30000" dirty="0" smtClean="0"/>
                  <a:t>-7 </a:t>
                </a:r>
                <a:r>
                  <a:rPr lang="en-US" dirty="0" smtClean="0"/>
                  <a:t>(1/s)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Creep exponent=3.9-5.5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27" y="4174252"/>
                <a:ext cx="3420073" cy="1754326"/>
              </a:xfrm>
              <a:prstGeom prst="rect">
                <a:avLst/>
              </a:prstGeom>
              <a:blipFill rotWithShape="1">
                <a:blip r:embed="rId3"/>
                <a:stretch>
                  <a:fillRect l="-1068" t="-1736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>
            <a:off x="3309897" y="2050542"/>
            <a:ext cx="4270479" cy="152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09897" y="1932432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08751" y="1591294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L=15mm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79417" y="5787860"/>
            <a:ext cx="5321061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 Creep data was taken from “Thermal creep behavior of the EUROFER 97 RAFM steel and two European ODS EUROFER 97 steels”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868392" y="4267200"/>
            <a:ext cx="1366080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C1=2.50E-46</a:t>
            </a:r>
          </a:p>
          <a:p>
            <a:r>
              <a:rPr lang="en-US" dirty="0" smtClean="0"/>
              <a:t>C2=4.8</a:t>
            </a:r>
          </a:p>
          <a:p>
            <a:r>
              <a:rPr lang="en-US" dirty="0" smtClean="0"/>
              <a:t>C3=0</a:t>
            </a:r>
            <a:endParaRPr lang="en-US" dirty="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21333566"/>
              </p:ext>
            </p:extLst>
          </p:nvPr>
        </p:nvGraphicFramePr>
        <p:xfrm>
          <a:off x="5977615" y="4343400"/>
          <a:ext cx="635000" cy="228600"/>
        </p:xfrm>
        <a:graphic>
          <a:graphicData uri="http://schemas.openxmlformats.org/presentationml/2006/ole">
            <p:oleObj spid="_x0000_s25655" name="Equation" r:id="rId4" imgW="634680" imgH="228600" progId="Equation.3">
              <p:embed/>
            </p:oleObj>
          </a:graphicData>
        </a:graphic>
      </p:graphicFrame>
      <p:pic>
        <p:nvPicPr>
          <p:cNvPr id="25622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14764" y="-385762"/>
            <a:ext cx="1304925" cy="634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Connector 21"/>
          <p:cNvCxnSpPr/>
          <p:nvPr/>
        </p:nvCxnSpPr>
        <p:spPr>
          <a:xfrm>
            <a:off x="7580376" y="1960626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607426" y="2210562"/>
            <a:ext cx="250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593332" y="3352800"/>
            <a:ext cx="344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7791642" y="2210562"/>
            <a:ext cx="0" cy="11513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823346" y="2514600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r=4mm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05841" y="3355848"/>
            <a:ext cx="344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11936" y="3075432"/>
            <a:ext cx="344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1178053" y="3075432"/>
            <a:ext cx="666" cy="2697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1327" y="3009876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r=1mm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1350265" y="3231642"/>
            <a:ext cx="2048347" cy="502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3733800" y="3361944"/>
            <a:ext cx="609600" cy="371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279417" y="3798062"/>
            <a:ext cx="154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Symmetry B.C.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7580376" y="2885432"/>
            <a:ext cx="519482" cy="860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407732" y="3792474"/>
            <a:ext cx="1127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P=42 </a:t>
            </a:r>
            <a:r>
              <a:rPr lang="en-US" dirty="0" err="1" smtClean="0"/>
              <a:t>MPa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356360" y="2808732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438400" y="2840736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356360" y="2942082"/>
            <a:ext cx="1082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373843" y="2477738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L=3.8mm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16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6905</TotalTime>
  <Words>597</Words>
  <Application>Microsoft Office PowerPoint</Application>
  <PresentationFormat>On-screen Show (4:3)</PresentationFormat>
  <Paragraphs>75</Paragraphs>
  <Slides>11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Studying Thermal Creep on a Sample using ANSYS  </vt:lpstr>
      <vt:lpstr>Definition of Creep</vt:lpstr>
      <vt:lpstr>Stages of Creep</vt:lpstr>
      <vt:lpstr>Creep analysis in ANSYS</vt:lpstr>
      <vt:lpstr>Implicit Creep Analysis in ANSYS</vt:lpstr>
      <vt:lpstr>Implicit Creep Analysis in ANSYS</vt:lpstr>
      <vt:lpstr>The Significance of Creep Analysis</vt:lpstr>
      <vt:lpstr>The Significance of Creep Analysis</vt:lpstr>
      <vt:lpstr>The Configuration of the Sample (one quarter of creep specimen)</vt:lpstr>
      <vt:lpstr>The Results of the Sample</vt:lpstr>
      <vt:lpstr>The Creep Strain Results and Conclusion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Creep Analysis on the Divertor Joint</dc:title>
  <dc:creator>DA</dc:creator>
  <cp:lastModifiedBy>DA</cp:lastModifiedBy>
  <cp:revision>140</cp:revision>
  <dcterms:created xsi:type="dcterms:W3CDTF">2010-12-23T02:15:17Z</dcterms:created>
  <dcterms:modified xsi:type="dcterms:W3CDTF">2011-01-26T23:28:46Z</dcterms:modified>
</cp:coreProperties>
</file>