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  <p:sldMasterId id="2147483691" r:id="rId2"/>
  </p:sldMasterIdLst>
  <p:notesMasterIdLst>
    <p:notesMasterId r:id="rId11"/>
  </p:notesMasterIdLst>
  <p:handoutMasterIdLst>
    <p:handoutMasterId r:id="rId12"/>
  </p:handoutMasterIdLst>
  <p:sldIdLst>
    <p:sldId id="276" r:id="rId3"/>
    <p:sldId id="653" r:id="rId4"/>
    <p:sldId id="694" r:id="rId5"/>
    <p:sldId id="695" r:id="rId6"/>
    <p:sldId id="679" r:id="rId7"/>
    <p:sldId id="680" r:id="rId8"/>
    <p:sldId id="681" r:id="rId9"/>
    <p:sldId id="612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vesh" initials="s" lastIdx="1" clrIdx="0"/>
  <p:cmAuthor id="1" name="sabachr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6636"/>
    <a:srgbClr val="0F6E36"/>
    <a:srgbClr val="FFC000"/>
    <a:srgbClr val="FF9933"/>
    <a:srgbClr val="007E00"/>
    <a:srgbClr val="CC6600"/>
    <a:srgbClr val="FF5C00"/>
    <a:srgbClr val="FF6600"/>
    <a:srgbClr val="FFFFFF"/>
    <a:srgbClr val="FF7C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08" autoAdjust="0"/>
    <p:restoredTop sz="95195" autoAdjust="0"/>
  </p:normalViewPr>
  <p:slideViewPr>
    <p:cSldViewPr snapToGrid="0">
      <p:cViewPr varScale="1">
        <p:scale>
          <a:sx n="51" d="100"/>
          <a:sy n="51" d="100"/>
        </p:scale>
        <p:origin x="-1302" y="-84"/>
      </p:cViewPr>
      <p:guideLst>
        <p:guide orient="horz" pos="50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938" y="-10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1B2FCBD8-E091-49A8-9A01-12DC1312E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2" tIns="46196" rIns="92392" bIns="46196" numCol="1" anchor="t" anchorCtr="0" compatLnSpc="1">
            <a:prstTxWarp prst="textNoShape">
              <a:avLst/>
            </a:prstTxWarp>
          </a:bodyPr>
          <a:lstStyle>
            <a:lvl1pPr defTabSz="923722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2" tIns="46196" rIns="92392" bIns="46196" numCol="1" anchor="t" anchorCtr="0" compatLnSpc="1">
            <a:prstTxWarp prst="textNoShape">
              <a:avLst/>
            </a:prstTxWarp>
          </a:bodyPr>
          <a:lstStyle>
            <a:lvl1pPr algn="r" defTabSz="923722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2" tIns="46196" rIns="92392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2" tIns="46196" rIns="92392" bIns="46196" numCol="1" anchor="b" anchorCtr="0" compatLnSpc="1">
            <a:prstTxWarp prst="textNoShape">
              <a:avLst/>
            </a:prstTxWarp>
          </a:bodyPr>
          <a:lstStyle>
            <a:lvl1pPr defTabSz="923722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2" tIns="46196" rIns="92392" bIns="46196" numCol="1" anchor="b" anchorCtr="0" compatLnSpc="1">
            <a:prstTxWarp prst="textNoShape">
              <a:avLst/>
            </a:prstTxWarp>
          </a:bodyPr>
          <a:lstStyle>
            <a:lvl1pPr algn="r" defTabSz="923722" eaLnBrk="1" hangingPunct="1">
              <a:defRPr sz="1200" b="0"/>
            </a:lvl1pPr>
          </a:lstStyle>
          <a:p>
            <a:pPr>
              <a:defRPr/>
            </a:pPr>
            <a:fld id="{42C8B923-D617-4DCB-9B01-589676F2E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4849C746-CA0E-4DFD-9F3C-6EF0EF74E92D}" type="slidenum">
              <a:rPr lang="en-US" smtClean="0"/>
              <a:pPr defTabSz="922338"/>
              <a:t>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24BF0D40-9FAE-465F-B67B-F0864445D3BC}" type="slidenum">
              <a:rPr lang="en-US" smtClean="0"/>
              <a:pPr defTabSz="922338"/>
              <a:t>5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04800" y="624840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8" descr="horizontal-logo-green-text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04800"/>
            <a:ext cx="533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1E85B-7BF8-4BD7-AC1E-4E995D383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67AE-58FE-4719-8F02-1A96B990F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CB581-054C-4B47-AC7B-612A8D886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307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307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DA22B-D9DA-434D-89CA-6D0FCB0E38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50" y="161925"/>
            <a:ext cx="5167313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70000"/>
            <a:ext cx="8229600" cy="51990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D8B23-F0CD-4720-B47B-1820AACED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79E99-DB94-410B-9CBA-4324DEF14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234D9-2FE7-4383-A59A-0BBEFA7CF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94AC5-7CAA-4B19-B549-2EF843389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54E90-7D7A-4B40-95D1-CE7E91B97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31A2C-9D22-4420-AAE0-DF061C484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0B706-CBD4-46EF-A955-EC08816D2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E5194-D6B8-4FA2-A6DB-0A5AF991C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57689" y="161925"/>
            <a:ext cx="5167313" cy="7239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001E0-7D54-4164-900A-A7C13CA7D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9F112-762D-4C24-9177-F3323F7B1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D68B0-BEEA-4835-8CA2-1CB80FD80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C02B7-D124-4E3D-B7A0-EA649F356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307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307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2C741-9128-4E57-9EEF-AFB9D114D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baseline="0"/>
            </a:lvl1pPr>
            <a:lvl2pPr algn="l">
              <a:buNone/>
              <a:defRPr b="0" baseline="0"/>
            </a:lvl2pPr>
          </a:lstStyle>
          <a:p>
            <a:pPr lvl="1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D5743-351F-4790-B349-142C12AEF2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8FE37-3593-4A7C-A023-119EB6EC42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02299-9B6B-4AAF-A5E9-63CF31C75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0CCDE-BB8E-47B9-90A3-5FF2B5B1C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A033F-E3F0-43AE-A8ED-62F72631D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F0F64-5002-4958-8C38-369B13824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CBAFD-EB82-43B2-99DB-424FF75F8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1650" y="161925"/>
            <a:ext cx="5167313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70000"/>
            <a:ext cx="8229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7763" y="6619875"/>
            <a:ext cx="37623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780F0CB-C475-4ADA-B686-72D8BD850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 userDrawn="1"/>
        </p:nvSpPr>
        <p:spPr bwMode="auto">
          <a:xfrm>
            <a:off x="0" y="808523"/>
            <a:ext cx="9144000" cy="42863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5558" tIns="42028" rIns="85558" bIns="42028"/>
          <a:lstStyle/>
          <a:p>
            <a:pPr algn="ctr" defTabSz="866775">
              <a:lnSpc>
                <a:spcPct val="85000"/>
              </a:lnSpc>
              <a:defRPr/>
            </a:pPr>
            <a:endParaRPr lang="en-US" sz="2200" i="1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  <p:pic>
        <p:nvPicPr>
          <p:cNvPr id="5126" name="Picture 8" descr="horizontal-logo-green-text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42875" y="6351519"/>
            <a:ext cx="27828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 bwMode="auto">
          <a:xfrm>
            <a:off x="228600" y="6261652"/>
            <a:ext cx="867686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1650" y="161925"/>
            <a:ext cx="5167313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70000"/>
            <a:ext cx="8229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7763" y="6619875"/>
            <a:ext cx="37623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7C42F7FB-6A72-455D-B7FF-1C57FEBE7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3496" name="Rectangle 8"/>
          <p:cNvSpPr>
            <a:spLocks noChangeArrowheads="1"/>
          </p:cNvSpPr>
          <p:nvPr userDrawn="1"/>
        </p:nvSpPr>
        <p:spPr bwMode="auto">
          <a:xfrm>
            <a:off x="0" y="987425"/>
            <a:ext cx="9144000" cy="42863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5558" tIns="42028" rIns="85558" bIns="42028"/>
          <a:lstStyle/>
          <a:p>
            <a:pPr algn="ctr" defTabSz="866775">
              <a:lnSpc>
                <a:spcPct val="85000"/>
              </a:lnSpc>
              <a:defRPr/>
            </a:pPr>
            <a:endParaRPr lang="en-US" sz="2200" i="1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  <p:pic>
        <p:nvPicPr>
          <p:cNvPr id="6150" name="Picture 9" descr="New_DOE_Logo_Color_042808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3513" y="171450"/>
            <a:ext cx="2562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466725" y="1804836"/>
            <a:ext cx="8210550" cy="7078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 anchor="ctr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DOE Expectations for the ARIES Team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83637"/>
            <a:ext cx="6400800" cy="1867945"/>
          </a:xfrm>
        </p:spPr>
        <p:txBody>
          <a:bodyPr lIns="82039" tIns="41020" rIns="82039" bIns="41020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2400" i="1" dirty="0" smtClean="0"/>
              <a:t>Presented by: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z="1200" i="1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sz="2800" i="1" dirty="0" smtClean="0"/>
              <a:t>A. L. Opdenaker</a:t>
            </a:r>
            <a:endParaRPr lang="en-US" sz="2800" i="1" dirty="0" smtClean="0"/>
          </a:p>
          <a:p>
            <a:pPr eaLnBrk="1" hangingPunct="1">
              <a:spcBef>
                <a:spcPct val="0"/>
              </a:spcBef>
              <a:defRPr/>
            </a:pPr>
            <a:endParaRPr lang="en-US" sz="1200" i="1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i="1" dirty="0" smtClean="0"/>
              <a:t>Fusion </a:t>
            </a:r>
            <a:r>
              <a:rPr lang="en-US" i="1" dirty="0" smtClean="0"/>
              <a:t>Energy Sciences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i="1" dirty="0" smtClean="0"/>
              <a:t>Office of Science</a:t>
            </a:r>
            <a:endParaRPr lang="en-US" i="1" dirty="0" smtClean="0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452438" y="5459791"/>
            <a:ext cx="8237537" cy="1098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039" tIns="41020" rIns="82039" bIns="41020">
            <a:spAutoFit/>
          </a:bodyPr>
          <a:lstStyle/>
          <a:p>
            <a:pPr algn="ctr"/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Doubletree Hotel Conference Center</a:t>
            </a:r>
          </a:p>
          <a:p>
            <a:pPr algn="ctr"/>
            <a:r>
              <a:rPr lang="en-US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Bethesda, Maryland</a:t>
            </a:r>
            <a:endParaRPr lang="en-US" sz="1600" b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1000" b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July 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29, </a:t>
            </a:r>
            <a:r>
              <a:rPr lang="en-US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en-US" sz="2400" i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7D5743-351F-4790-B349-142C12AEF2B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4563" y="1418253"/>
            <a:ext cx="854684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6725" indent="-466725">
              <a:buFont typeface="Arial" pitchFamily="34" charset="0"/>
              <a:buChar char="•"/>
            </a:pPr>
            <a:r>
              <a:rPr lang="en-US" sz="3200" b="0" dirty="0" smtClean="0"/>
              <a:t>Thanks to all of you for coming to Washington in the middle of our infamous hazy, hot, and humid summer</a:t>
            </a:r>
          </a:p>
          <a:p>
            <a:pPr marL="466725" indent="-466725">
              <a:buFont typeface="Arial" pitchFamily="34" charset="0"/>
              <a:buChar char="•"/>
            </a:pPr>
            <a:endParaRPr lang="en-US" sz="3200" b="0" dirty="0" smtClean="0"/>
          </a:p>
          <a:p>
            <a:pPr marL="466725" indent="-466725">
              <a:buFont typeface="Arial" pitchFamily="34" charset="0"/>
              <a:buChar char="•"/>
            </a:pPr>
            <a:r>
              <a:rPr lang="en-US" sz="3200" b="0" dirty="0" smtClean="0"/>
              <a:t>I am hoping that we can arrange to have at least one meeting every year at a location that is an easy train ride from Germantown so I can once again become involved in the great work you are doing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2554" y="970384"/>
            <a:ext cx="8294915" cy="5299787"/>
          </a:xfrm>
        </p:spPr>
        <p:txBody>
          <a:bodyPr/>
          <a:lstStyle/>
          <a:p>
            <a:pPr marL="471488" indent="-471488">
              <a:buFont typeface="Wingdings" pitchFamily="2" charset="2"/>
              <a:buChar char="Ø"/>
            </a:pPr>
            <a:r>
              <a:rPr lang="en-US" sz="2400" dirty="0" smtClean="0"/>
              <a:t>Your efforts have been and continue to be greatly appreciated by the management of Fusion Energy Sciences</a:t>
            </a:r>
            <a:endParaRPr lang="en-US" sz="2400" dirty="0" smtClean="0"/>
          </a:p>
          <a:p>
            <a:pPr marL="471488" indent="-471488">
              <a:buFont typeface="Wingdings" pitchFamily="2" charset="2"/>
              <a:buChar char="Ø"/>
            </a:pPr>
            <a:endParaRPr lang="en-US" sz="2400" dirty="0" smtClean="0"/>
          </a:p>
          <a:p>
            <a:pPr marL="471488" indent="-471488">
              <a:buFont typeface="Wingdings" pitchFamily="2" charset="2"/>
              <a:buChar char="Ø"/>
            </a:pPr>
            <a:r>
              <a:rPr lang="en-US" sz="2400" dirty="0" smtClean="0"/>
              <a:t>As we prepared for the FNS Meeting (Chuck will report), Ed Synakowski made many remarks about </a:t>
            </a:r>
          </a:p>
          <a:p>
            <a:pPr marL="928688" lvl="1" indent="-471488">
              <a:buFont typeface="Wingdings" pitchFamily="2" charset="2"/>
              <a:buChar char="v"/>
            </a:pPr>
            <a:r>
              <a:rPr lang="en-US" sz="2200" dirty="0" smtClean="0"/>
              <a:t>quality of your work </a:t>
            </a:r>
          </a:p>
          <a:p>
            <a:pPr marL="928688" lvl="1" indent="-471488">
              <a:buFont typeface="Wingdings" pitchFamily="2" charset="2"/>
              <a:buChar char="v"/>
            </a:pPr>
            <a:r>
              <a:rPr lang="en-US" sz="2200" dirty="0" smtClean="0"/>
              <a:t>confidence he has in team leadership</a:t>
            </a:r>
          </a:p>
          <a:p>
            <a:pPr marL="928688" lvl="1" indent="-471488">
              <a:buFont typeface="Wingdings" pitchFamily="2" charset="2"/>
              <a:buChar char="v"/>
            </a:pPr>
            <a:r>
              <a:rPr lang="en-US" sz="2200" dirty="0" smtClean="0"/>
              <a:t>objective work based on science </a:t>
            </a:r>
            <a:r>
              <a:rPr lang="en-US" sz="2200" dirty="0" smtClean="0"/>
              <a:t>not influenced by organizational concerns, confinement concept bias, etc.</a:t>
            </a:r>
          </a:p>
          <a:p>
            <a:pPr marL="471488" indent="-471488">
              <a:buFont typeface="Wingdings" pitchFamily="2" charset="2"/>
              <a:buChar char="Ø"/>
            </a:pPr>
            <a:endParaRPr lang="en-US" sz="2400" dirty="0" smtClean="0"/>
          </a:p>
          <a:p>
            <a:pPr marL="471488" indent="-471488">
              <a:buFont typeface="Wingdings" pitchFamily="2" charset="2"/>
              <a:buChar char="Ø"/>
            </a:pPr>
            <a:r>
              <a:rPr lang="en-US" sz="2400" dirty="0" smtClean="0"/>
              <a:t>FES will continue to look to you to support us for special needs in the future</a:t>
            </a:r>
          </a:p>
          <a:p>
            <a:pPr marL="471488" indent="-471488">
              <a:buFont typeface="Wingdings" pitchFamily="2" charset="2"/>
              <a:buChar char="Ø"/>
            </a:pPr>
            <a:endParaRPr lang="en-US" sz="24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50799"/>
            <a:ext cx="9144000" cy="723900"/>
          </a:xfrm>
        </p:spPr>
        <p:txBody>
          <a:bodyPr/>
          <a:lstStyle/>
          <a:p>
            <a:r>
              <a:rPr lang="en-US" sz="2800" dirty="0" smtClean="0"/>
              <a:t>FES View of the Studies Team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7D5743-351F-4790-B349-142C12AEF2B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F0F64-5002-4958-8C38-369B138246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1268963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6725" indent="-447675">
              <a:buFont typeface="Wingdings" pitchFamily="2" charset="2"/>
              <a:buChar char="Ø"/>
            </a:pPr>
            <a:r>
              <a:rPr lang="en-US" sz="2400" dirty="0" smtClean="0"/>
              <a:t>FES staff has been getting smaller</a:t>
            </a:r>
          </a:p>
          <a:p>
            <a:pPr marL="914400" indent="-447675">
              <a:buFont typeface="Wingdings" pitchFamily="2" charset="2"/>
              <a:buChar char="Ø"/>
            </a:pPr>
            <a:r>
              <a:rPr lang="en-US" sz="2000" dirty="0" smtClean="0"/>
              <a:t>Five Long-Serving Staff members have recently retired</a:t>
            </a:r>
          </a:p>
          <a:p>
            <a:pPr marL="914400" indent="-447675">
              <a:buFont typeface="Wingdings" pitchFamily="2" charset="2"/>
              <a:buChar char="Ø"/>
            </a:pPr>
            <a:r>
              <a:rPr lang="en-US" sz="2000" dirty="0" smtClean="0"/>
              <a:t>Two of three management positions remain vacant</a:t>
            </a:r>
          </a:p>
          <a:p>
            <a:pPr marL="914400" indent="-447675">
              <a:buFont typeface="Wingdings" pitchFamily="2" charset="2"/>
              <a:buChar char="Ø"/>
            </a:pPr>
            <a:endParaRPr lang="en-US" sz="2000" dirty="0" smtClean="0"/>
          </a:p>
          <a:p>
            <a:pPr marL="447675" indent="-447675">
              <a:buFont typeface="Wingdings" pitchFamily="2" charset="2"/>
              <a:buChar char="Ø"/>
            </a:pPr>
            <a:r>
              <a:rPr lang="en-US" sz="2400" dirty="0" smtClean="0"/>
              <a:t>The trend is about to start reversing!</a:t>
            </a:r>
          </a:p>
          <a:p>
            <a:pPr marL="904875" lvl="1" indent="-447675">
              <a:buFont typeface="Wingdings" pitchFamily="2" charset="2"/>
              <a:buChar char="Ø"/>
            </a:pPr>
            <a:r>
              <a:rPr lang="en-US" sz="2000" dirty="0" smtClean="0"/>
              <a:t>Ed has been on-board for over one year</a:t>
            </a:r>
          </a:p>
          <a:p>
            <a:pPr marL="904875" lvl="1" indent="-447675">
              <a:buFont typeface="Wingdings" pitchFamily="2" charset="2"/>
              <a:buChar char="Ø"/>
            </a:pPr>
            <a:r>
              <a:rPr lang="en-US" sz="2000" dirty="0" smtClean="0"/>
              <a:t>Research Division Director position will close in August</a:t>
            </a:r>
          </a:p>
          <a:p>
            <a:pPr marL="904875" lvl="1" indent="-447675">
              <a:buFont typeface="Wingdings" pitchFamily="2" charset="2"/>
              <a:buChar char="Ø"/>
            </a:pPr>
            <a:r>
              <a:rPr lang="en-US" sz="2000" dirty="0" smtClean="0"/>
              <a:t>New Project Manager will report soon</a:t>
            </a:r>
          </a:p>
          <a:p>
            <a:pPr marL="904875" lvl="1" indent="-447675">
              <a:buFont typeface="Wingdings" pitchFamily="2" charset="2"/>
              <a:buChar char="Ø"/>
            </a:pPr>
            <a:r>
              <a:rPr lang="en-US" sz="2000" dirty="0" smtClean="0"/>
              <a:t>Expect to have all positions filled  be end of FY 2011</a:t>
            </a:r>
          </a:p>
          <a:p>
            <a:pPr marL="904875" lvl="1" indent="-447675">
              <a:buFont typeface="Wingdings" pitchFamily="2" charset="2"/>
              <a:buChar char="Ø"/>
            </a:pPr>
            <a:endParaRPr lang="en-US" sz="2000" dirty="0" smtClean="0"/>
          </a:p>
          <a:p>
            <a:pPr marL="447675" lvl="1" indent="-447675">
              <a:buFont typeface="Wingdings" pitchFamily="2" charset="2"/>
              <a:buChar char="Ø"/>
            </a:pPr>
            <a:r>
              <a:rPr lang="en-US" sz="2400" dirty="0" smtClean="0"/>
              <a:t>I encourage you to consider the open positions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130627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 smtClean="0">
                <a:solidFill>
                  <a:srgbClr val="000000"/>
                </a:solidFill>
              </a:rPr>
              <a:t>The Face of Fusion Energy Sciences Is Changing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239000" y="6060058"/>
            <a:ext cx="1905000" cy="228600"/>
          </a:xfrm>
          <a:noFill/>
        </p:spPr>
        <p:txBody>
          <a:bodyPr/>
          <a:lstStyle/>
          <a:p>
            <a:fld id="{94972822-E975-4B19-9101-7DF3C28CDE12}" type="slidenum">
              <a:rPr lang="en-US" smtClean="0"/>
              <a:pPr/>
              <a:t>5</a:t>
            </a:fld>
            <a:endParaRPr lang="en-US" sz="1200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Broad Programmatic Expectations</a:t>
            </a:r>
            <a:endParaRPr lang="en-US" sz="2800" dirty="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77077"/>
            <a:ext cx="5990253" cy="541175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Expect FES management to be more scientifically savvy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Expect biggest programmatic need to be increase in scientific </a:t>
            </a:r>
            <a:r>
              <a:rPr lang="en-US" sz="2400" dirty="0" smtClean="0"/>
              <a:t>credibility </a:t>
            </a:r>
            <a:r>
              <a:rPr lang="en-US" sz="2400" dirty="0" smtClean="0"/>
              <a:t>of </a:t>
            </a:r>
            <a:r>
              <a:rPr lang="en-US" sz="2400" dirty="0" smtClean="0"/>
              <a:t>fusion 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sym typeface="Wingdings" pitchFamily="2" charset="2"/>
              </a:rPr>
              <a:t>Expect credibility to </a:t>
            </a:r>
            <a:r>
              <a:rPr lang="en-US" sz="2400" dirty="0" smtClean="0">
                <a:sym typeface="Wingdings" pitchFamily="2" charset="2"/>
              </a:rPr>
              <a:t>enable a description of the requirements for energy development and the accompanying </a:t>
            </a:r>
            <a:r>
              <a:rPr lang="en-US" sz="2400" dirty="0" smtClean="0">
                <a:sym typeface="Wingdings" pitchFamily="2" charset="2"/>
              </a:rPr>
              <a:t>risks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sym typeface="Wingdings" pitchFamily="2" charset="2"/>
              </a:rPr>
              <a:t>Whatever else you may hear, next 20 years will be </a:t>
            </a:r>
            <a:r>
              <a:rPr lang="en-US" sz="2400" b="1" dirty="0" smtClean="0">
                <a:sym typeface="Wingdings" pitchFamily="2" charset="2"/>
              </a:rPr>
              <a:t>THE ITER ERA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sym typeface="Wingdings" pitchFamily="2" charset="2"/>
              </a:rPr>
              <a:t>Expect, in parallel, </a:t>
            </a:r>
            <a:r>
              <a:rPr lang="en-US" sz="2400" b="1" dirty="0" smtClean="0">
                <a:sym typeface="Wingdings" pitchFamily="2" charset="2"/>
              </a:rPr>
              <a:t>Fusion Nuclear Sciences Program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>
                <a:sym typeface="Wingdings" pitchFamily="2" charset="2"/>
              </a:rPr>
              <a:t>Expect </a:t>
            </a:r>
            <a:r>
              <a:rPr lang="en-US" sz="2400" dirty="0" err="1" smtClean="0">
                <a:sym typeface="Wingdings" pitchFamily="2" charset="2"/>
              </a:rPr>
              <a:t>Q~10</a:t>
            </a:r>
            <a:r>
              <a:rPr lang="en-US" sz="2400" dirty="0" smtClean="0">
                <a:sym typeface="Wingdings" pitchFamily="2" charset="2"/>
              </a:rPr>
              <a:t> in ITER + FNSP results to allow national commitment to </a:t>
            </a:r>
          </a:p>
          <a:p>
            <a:pPr indent="-4763" eaLnBrk="1" hangingPunct="1">
              <a:lnSpc>
                <a:spcPct val="90000"/>
              </a:lnSpc>
              <a:buNone/>
            </a:pPr>
            <a:r>
              <a:rPr lang="en-US" sz="2400" b="1" dirty="0" smtClean="0">
                <a:sym typeface="Wingdings" pitchFamily="2" charset="2"/>
              </a:rPr>
              <a:t>Fusion Development  </a:t>
            </a:r>
            <a:endParaRPr lang="en-US" sz="2400" b="1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5653611" y="1627104"/>
            <a:ext cx="3248714" cy="3627269"/>
            <a:chOff x="4566" y="2196"/>
            <a:chExt cx="1576" cy="1760"/>
          </a:xfrm>
        </p:grpSpPr>
        <p:sp>
          <p:nvSpPr>
            <p:cNvPr id="15368" name="Line 5"/>
            <p:cNvSpPr>
              <a:spLocks noChangeAspect="1" noChangeShapeType="1"/>
            </p:cNvSpPr>
            <p:nvPr/>
          </p:nvSpPr>
          <p:spPr bwMode="auto">
            <a:xfrm flipV="1">
              <a:off x="5024" y="2536"/>
              <a:ext cx="0" cy="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369" name="Line 6"/>
            <p:cNvSpPr>
              <a:spLocks noChangeAspect="1" noChangeShapeType="1"/>
            </p:cNvSpPr>
            <p:nvPr/>
          </p:nvSpPr>
          <p:spPr bwMode="auto">
            <a:xfrm flipH="1">
              <a:off x="4775" y="3400"/>
              <a:ext cx="233" cy="2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5370" name="Line 7"/>
            <p:cNvSpPr>
              <a:spLocks noChangeAspect="1" noChangeShapeType="1"/>
            </p:cNvSpPr>
            <p:nvPr/>
          </p:nvSpPr>
          <p:spPr bwMode="auto">
            <a:xfrm>
              <a:off x="5016" y="3384"/>
              <a:ext cx="6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5371" name="Line 8"/>
            <p:cNvSpPr>
              <a:spLocks noChangeAspect="1" noChangeShapeType="1"/>
            </p:cNvSpPr>
            <p:nvPr/>
          </p:nvSpPr>
          <p:spPr bwMode="auto">
            <a:xfrm flipV="1">
              <a:off x="5008" y="2336"/>
              <a:ext cx="616" cy="1080"/>
            </a:xfrm>
            <a:prstGeom prst="line">
              <a:avLst/>
            </a:prstGeom>
            <a:noFill/>
            <a:ln w="28575">
              <a:solidFill>
                <a:srgbClr val="007BFF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5372" name="Text Box 9"/>
            <p:cNvSpPr txBox="1">
              <a:spLocks noChangeAspect="1" noChangeArrowheads="1"/>
            </p:cNvSpPr>
            <p:nvPr/>
          </p:nvSpPr>
          <p:spPr bwMode="auto">
            <a:xfrm>
              <a:off x="4566" y="3674"/>
              <a:ext cx="423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Plasma</a:t>
              </a:r>
            </a:p>
            <a:p>
              <a:r>
                <a:rPr lang="en-US" sz="1600" dirty="0"/>
                <a:t>science</a:t>
              </a:r>
            </a:p>
          </p:txBody>
        </p:sp>
        <p:sp>
          <p:nvSpPr>
            <p:cNvPr id="15373" name="Text Box 10"/>
            <p:cNvSpPr txBox="1">
              <a:spLocks noChangeAspect="1" noChangeArrowheads="1"/>
            </p:cNvSpPr>
            <p:nvPr/>
          </p:nvSpPr>
          <p:spPr bwMode="auto">
            <a:xfrm>
              <a:off x="4766" y="2196"/>
              <a:ext cx="717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Material science</a:t>
              </a:r>
            </a:p>
          </p:txBody>
        </p:sp>
        <p:sp>
          <p:nvSpPr>
            <p:cNvPr id="15374" name="Text Box 11"/>
            <p:cNvSpPr txBox="1">
              <a:spLocks noChangeAspect="1" noChangeArrowheads="1"/>
            </p:cNvSpPr>
            <p:nvPr/>
          </p:nvSpPr>
          <p:spPr bwMode="auto">
            <a:xfrm>
              <a:off x="5718" y="3274"/>
              <a:ext cx="424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Control</a:t>
              </a:r>
            </a:p>
            <a:p>
              <a:r>
                <a:rPr lang="en-US" sz="1600" dirty="0"/>
                <a:t>science</a:t>
              </a:r>
            </a:p>
          </p:txBody>
        </p:sp>
        <p:sp>
          <p:nvSpPr>
            <p:cNvPr id="15375" name="Text Box 12"/>
            <p:cNvSpPr txBox="1">
              <a:spLocks noChangeAspect="1" noChangeArrowheads="1"/>
            </p:cNvSpPr>
            <p:nvPr/>
          </p:nvSpPr>
          <p:spPr bwMode="auto">
            <a:xfrm rot="-3571490">
              <a:off x="4940" y="2896"/>
              <a:ext cx="763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 dirty="0">
                  <a:solidFill>
                    <a:srgbClr val="007BFF"/>
                  </a:solidFill>
                </a:rPr>
                <a:t>Energy mission</a:t>
              </a:r>
            </a:p>
          </p:txBody>
        </p:sp>
      </p:grpSp>
      <p:cxnSp>
        <p:nvCxnSpPr>
          <p:cNvPr id="15366" name="Straight Connector 14"/>
          <p:cNvCxnSpPr>
            <a:cxnSpLocks noChangeShapeType="1"/>
          </p:cNvCxnSpPr>
          <p:nvPr/>
        </p:nvCxnSpPr>
        <p:spPr bwMode="auto">
          <a:xfrm rot="5400000">
            <a:off x="6274169" y="3473372"/>
            <a:ext cx="311785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7" name="Straight Connector 17"/>
          <p:cNvCxnSpPr>
            <a:cxnSpLocks noChangeShapeType="1"/>
          </p:cNvCxnSpPr>
          <p:nvPr/>
        </p:nvCxnSpPr>
        <p:spPr bwMode="auto">
          <a:xfrm>
            <a:off x="6620665" y="4103221"/>
            <a:ext cx="1238250" cy="9398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519906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4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	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471488" indent="-471488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Continue/Complete current PMI efforts</a:t>
            </a:r>
          </a:p>
          <a:p>
            <a:pPr marL="928688" lvl="1" indent="-471488"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</a:rPr>
              <a:t>Stretch out if required to support FNS</a:t>
            </a:r>
          </a:p>
          <a:p>
            <a:pPr marL="471488" indent="-471488"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471488" indent="-471488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Participate in FNS planning as needed</a:t>
            </a:r>
          </a:p>
          <a:p>
            <a:pPr marL="928688" lvl="1" indent="-471488">
              <a:buFont typeface="Wingdings" pitchFamily="2" charset="2"/>
              <a:buChar char="Ø"/>
              <a:defRPr/>
            </a:pPr>
            <a:r>
              <a:rPr lang="en-US" sz="2200" dirty="0" smtClean="0">
                <a:solidFill>
                  <a:srgbClr val="002060"/>
                </a:solidFill>
              </a:rPr>
              <a:t>Chuck will address possible areas of need</a:t>
            </a:r>
          </a:p>
          <a:p>
            <a:pPr marL="928688" lvl="1" indent="-471488">
              <a:buFont typeface="Wingdings" pitchFamily="2" charset="2"/>
              <a:buChar char="Ø"/>
              <a:defRPr/>
            </a:pPr>
            <a:endParaRPr lang="en-US" sz="2200" dirty="0" smtClean="0">
              <a:solidFill>
                <a:srgbClr val="002060"/>
              </a:solidFill>
            </a:endParaRPr>
          </a:p>
          <a:p>
            <a:pPr marL="471488" indent="-471488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Possible Need to Re-Address DEMO Parameters</a:t>
            </a:r>
          </a:p>
          <a:p>
            <a:pPr marL="471488" indent="-471488"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rgbClr val="002060"/>
              </a:solidFill>
            </a:endParaRPr>
          </a:p>
          <a:p>
            <a:pPr marL="471488" indent="-471488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Do not worry--Whatever the expectations may turn out to be, the team will be busy</a:t>
            </a:r>
            <a:endParaRPr 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7585" y="41154"/>
            <a:ext cx="8385115" cy="7239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Expectations of Studies Team</a:t>
            </a:r>
            <a:endParaRPr lang="en-US" sz="2800" dirty="0"/>
          </a:p>
        </p:txBody>
      </p:sp>
      <p:sp>
        <p:nvSpPr>
          <p:cNvPr id="1741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67763" y="6505575"/>
            <a:ext cx="376237" cy="238125"/>
          </a:xfrm>
          <a:noFill/>
        </p:spPr>
        <p:txBody>
          <a:bodyPr/>
          <a:lstStyle/>
          <a:p>
            <a:fld id="{51829FE3-8A81-4EC3-9C15-65887AD448BF}" type="slidenum">
              <a:rPr lang="en-US" sz="900" smtClean="0"/>
              <a:pPr/>
              <a:t>6</a:t>
            </a:fld>
            <a:endParaRPr lang="en-US" sz="9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84942"/>
            <a:ext cx="9144000" cy="4774682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endParaRPr lang="en-US" sz="2400" dirty="0" smtClean="0"/>
          </a:p>
          <a:p>
            <a:pPr marL="919163" indent="-452438">
              <a:buFont typeface="Wingdings" pitchFamily="2" charset="2"/>
              <a:buChar char="Ø"/>
              <a:defRPr/>
            </a:pPr>
            <a:r>
              <a:rPr lang="en-US" sz="2400" dirty="0" smtClean="0"/>
              <a:t>Studies team must continue to remain flexible in order to respond appropriately to the current task before it.  Team members will change to meet the needs</a:t>
            </a:r>
            <a:r>
              <a:rPr lang="en-US" sz="2400" dirty="0" smtClean="0"/>
              <a:t>	</a:t>
            </a:r>
            <a:endParaRPr lang="en-US" sz="2400" dirty="0" smtClean="0"/>
          </a:p>
          <a:p>
            <a:pPr marL="919163" indent="-452438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2060"/>
                </a:solidFill>
              </a:rPr>
              <a:t>FNS group wants </a:t>
            </a:r>
          </a:p>
          <a:p>
            <a:pPr marL="1376363" lvl="1" indent="-452438">
              <a:buFont typeface="Wingdings" pitchFamily="2" charset="2"/>
              <a:buChar char="Ø"/>
              <a:defRPr/>
            </a:pPr>
            <a:r>
              <a:rPr lang="en-US" sz="2200" dirty="0" smtClean="0"/>
              <a:t>table of </a:t>
            </a:r>
            <a:r>
              <a:rPr lang="en-US" sz="2200" dirty="0" smtClean="0"/>
              <a:t>commercial power plant </a:t>
            </a:r>
            <a:r>
              <a:rPr lang="en-US" sz="2200" dirty="0" smtClean="0"/>
              <a:t>characteristics, include </a:t>
            </a:r>
          </a:p>
          <a:p>
            <a:pPr marL="1833563" lvl="2" indent="-452438">
              <a:buFont typeface="Wingdings" pitchFamily="2" charset="2"/>
              <a:buChar char="Ø"/>
              <a:defRPr/>
            </a:pPr>
            <a:r>
              <a:rPr lang="en-US" sz="2000" dirty="0" smtClean="0"/>
              <a:t>conservative </a:t>
            </a:r>
            <a:r>
              <a:rPr lang="en-US" sz="2000" dirty="0" smtClean="0"/>
              <a:t>to aggressive, </a:t>
            </a:r>
            <a:endParaRPr lang="en-US" sz="2000" dirty="0" smtClean="0"/>
          </a:p>
          <a:p>
            <a:pPr marL="1833563" lvl="2" indent="-452438">
              <a:buFont typeface="Wingdings" pitchFamily="2" charset="2"/>
              <a:buChar char="Ø"/>
              <a:defRPr/>
            </a:pPr>
            <a:r>
              <a:rPr lang="en-US" sz="2000" dirty="0" smtClean="0"/>
              <a:t>plasma </a:t>
            </a:r>
            <a:r>
              <a:rPr lang="en-US" sz="2000" dirty="0" smtClean="0"/>
              <a:t>and technology </a:t>
            </a:r>
            <a:r>
              <a:rPr lang="en-US" sz="2000" dirty="0" smtClean="0"/>
              <a:t>issues</a:t>
            </a:r>
          </a:p>
          <a:p>
            <a:pPr marL="1833563" lvl="2" indent="-452438">
              <a:buFont typeface="Wingdings" pitchFamily="2" charset="2"/>
              <a:buChar char="Ø"/>
              <a:defRPr/>
            </a:pPr>
            <a:r>
              <a:rPr lang="en-US" sz="2000" dirty="0" smtClean="0"/>
              <a:t>iterate it with others in the </a:t>
            </a:r>
            <a:r>
              <a:rPr lang="en-US" sz="2000" dirty="0" smtClean="0"/>
              <a:t>FNS group</a:t>
            </a:r>
          </a:p>
          <a:p>
            <a:pPr marL="1376363" lvl="1" indent="-452438">
              <a:buFont typeface="Wingdings" pitchFamily="2" charset="2"/>
              <a:buChar char="Ø"/>
              <a:defRPr/>
            </a:pPr>
            <a:r>
              <a:rPr lang="en-US" sz="2200" dirty="0" smtClean="0"/>
              <a:t>example of Technical Readiness </a:t>
            </a:r>
            <a:r>
              <a:rPr lang="en-US" sz="2200" dirty="0" smtClean="0"/>
              <a:t>Level Document 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400" dirty="0" smtClean="0"/>
          </a:p>
          <a:p>
            <a:pPr>
              <a:buFont typeface="Wingdings" pitchFamily="2" charset="2"/>
              <a:buChar char="Ø"/>
              <a:defRPr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1590" y="0"/>
            <a:ext cx="7789333" cy="723900"/>
          </a:xfrm>
        </p:spPr>
        <p:txBody>
          <a:bodyPr anchor="t" anchorCtr="0"/>
          <a:lstStyle/>
          <a:p>
            <a:pPr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19461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53460" y="6604774"/>
            <a:ext cx="383545" cy="372513"/>
          </a:xfrm>
          <a:noFill/>
        </p:spPr>
        <p:txBody>
          <a:bodyPr/>
          <a:lstStyle/>
          <a:p>
            <a:fld id="{E36E0A96-5442-4B60-9AA1-C264884A8DF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D9431C-5905-4A9F-90C4-A60CEE6F0FB4}" type="slidenum">
              <a:rPr lang="en-US" smtClean="0"/>
              <a:pPr/>
              <a:t>8</a:t>
            </a:fld>
            <a:endParaRPr lang="en-US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30627" y="1270000"/>
          <a:ext cx="90133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0518"/>
                <a:gridCol w="2167618"/>
                <a:gridCol w="2167618"/>
                <a:gridCol w="2167618"/>
              </a:tblGrid>
              <a:tr h="246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FY 2009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FY 2010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ysClr val="windowText" lastClr="000000"/>
                          </a:solidFill>
                        </a:rPr>
                        <a:t>FY 2011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  <a:tr h="246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</a:t>
                      </a:r>
                      <a:r>
                        <a:rPr lang="en-US" baseline="0" dirty="0" smtClean="0"/>
                        <a:t> AFP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 AFP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CONG</a:t>
                      </a:r>
                      <a:endParaRPr lang="en-US" dirty="0"/>
                    </a:p>
                  </a:txBody>
                  <a:tcPr/>
                </a:tc>
              </a:tr>
              <a:tr h="246121">
                <a:tc>
                  <a:txBody>
                    <a:bodyPr/>
                    <a:lstStyle/>
                    <a:p>
                      <a:r>
                        <a:rPr lang="en-US" dirty="0" smtClean="0"/>
                        <a:t>ARIES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1833</a:t>
                      </a:r>
                      <a:endParaRPr lang="en-US" dirty="0"/>
                    </a:p>
                  </a:txBody>
                  <a:tcPr/>
                </a:tc>
              </a:tr>
              <a:tr h="2461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24612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Advanced Design Studies Budget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16891</TotalTime>
  <Words>397</Words>
  <Application>Microsoft Office PowerPoint</Application>
  <PresentationFormat>On-screen Show (4:3)</PresentationFormat>
  <Paragraphs>96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Slide 1</vt:lpstr>
      <vt:lpstr>Slide 2</vt:lpstr>
      <vt:lpstr>FES View of the Studies Team</vt:lpstr>
      <vt:lpstr>Slide 4</vt:lpstr>
      <vt:lpstr>Broad Programmatic Expectations</vt:lpstr>
      <vt:lpstr>Expectations of Studies Team</vt:lpstr>
      <vt:lpstr> </vt:lpstr>
      <vt:lpstr>Slide 8</vt:lpstr>
    </vt:vector>
  </TitlesOfParts>
  <Company>U.S. Department of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mormaLa</dc:creator>
  <cp:lastModifiedBy>Albert L. Opdenaker III</cp:lastModifiedBy>
  <cp:revision>1780</cp:revision>
  <dcterms:created xsi:type="dcterms:W3CDTF">2008-09-17T19:05:33Z</dcterms:created>
  <dcterms:modified xsi:type="dcterms:W3CDTF">2010-07-28T18:25:00Z</dcterms:modified>
</cp:coreProperties>
</file>