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charts/chart1.xml" ContentType="application/vnd.openxmlformats-officedocument.drawingml.char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59" r:id="rId6"/>
    <p:sldId id="263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176" y="-9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"/>
  <c:chart>
    <c:title>
      <c:tx>
        <c:rich>
          <a:bodyPr/>
          <a:lstStyle/>
          <a:p>
            <a:pPr>
              <a:defRPr sz="2800"/>
            </a:pPr>
            <a:r>
              <a:rPr lang="en-US" sz="2800"/>
              <a:t>Systems Studies Budget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Sheet1!$A$17</c:f>
              <c:strCache>
                <c:ptCount val="1"/>
                <c:pt idx="0">
                  <c:v>$, k</c:v>
                </c:pt>
              </c:strCache>
            </c:strRef>
          </c:tx>
          <c:cat>
            <c:strRef>
              <c:f>Sheet1!$B$16:$E$16</c:f>
              <c:strCache>
                <c:ptCount val="4"/>
                <c:pt idx="0">
                  <c:v>FY 2010</c:v>
                </c:pt>
                <c:pt idx="1">
                  <c:v>FY 2011</c:v>
                </c:pt>
                <c:pt idx="2">
                  <c:v>FY 2012</c:v>
                </c:pt>
                <c:pt idx="3">
                  <c:v>FY 2013</c:v>
                </c:pt>
              </c:strCache>
            </c:strRef>
          </c:cat>
          <c:val>
            <c:numRef>
              <c:f>Sheet1!$B$17:$E$17</c:f>
              <c:numCache>
                <c:formatCode>#,##0</c:formatCode>
                <c:ptCount val="4"/>
                <c:pt idx="0">
                  <c:v>1833.0</c:v>
                </c:pt>
                <c:pt idx="1">
                  <c:v>2012.0</c:v>
                </c:pt>
                <c:pt idx="2">
                  <c:v>1877.0</c:v>
                </c:pt>
                <c:pt idx="3">
                  <c:v>861.0</c:v>
                </c:pt>
              </c:numCache>
            </c:numRef>
          </c:val>
        </c:ser>
        <c:dLbls/>
        <c:axId val="320173160"/>
        <c:axId val="320648936"/>
      </c:barChart>
      <c:catAx>
        <c:axId val="3201731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Fiscal Year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20648936"/>
        <c:crosses val="autoZero"/>
        <c:auto val="1"/>
        <c:lblAlgn val="ctr"/>
        <c:lblOffset val="100"/>
      </c:catAx>
      <c:valAx>
        <c:axId val="32064893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$,</a:t>
                </a:r>
                <a:r>
                  <a:rPr lang="en-US" sz="2000" baseline="0"/>
                  <a:t> k</a:t>
                </a:r>
                <a:endParaRPr lang="en-US" sz="2000"/>
              </a:p>
            </c:rich>
          </c:tx>
          <c:layout>
            <c:manualLayout>
              <c:xMode val="edge"/>
              <c:yMode val="edge"/>
              <c:x val="0.00617283950617284"/>
              <c:y val="0.442409892425419"/>
            </c:manualLayout>
          </c:layout>
        </c:title>
        <c:numFmt formatCode="#,##0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20173160"/>
        <c:crosses val="autoZero"/>
        <c:crossBetween val="between"/>
      </c:valAx>
    </c:plotArea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303F-E874-4D95-ABF5-68C93F35CF74}" type="datetimeFigureOut">
              <a:rPr lang="en-US" smtClean="0"/>
              <a:pPr/>
              <a:t>8/30/13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085-F4A9-4008-9E49-16318A746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44947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303F-E874-4D95-ABF5-68C93F35CF74}" type="datetimeFigureOut">
              <a:rPr lang="en-US" smtClean="0"/>
              <a:pPr/>
              <a:t>8/30/13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085-F4A9-4008-9E49-16318A746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06042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303F-E874-4D95-ABF5-68C93F35CF74}" type="datetimeFigureOut">
              <a:rPr lang="en-US" smtClean="0"/>
              <a:pPr/>
              <a:t>8/30/13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085-F4A9-4008-9E49-16318A746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05179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303F-E874-4D95-ABF5-68C93F35CF74}" type="datetimeFigureOut">
              <a:rPr lang="en-US" smtClean="0"/>
              <a:pPr/>
              <a:t>8/30/13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085-F4A9-4008-9E49-16318A746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32272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303F-E874-4D95-ABF5-68C93F35CF74}" type="datetimeFigureOut">
              <a:rPr lang="en-US" smtClean="0"/>
              <a:pPr/>
              <a:t>8/30/13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085-F4A9-4008-9E49-16318A746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7291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303F-E874-4D95-ABF5-68C93F35CF74}" type="datetimeFigureOut">
              <a:rPr lang="en-US" smtClean="0"/>
              <a:pPr/>
              <a:t>8/30/13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085-F4A9-4008-9E49-16318A746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21669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303F-E874-4D95-ABF5-68C93F35CF74}" type="datetimeFigureOut">
              <a:rPr lang="en-US" smtClean="0"/>
              <a:pPr/>
              <a:t>8/30/13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085-F4A9-4008-9E49-16318A746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9570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303F-E874-4D95-ABF5-68C93F35CF74}" type="datetimeFigureOut">
              <a:rPr lang="en-US" smtClean="0"/>
              <a:pPr/>
              <a:t>8/30/13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085-F4A9-4008-9E49-16318A746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63667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303F-E874-4D95-ABF5-68C93F35CF74}" type="datetimeFigureOut">
              <a:rPr lang="en-US" smtClean="0"/>
              <a:pPr/>
              <a:t>8/30/13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085-F4A9-4008-9E49-16318A746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4618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303F-E874-4D95-ABF5-68C93F35CF74}" type="datetimeFigureOut">
              <a:rPr lang="en-US" smtClean="0"/>
              <a:pPr/>
              <a:t>8/30/13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085-F4A9-4008-9E49-16318A746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84336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303F-E874-4D95-ABF5-68C93F35CF74}" type="datetimeFigureOut">
              <a:rPr lang="en-US" smtClean="0"/>
              <a:pPr/>
              <a:t>8/30/13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3E085-F4A9-4008-9E49-16318A746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7624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6303F-E874-4D95-ABF5-68C93F35CF74}" type="datetimeFigureOut">
              <a:rPr lang="en-US" smtClean="0"/>
              <a:pPr/>
              <a:t>8/30/13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3E085-F4A9-4008-9E49-16318A746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88334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science.energy.gov/fes/fesac/reports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Systems Studies Program</a:t>
            </a:r>
          </a:p>
          <a:p>
            <a:pPr algn="ctr"/>
            <a:r>
              <a:rPr lang="en-US" sz="3600" b="1" dirty="0" smtClean="0"/>
              <a:t>Peer Review Meeting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pPr algn="ctr"/>
            <a:r>
              <a:rPr lang="en-US" sz="2000" dirty="0" smtClean="0"/>
              <a:t>Albert L. Opdenaker III</a:t>
            </a:r>
          </a:p>
          <a:p>
            <a:pPr algn="ctr"/>
            <a:r>
              <a:rPr lang="en-US" sz="2000" dirty="0" smtClean="0"/>
              <a:t>DOE Program Manager</a:t>
            </a:r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Holiday Inn Express</a:t>
            </a:r>
          </a:p>
          <a:p>
            <a:pPr algn="ctr"/>
            <a:r>
              <a:rPr lang="en-US" sz="2000" dirty="0" smtClean="0"/>
              <a:t>Germantown, Maryland</a:t>
            </a:r>
          </a:p>
          <a:p>
            <a:pPr algn="ctr"/>
            <a:r>
              <a:rPr lang="en-US" sz="2000" dirty="0" smtClean="0"/>
              <a:t>August 29, 2013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15091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44780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A Committee of Visitors (COV) review of </a:t>
            </a:r>
            <a:r>
              <a:rPr lang="en-US" dirty="0" smtClean="0"/>
              <a:t>FES </a:t>
            </a:r>
            <a:r>
              <a:rPr lang="en-US" dirty="0"/>
              <a:t>programs </a:t>
            </a:r>
            <a:r>
              <a:rPr lang="en-US" dirty="0" smtClean="0"/>
              <a:t> </a:t>
            </a:r>
            <a:r>
              <a:rPr lang="en-US" dirty="0"/>
              <a:t>in 2008-2009. 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COV </a:t>
            </a:r>
            <a:r>
              <a:rPr lang="en-US" dirty="0"/>
              <a:t>review </a:t>
            </a:r>
            <a:r>
              <a:rPr lang="en-US" dirty="0" smtClean="0"/>
              <a:t>result: </a:t>
            </a:r>
            <a:r>
              <a:rPr lang="en-US" dirty="0"/>
              <a:t>Enabling Technology </a:t>
            </a:r>
            <a:r>
              <a:rPr lang="en-US" dirty="0" smtClean="0"/>
              <a:t>programs  undergo </a:t>
            </a:r>
            <a:r>
              <a:rPr lang="en-US" dirty="0"/>
              <a:t>peer </a:t>
            </a:r>
            <a:r>
              <a:rPr lang="en-US" dirty="0" smtClean="0"/>
              <a:t>review </a:t>
            </a:r>
            <a:r>
              <a:rPr lang="en-US" dirty="0"/>
              <a:t>every </a:t>
            </a:r>
            <a:r>
              <a:rPr lang="en-US" dirty="0" smtClean="0"/>
              <a:t>3 to 5 years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“Committee of Visitors Review of Procedures and Processes Used to Solicit and Fund Research at Universities, National Laboratories, and Industrial Firms”, April 2010, </a:t>
            </a:r>
          </a:p>
          <a:p>
            <a:pPr marL="290513" indent="-290513"/>
            <a:r>
              <a:rPr lang="en-US" dirty="0"/>
              <a:t>	</a:t>
            </a:r>
            <a:r>
              <a:rPr lang="en-US" dirty="0" smtClean="0"/>
              <a:t>DOE/SC-0126, </a:t>
            </a:r>
            <a:r>
              <a:rPr lang="en-US" dirty="0" smtClean="0">
                <a:hlinkClick r:id="rId2"/>
              </a:rPr>
              <a:t>http://science.energy.gov/fes/fesac/reports/</a:t>
            </a:r>
            <a:r>
              <a:rPr lang="en-US" dirty="0" smtClean="0"/>
              <a:t>.</a:t>
            </a:r>
          </a:p>
          <a:p>
            <a:pPr marL="290513" indent="-290513"/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b="1" u="sng" dirty="0" smtClean="0"/>
              <a:t>Scope</a:t>
            </a:r>
            <a:r>
              <a:rPr lang="en-US" dirty="0" smtClean="0"/>
              <a:t>: Scientific </a:t>
            </a:r>
            <a:r>
              <a:rPr lang="en-US" dirty="0"/>
              <a:t>and technical work conducted </a:t>
            </a:r>
            <a:r>
              <a:rPr lang="en-US" dirty="0" smtClean="0"/>
              <a:t> August 2009-August 2013</a:t>
            </a:r>
            <a:r>
              <a:rPr lang="en-US" dirty="0"/>
              <a:t>.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  <a:tabLst>
                <a:tab pos="1257300" algn="l"/>
              </a:tabLst>
            </a:pPr>
            <a:r>
              <a:rPr lang="en-US" b="1" u="sng" dirty="0" smtClean="0"/>
              <a:t>Evaluate</a:t>
            </a:r>
            <a:r>
              <a:rPr lang="en-US" dirty="0" smtClean="0"/>
              <a:t> : </a:t>
            </a:r>
            <a:r>
              <a:rPr lang="en-US" u="sng" dirty="0" smtClean="0"/>
              <a:t>Quality</a:t>
            </a:r>
            <a:r>
              <a:rPr lang="en-US" dirty="0" smtClean="0"/>
              <a:t> </a:t>
            </a:r>
            <a:r>
              <a:rPr lang="en-US" dirty="0"/>
              <a:t>of that work and whether the team successfully completed the work </a:t>
            </a:r>
            <a:r>
              <a:rPr lang="en-US" dirty="0" smtClean="0"/>
              <a:t>it 	</a:t>
            </a:r>
            <a:r>
              <a:rPr lang="en-US" u="sng" dirty="0" smtClean="0"/>
              <a:t>proposed </a:t>
            </a:r>
            <a:r>
              <a:rPr lang="en-US" dirty="0" smtClean="0"/>
              <a:t> to </a:t>
            </a:r>
            <a:r>
              <a:rPr lang="en-US" dirty="0"/>
              <a:t>accomplish.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b="1" u="sng" dirty="0" smtClean="0"/>
              <a:t>Not included</a:t>
            </a:r>
            <a:r>
              <a:rPr lang="en-US" b="1" dirty="0" smtClean="0"/>
              <a:t>: </a:t>
            </a:r>
            <a:r>
              <a:rPr lang="en-US" dirty="0" smtClean="0"/>
              <a:t>Matters </a:t>
            </a:r>
            <a:r>
              <a:rPr lang="en-US" dirty="0"/>
              <a:t>of policy and programmatic strategies </a:t>
            </a:r>
            <a:r>
              <a:rPr lang="en-US" dirty="0" smtClean="0"/>
              <a:t>subject </a:t>
            </a:r>
            <a:r>
              <a:rPr lang="en-US" dirty="0"/>
              <a:t>of other </a:t>
            </a:r>
            <a:r>
              <a:rPr lang="en-US" dirty="0" smtClean="0"/>
              <a:t>reviews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b="1" u="sng" dirty="0" smtClean="0"/>
              <a:t>Schedule</a:t>
            </a:r>
            <a:r>
              <a:rPr lang="en-US" dirty="0" smtClean="0"/>
              <a:t>: Charge Issued July 11, 2013</a:t>
            </a:r>
          </a:p>
          <a:p>
            <a:pPr marL="1319213" lvl="3"/>
            <a:r>
              <a:rPr lang="en-US" dirty="0" smtClean="0"/>
              <a:t>Panel Meeting August 29, 2013</a:t>
            </a:r>
          </a:p>
          <a:p>
            <a:pPr marL="1319213" lvl="3"/>
            <a:r>
              <a:rPr lang="en-US" dirty="0" smtClean="0"/>
              <a:t>Individual Reports Due September  27, 2013</a:t>
            </a:r>
          </a:p>
          <a:p>
            <a:pPr marL="1319213" lvl="3"/>
            <a:r>
              <a:rPr lang="en-US" dirty="0" smtClean="0"/>
              <a:t>Summary Report Issued October 18, 2013</a:t>
            </a:r>
            <a:endParaRPr lang="en-US" dirty="0"/>
          </a:p>
          <a:p>
            <a:pPr marL="1319213" lvl="3"/>
            <a:endParaRPr lang="en-US" dirty="0" smtClean="0"/>
          </a:p>
          <a:p>
            <a:pPr marL="1319213" lvl="3"/>
            <a:endParaRPr lang="en-US" b="1" u="sng" dirty="0"/>
          </a:p>
          <a:p>
            <a:pPr marL="290513" indent="-290513"/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86000" y="-11438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 smtClean="0"/>
              <a:t>Systems Studies Program</a:t>
            </a:r>
          </a:p>
          <a:p>
            <a:pPr algn="ctr"/>
            <a:r>
              <a:rPr lang="en-US" sz="2800" b="1" dirty="0" smtClean="0"/>
              <a:t>Peer Review Meeting</a:t>
            </a:r>
          </a:p>
          <a:p>
            <a:pPr algn="ctr"/>
            <a:r>
              <a:rPr lang="en-US" sz="2400" b="1" dirty="0" smtClean="0"/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69596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350288"/>
            <a:ext cx="85344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/>
              <a:t>Quality of Science and Technology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Validity of scientific methods and approaches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Effectiveness in using state-of-the-art analytical tools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Creativity, innovation, and originality in addressing technical problems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Quality and completeness of documentation and reporting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Recognition of research accomplishments by peers, scientific communities, and professional societies (e.g., number of papers published, citations, impact factor, and awards)</a:t>
            </a:r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u="sng" dirty="0"/>
              <a:t>Productivity and Progress</a:t>
            </a:r>
            <a:endParaRPr lang="en-US" b="1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Evaluation of the effectiveness of the performed research with regard to advancement of Technology Readiness Levels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Sustained achievement in advancing knowledge and in developing new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      technologies that advance research capabilities and reduce research costs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Efficiency and effectiveness of using available research resources, both domestically and internationally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Rate of progress toward resolving scientific issues and technical problems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Effectiveness of teaming domestically and internationally for information transfer and synergistic problem-solving 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0" y="76200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 smtClean="0"/>
              <a:t>Systems Studies Program</a:t>
            </a:r>
          </a:p>
          <a:p>
            <a:pPr algn="ctr"/>
            <a:r>
              <a:rPr lang="en-US" sz="2800" b="1" dirty="0" smtClean="0"/>
              <a:t>Peer Review Meeting</a:t>
            </a:r>
          </a:p>
          <a:p>
            <a:pPr algn="ctr"/>
            <a:r>
              <a:rPr lang="en-US" sz="2400" b="1" dirty="0" smtClean="0"/>
              <a:t>Evaluation Criteria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02255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64481"/>
            <a:ext cx="8686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/>
              <a:t>Relevance and </a:t>
            </a:r>
            <a:r>
              <a:rPr lang="en-US" b="1" u="sng" dirty="0" smtClean="0"/>
              <a:t>Impact</a:t>
            </a:r>
            <a:endParaRPr lang="en-US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/>
              <a:t>Relevance of research activities to scientific goals for the program element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Influence on progress in fusion research and establishment of fusion energy scientific foundations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Use of research results in both domestic and international fusion programs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Influence on scientific communities and other elements of domestic and international fusion programs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Contributions to other scientific and technical fields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Publications </a:t>
            </a:r>
            <a:r>
              <a:rPr lang="en-US" dirty="0"/>
              <a:t>in peer-reviewed journals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Educational benefits, such as effectiveness of attracting and training students to  become future fusion scientists and engineers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Transfer of knowledge and technology developments to industry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Stature </a:t>
            </a:r>
            <a:r>
              <a:rPr lang="en-US" dirty="0"/>
              <a:t>and leadership in domestic and international communities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0" y="76200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 smtClean="0"/>
              <a:t>Systems Studies Program</a:t>
            </a:r>
          </a:p>
          <a:p>
            <a:pPr algn="ctr"/>
            <a:r>
              <a:rPr lang="en-US" sz="2800" b="1" dirty="0" smtClean="0"/>
              <a:t>Peer Review Meeting</a:t>
            </a:r>
          </a:p>
          <a:p>
            <a:pPr algn="ctr"/>
            <a:r>
              <a:rPr lang="en-US" sz="2400" b="1" dirty="0" smtClean="0"/>
              <a:t>Evaluation Criteria (Cont.)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31820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52400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 smtClean="0"/>
              <a:t>Systems Studies Program</a:t>
            </a:r>
          </a:p>
          <a:p>
            <a:pPr algn="ctr"/>
            <a:r>
              <a:rPr lang="en-US" sz="2800" b="1" dirty="0" smtClean="0"/>
              <a:t>Peer Review Meeting</a:t>
            </a:r>
          </a:p>
          <a:p>
            <a:pPr algn="ctr"/>
            <a:r>
              <a:rPr lang="en-US" sz="2400" b="1" dirty="0" smtClean="0"/>
              <a:t>Scoring Terminology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50638153"/>
              </p:ext>
            </p:extLst>
          </p:nvPr>
        </p:nvGraphicFramePr>
        <p:xfrm>
          <a:off x="152400" y="1676400"/>
          <a:ext cx="8610600" cy="44485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2120"/>
                <a:gridCol w="6888480"/>
              </a:tblGrid>
              <a:tr h="228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Rating</a:t>
                      </a:r>
                      <a:endParaRPr lang="en-US" sz="2000" b="1" dirty="0">
                        <a:effectLst/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Meaning</a:t>
                      </a:r>
                      <a:endParaRPr lang="en-US" sz="2000" b="1" dirty="0">
                        <a:effectLst/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34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Excellent/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Outstanding</a:t>
                      </a:r>
                      <a:endParaRPr lang="en-US" sz="1800" dirty="0">
                        <a:effectLst/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Among the best of R&amp;D programs; truly outstanding; quality and progress is in the top 10% of comparable R&amp;D programs </a:t>
                      </a:r>
                      <a:endParaRPr lang="en-US" sz="1800" dirty="0">
                        <a:effectLst/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87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Very good</a:t>
                      </a:r>
                      <a:endParaRPr lang="en-US" sz="1800" dirty="0">
                        <a:effectLst/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Strong R&amp;D program; quality and progress is in the upper 1/3 of comparable R&amp;D programs; no notable deficiencies</a:t>
                      </a:r>
                      <a:endParaRPr lang="en-US" sz="1800" dirty="0">
                        <a:effectLst/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38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Good</a:t>
                      </a:r>
                      <a:endParaRPr lang="en-US" sz="1800" dirty="0">
                        <a:effectLst/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Sound R&amp;D program; quality and progress is in the middle 1/3 of comparable R&amp;D programs; any notable deficiencies are minor with clear pathways to resolution </a:t>
                      </a:r>
                      <a:endParaRPr lang="en-US" sz="1800" dirty="0">
                        <a:effectLst/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1354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Marginal</a:t>
                      </a:r>
                      <a:endParaRPr lang="en-US" sz="1800" dirty="0">
                        <a:effectLst/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Much of R&amp;D program is good, but there are notable deficiencies that cannot be considered minor and may not be easily resolvable; quality and progress is in the bottom 1/3 of comparable R&amp;D programs</a:t>
                      </a:r>
                      <a:endParaRPr lang="en-US" sz="1800" dirty="0">
                        <a:effectLst/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58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Unsatisfactory</a:t>
                      </a:r>
                      <a:endParaRPr lang="en-US" sz="1800" dirty="0">
                        <a:effectLst/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R&amp;D program has significant deficiencies that are not clearly resolvable</a:t>
                      </a:r>
                      <a:endParaRPr lang="en-US" sz="1800" dirty="0">
                        <a:effectLst/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1905000" y="1676400"/>
            <a:ext cx="0" cy="441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28600" y="1676400"/>
            <a:ext cx="8534400" cy="441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1981200"/>
            <a:ext cx="853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8600" y="2667000"/>
            <a:ext cx="853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28600" y="3352800"/>
            <a:ext cx="853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28600" y="4267200"/>
            <a:ext cx="853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28600" y="5334000"/>
            <a:ext cx="853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50944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75194654"/>
              </p:ext>
            </p:extLst>
          </p:nvPr>
        </p:nvGraphicFramePr>
        <p:xfrm>
          <a:off x="228600" y="381000"/>
          <a:ext cx="82296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533400" y="3352800"/>
            <a:ext cx="792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7102549" y="3200400"/>
            <a:ext cx="685800" cy="16763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15858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616</Words>
  <Application>Microsoft Macintosh PowerPoint</Application>
  <PresentationFormat>On-screen Show (4:3)</PresentationFormat>
  <Paragraphs>87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Office of 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Albert L. Opdenaker III</dc:creator>
  <cp:lastModifiedBy>Mark Tillack</cp:lastModifiedBy>
  <cp:revision>69</cp:revision>
  <cp:lastPrinted>2013-08-12T18:45:27Z</cp:lastPrinted>
  <dcterms:created xsi:type="dcterms:W3CDTF">2013-08-30T20:51:16Z</dcterms:created>
  <dcterms:modified xsi:type="dcterms:W3CDTF">2013-08-30T20:51:24Z</dcterms:modified>
</cp:coreProperties>
</file>