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34"/>
  </p:notesMasterIdLst>
  <p:handoutMasterIdLst>
    <p:handoutMasterId r:id="rId35"/>
  </p:handoutMasterIdLst>
  <p:sldIdLst>
    <p:sldId id="360" r:id="rId2"/>
    <p:sldId id="422" r:id="rId3"/>
    <p:sldId id="427" r:id="rId4"/>
    <p:sldId id="429" r:id="rId5"/>
    <p:sldId id="432" r:id="rId6"/>
    <p:sldId id="477" r:id="rId7"/>
    <p:sldId id="478" r:id="rId8"/>
    <p:sldId id="502" r:id="rId9"/>
    <p:sldId id="503" r:id="rId10"/>
    <p:sldId id="504" r:id="rId11"/>
    <p:sldId id="410" r:id="rId12"/>
    <p:sldId id="406" r:id="rId13"/>
    <p:sldId id="411" r:id="rId14"/>
    <p:sldId id="412" r:id="rId15"/>
    <p:sldId id="413" r:id="rId16"/>
    <p:sldId id="415" r:id="rId17"/>
    <p:sldId id="416" r:id="rId18"/>
    <p:sldId id="354" r:id="rId19"/>
    <p:sldId id="458" r:id="rId20"/>
    <p:sldId id="459" r:id="rId21"/>
    <p:sldId id="460" r:id="rId22"/>
    <p:sldId id="472" r:id="rId23"/>
    <p:sldId id="492" r:id="rId24"/>
    <p:sldId id="493" r:id="rId25"/>
    <p:sldId id="496" r:id="rId26"/>
    <p:sldId id="497" r:id="rId27"/>
    <p:sldId id="498" r:id="rId28"/>
    <p:sldId id="499" r:id="rId29"/>
    <p:sldId id="500" r:id="rId30"/>
    <p:sldId id="501" r:id="rId31"/>
    <p:sldId id="457" r:id="rId32"/>
    <p:sldId id="365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FF"/>
    <a:srgbClr val="000000"/>
    <a:srgbClr val="7B2E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206" autoAdjust="0"/>
    <p:restoredTop sz="94607" autoAdjust="0"/>
  </p:normalViewPr>
  <p:slideViewPr>
    <p:cSldViewPr snapToGrid="0">
      <p:cViewPr varScale="1">
        <p:scale>
          <a:sx n="102" d="100"/>
          <a:sy n="102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4FBC36F-0EE7-4553-8F16-3D7358C4D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6104AE8-395C-4ACA-9BA2-E611F8F65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04B2A6-3201-4E30-BA9D-55F07B51D5A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F79FA-1725-473C-BE95-E537566D0CFC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  <a:noFill/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noFill/>
          <a:ln w="9525">
            <a:noFill/>
          </a:ln>
          <a:effectLst/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‹#›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38138"/>
            <a:ext cx="1809750" cy="5681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38138"/>
            <a:ext cx="5276850" cy="5681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‹#›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629400"/>
            <a:ext cx="5230026" cy="228600"/>
          </a:xfr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‹#›</a:t>
            </a:fld>
            <a:r>
              <a:rPr lang="en-US" dirty="0" smtClean="0"/>
              <a:t>/32)</a:t>
            </a:r>
          </a:p>
          <a:p>
            <a:pPr algn="l">
              <a:defRPr/>
            </a:pP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‹#›</a:t>
            </a:fld>
            <a:r>
              <a:rPr lang="en-US" dirty="0" smtClean="0"/>
              <a:t>/32</a:t>
            </a:r>
          </a:p>
          <a:p>
            <a:pPr algn="l">
              <a:defRPr/>
            </a:pP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5433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05000"/>
            <a:ext cx="35433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‹#›</a:t>
            </a:fld>
            <a:r>
              <a:rPr lang="en-US" dirty="0" smtClean="0"/>
              <a:t>/32</a:t>
            </a:r>
          </a:p>
          <a:p>
            <a:pPr algn="l">
              <a:defRPr/>
            </a:pP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184" y="274638"/>
            <a:ext cx="72146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‹#›</a:t>
            </a:fld>
            <a:r>
              <a:rPr lang="en-US" dirty="0" smtClean="0"/>
              <a:t>/32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‹#›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‹#›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‹#›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‹#›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38138"/>
            <a:ext cx="7239000" cy="1111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239000" cy="411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66"/>
            </a:solidFill>
            <a:miter lim="800000"/>
            <a:headEnd/>
            <a:tailEnd/>
          </a:ln>
          <a:effectLst>
            <a:outerShdw blurRad="76200" dist="76200" dir="18900000" algn="b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514807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‹#›</a:t>
            </a:fld>
            <a:r>
              <a:rPr lang="en-US" dirty="0" smtClean="0"/>
              <a:t>/32)</a:t>
            </a:r>
            <a:endParaRPr lang="en-US" dirty="0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SzPct val="100000"/>
        <a:buFont typeface="Wingdings" pitchFamily="2" charset="2"/>
        <a:buChar char="Ø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SzPct val="120000"/>
        <a:buFont typeface="Symbol" pitchFamily="18" charset="2"/>
        <a:buChar char=""/>
        <a:defRPr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18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"/>
        <a:defRPr sz="16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ies_s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211" y="0"/>
            <a:ext cx="2095789" cy="2095789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3690" y="1345721"/>
            <a:ext cx="7220310" cy="1752600"/>
          </a:xfrm>
          <a:noFill/>
        </p:spPr>
        <p:txBody>
          <a:bodyPr/>
          <a:lstStyle/>
          <a:p>
            <a:pPr eaLnBrk="1" hangingPunct="1"/>
            <a:r>
              <a:rPr lang="en-US" sz="3600" dirty="0" smtClean="0"/>
              <a:t>Overview of the ARIES Program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25135" y="5039142"/>
            <a:ext cx="66796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Farrokh </a:t>
            </a:r>
            <a:r>
              <a:rPr lang="en-US" dirty="0" smtClean="0">
                <a:solidFill>
                  <a:srgbClr val="000000"/>
                </a:solidFill>
              </a:rPr>
              <a:t>Najmabadi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UC </a:t>
            </a:r>
            <a:r>
              <a:rPr lang="en-US" dirty="0">
                <a:solidFill>
                  <a:srgbClr val="000000"/>
                </a:solidFill>
              </a:rPr>
              <a:t>San </a:t>
            </a:r>
            <a:r>
              <a:rPr lang="en-US" dirty="0" smtClean="0">
                <a:solidFill>
                  <a:srgbClr val="000000"/>
                </a:solidFill>
              </a:rPr>
              <a:t>Diego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/>
              <a:t>Presentation to </a:t>
            </a:r>
            <a:r>
              <a:rPr lang="en-US" sz="2400" b="1" dirty="0" smtClean="0"/>
              <a:t>ARIES Program Peer Review</a:t>
            </a:r>
          </a:p>
          <a:p>
            <a:pPr marL="342900" indent="-342900"/>
            <a:r>
              <a:rPr lang="en-US" dirty="0" smtClean="0"/>
              <a:t>August 29, 2013, Washington , DC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76285" y="3419168"/>
            <a:ext cx="7039896" cy="107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Mission: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 advanced integrated design studies of the long-term fusion energy embodiments 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identify key R&amp;D directions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provide visions for the program.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95942"/>
            <a:ext cx="7288763" cy="1427583"/>
          </a:xfrm>
        </p:spPr>
        <p:txBody>
          <a:bodyPr/>
          <a:lstStyle/>
          <a:p>
            <a:r>
              <a:rPr lang="en-US" dirty="0" smtClean="0"/>
              <a:t>The new systems approach underlines robustness of the design point to physics achievements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10</a:t>
            </a:fld>
            <a:r>
              <a:rPr lang="en-US" dirty="0" smtClean="0"/>
              <a:t>/32)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791" y="1957905"/>
          <a:ext cx="6002655" cy="4414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63007"/>
                <a:gridCol w="1064040"/>
                <a:gridCol w="137560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Major radius (m)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6.25</a:t>
                      </a:r>
                      <a:endParaRPr lang="en-US" sz="1600" b="1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n-lt"/>
                        </a:rPr>
                        <a:t>6.25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Aspect ratio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4</a:t>
                      </a:r>
                      <a:endParaRPr lang="en-US" sz="1600" b="1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Toroidal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field on axis (T)</a:t>
                      </a:r>
                      <a:endParaRPr lang="en-US" sz="1600" dirty="0" smtClean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6</a:t>
                      </a:r>
                      <a:endParaRPr lang="en-US" sz="1600" b="1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Peak field on the coil (T)</a:t>
                      </a:r>
                      <a:endParaRPr lang="en-US" sz="1600" dirty="0" smtClean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+mn-lt"/>
                          <a:cs typeface="Century Schoolbook"/>
                        </a:rPr>
                        <a:t>11.8</a:t>
                      </a:r>
                      <a:endParaRPr lang="en-US" sz="1600" b="1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+mn-lt"/>
                          <a:cs typeface="Century Schoolbook"/>
                        </a:rPr>
                        <a:t>12.9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Normalized beta*</a:t>
                      </a:r>
                      <a:endParaRPr lang="en-US" sz="1600" dirty="0" smtClean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u="sng" dirty="0" smtClean="0">
                          <a:latin typeface="+mn-lt"/>
                        </a:rPr>
                        <a:t>5.75%</a:t>
                      </a:r>
                      <a:endParaRPr lang="en-US" sz="1600" b="1" u="sng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u="sng" dirty="0" smtClean="0">
                          <a:solidFill>
                            <a:schemeClr val="tx2"/>
                          </a:solidFill>
                          <a:latin typeface="+mn-lt"/>
                        </a:rPr>
                        <a:t>4.75%</a:t>
                      </a:r>
                      <a:endParaRPr lang="en-US" sz="1600" b="1" u="sng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Plasma current (MA)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10.9</a:t>
                      </a:r>
                      <a:endParaRPr lang="en-US" sz="1600" b="1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10.9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H98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1.65</a:t>
                      </a:r>
                      <a:endParaRPr lang="en-US" sz="1600" b="1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1.58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Fusion power (MW)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1813</a:t>
                      </a:r>
                      <a:endParaRPr lang="en-US" sz="1600" b="1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1817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Auxiliary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power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160</a:t>
                      </a:r>
                      <a:endParaRPr lang="en-US" sz="1600" b="1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169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Average n wall load (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MW/m</a:t>
                      </a: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2.5</a:t>
                      </a:r>
                      <a:endParaRPr lang="en-US" sz="1600" b="1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2.5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Peak divertor heat flux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(MW/m</a:t>
                      </a: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13.5</a:t>
                      </a:r>
                      <a:endParaRPr lang="en-US" sz="1600" b="1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13.5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Cost of Electricity (mills/kWh)</a:t>
                      </a:r>
                      <a:endParaRPr lang="en-US" sz="1600" dirty="0">
                        <a:solidFill>
                          <a:schemeClr val="tx2"/>
                        </a:solidFill>
                        <a:latin typeface="+mn-lt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+mn-lt"/>
                        </a:rPr>
                        <a:t>67</a:t>
                      </a:r>
                      <a:endParaRPr lang="en-US" sz="1600" b="1" dirty="0">
                        <a:latin typeface="+mn-lt"/>
                        <a:cs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n-lt"/>
                        </a:rPr>
                        <a:t>69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n-lt"/>
                        <a:cs typeface="Century Schoolbook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90674" y="6488668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Includes fast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contribution of ~ 1%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Physics analysis has been performed using the latest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08" y="1859591"/>
            <a:ext cx="4505468" cy="441655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ym typeface="Wingdings" pitchFamily="2" charset="2"/>
              </a:rPr>
              <a:t>New physics modeling</a:t>
            </a:r>
          </a:p>
          <a:p>
            <a:pPr marL="461963" lvl="1" indent="-230188"/>
            <a:r>
              <a:rPr lang="en-US" sz="1800" dirty="0" smtClean="0">
                <a:sym typeface="Wingdings" pitchFamily="2" charset="2"/>
              </a:rPr>
              <a:t>Energy transport assessment: what is required and model predictions</a:t>
            </a:r>
          </a:p>
          <a:p>
            <a:pPr marL="461963" lvl="1" indent="-230188"/>
            <a:r>
              <a:rPr lang="en-US" sz="1800" dirty="0" smtClean="0">
                <a:sym typeface="Wingdings" pitchFamily="2" charset="2"/>
              </a:rPr>
              <a:t>Pedestal treatment</a:t>
            </a:r>
          </a:p>
          <a:p>
            <a:pPr marL="461963" lvl="1" indent="-230188"/>
            <a:r>
              <a:rPr lang="en-US" sz="1800" dirty="0" smtClean="0">
                <a:sym typeface="Wingdings" pitchFamily="2" charset="2"/>
              </a:rPr>
              <a:t>Time-dependent free boundary simulations of formation and operating point</a:t>
            </a:r>
          </a:p>
          <a:p>
            <a:pPr marL="461963" lvl="1" indent="-230188"/>
            <a:r>
              <a:rPr lang="en-US" sz="1800" dirty="0" smtClean="0">
                <a:sym typeface="Wingdings" pitchFamily="2" charset="2"/>
              </a:rPr>
              <a:t>Edge plasma simulation (consistent divertor/edge, detachment, etc)</a:t>
            </a:r>
          </a:p>
          <a:p>
            <a:pPr marL="461963" lvl="1" indent="-230188"/>
            <a:r>
              <a:rPr lang="en-US" sz="1800" dirty="0" smtClean="0">
                <a:sym typeface="Wingdings" pitchFamily="2" charset="2"/>
              </a:rPr>
              <a:t>Divertor/FW heat loading from experimental tokamaks for transient and off-normal</a:t>
            </a:r>
          </a:p>
          <a:p>
            <a:pPr marL="461963" lvl="1" indent="-230188"/>
            <a:r>
              <a:rPr lang="en-US" sz="1800" dirty="0" smtClean="0">
                <a:sym typeface="Wingdings" pitchFamily="2" charset="2"/>
              </a:rPr>
              <a:t>Disruption simulations</a:t>
            </a:r>
          </a:p>
          <a:p>
            <a:pPr marL="461963" lvl="1" indent="-230188"/>
            <a:r>
              <a:rPr lang="en-US" sz="1800" dirty="0" smtClean="0">
                <a:sym typeface="Wingdings" pitchFamily="2" charset="2"/>
              </a:rPr>
              <a:t>Fast particle MHD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 descr="Kessel.jpg"/>
          <p:cNvPicPr>
            <a:picLocks noChangeAspect="1"/>
          </p:cNvPicPr>
          <p:nvPr/>
        </p:nvPicPr>
        <p:blipFill>
          <a:blip r:embed="rId2" cstate="print"/>
          <a:srcRect b="10067"/>
          <a:stretch>
            <a:fillRect/>
          </a:stretch>
        </p:blipFill>
        <p:spPr>
          <a:xfrm>
            <a:off x="5529072" y="1517651"/>
            <a:ext cx="2865120" cy="2886701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5262437" y="4306348"/>
            <a:ext cx="3144170" cy="2551652"/>
            <a:chOff x="3616325" y="1266825"/>
            <a:chExt cx="3656540" cy="2966095"/>
          </a:xfrm>
        </p:grpSpPr>
        <p:pic>
          <p:nvPicPr>
            <p:cNvPr id="7" name="Picture 3" descr="disrupt_flxsurf.pdf"/>
            <p:cNvPicPr>
              <a:picLocks noChangeAspect="1"/>
            </p:cNvPicPr>
            <p:nvPr/>
          </p:nvPicPr>
          <p:blipFill>
            <a:blip r:embed="rId3" cstate="print"/>
            <a:srcRect t="8864" r="65820" b="50728"/>
            <a:stretch>
              <a:fillRect/>
            </a:stretch>
          </p:blipFill>
          <p:spPr bwMode="auto">
            <a:xfrm>
              <a:off x="3616325" y="1266825"/>
              <a:ext cx="1811187" cy="2771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isrupt_flxsurf.pdf"/>
            <p:cNvPicPr>
              <a:picLocks noChangeAspect="1"/>
            </p:cNvPicPr>
            <p:nvPr/>
          </p:nvPicPr>
          <p:blipFill>
            <a:blip r:embed="rId3" cstate="print"/>
            <a:srcRect l="64101" t="49339" r="3535" b="11089"/>
            <a:stretch>
              <a:fillRect/>
            </a:stretch>
          </p:blipFill>
          <p:spPr bwMode="auto">
            <a:xfrm>
              <a:off x="5557771" y="1519030"/>
              <a:ext cx="1715094" cy="271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ight Arrow 11"/>
          <p:cNvSpPr/>
          <p:nvPr/>
        </p:nvSpPr>
        <p:spPr bwMode="auto">
          <a:xfrm rot="20068943">
            <a:off x="4224528" y="2916935"/>
            <a:ext cx="1088136" cy="3566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138049" y="5484437"/>
            <a:ext cx="1088136" cy="3566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(11/32)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2015" y="1931542"/>
            <a:ext cx="3931985" cy="364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8138"/>
            <a:ext cx="7239000" cy="1028325"/>
          </a:xfrm>
        </p:spPr>
        <p:txBody>
          <a:bodyPr/>
          <a:lstStyle/>
          <a:p>
            <a:r>
              <a:rPr lang="en-US" dirty="0" smtClean="0"/>
              <a:t>Impact of the Divertor Heat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34" y="1592283"/>
            <a:ext cx="5012933" cy="501400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Divertor design can handle &gt; 10 MW/m</a:t>
            </a:r>
            <a:r>
              <a:rPr lang="en-US" sz="2000" baseline="30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peak load.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UEDGE simulations (LLNL) showed  detached divertor solution to reach high radiated powers in the divertor slot and a low peak heat flux on the divertor (~5MW/m</a:t>
            </a:r>
            <a:r>
              <a:rPr lang="en-US" sz="2000" baseline="30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peak).</a:t>
            </a:r>
          </a:p>
          <a:p>
            <a:pPr marL="574675" lvl="1" indent="-234950"/>
            <a:r>
              <a:rPr lang="en-US" sz="1800" dirty="0" smtClean="0">
                <a:solidFill>
                  <a:srgbClr val="000000"/>
                </a:solidFill>
              </a:rPr>
              <a:t>Leads to ARIES-AT-size device at R=5.5m.</a:t>
            </a:r>
          </a:p>
          <a:p>
            <a:pPr marL="574675" lvl="1" indent="-234950"/>
            <a:r>
              <a:rPr lang="en-US" sz="1800" dirty="0" smtClean="0">
                <a:solidFill>
                  <a:srgbClr val="000000"/>
                </a:solidFill>
              </a:rPr>
              <a:t>Control &amp; sustaining a detached divertor?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Using </a:t>
            </a:r>
            <a:r>
              <a:rPr lang="en-US" sz="2000" dirty="0" err="1" smtClean="0"/>
              <a:t>Fundamenski</a:t>
            </a:r>
            <a:r>
              <a:rPr lang="en-US" sz="2000" dirty="0" smtClean="0"/>
              <a:t> SOL estimates and 90% radiation in </a:t>
            </a:r>
            <a:r>
              <a:rPr lang="en-US" sz="2000" dirty="0" err="1" smtClean="0"/>
              <a:t>SOL+divertor</a:t>
            </a:r>
            <a:r>
              <a:rPr lang="en-US" sz="2000" dirty="0" smtClean="0"/>
              <a:t> leads to a 6.25-m device with only 4 mills cost penalty (current reference point).</a:t>
            </a:r>
          </a:p>
          <a:p>
            <a:pPr marL="574675" lvl="1" indent="-234950"/>
            <a:r>
              <a:rPr lang="en-US" sz="1800" dirty="0" smtClean="0"/>
              <a:t>Device size is set by the divertor heat flux</a:t>
            </a:r>
            <a:endParaRPr lang="en-US" sz="18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(12/32)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engineering design: </a:t>
            </a:r>
            <a:br>
              <a:rPr lang="en-US" dirty="0" smtClean="0"/>
            </a:br>
            <a:r>
              <a:rPr lang="en-US" i="1" dirty="0" smtClean="0"/>
              <a:t>1. High-hest flux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4" y="1750858"/>
            <a:ext cx="4935894" cy="4541520"/>
          </a:xfrm>
        </p:spPr>
        <p:txBody>
          <a:bodyPr/>
          <a:lstStyle/>
          <a:p>
            <a:pPr marL="111125" eaLnBrk="1" hangingPunct="1"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Design of first wall and divertor options</a:t>
            </a:r>
          </a:p>
          <a:p>
            <a:pPr marL="514350" lvl="1" eaLnBrk="1" hangingPunct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High-performance He-cooled W-alloy divertor, external transition to steel</a:t>
            </a:r>
          </a:p>
          <a:p>
            <a:pPr marL="511175" lvl="1" eaLnBrk="1" hangingPunct="1">
              <a:spcBef>
                <a:spcPts val="4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Robust FW concept (embedded W pins)</a:t>
            </a:r>
          </a:p>
          <a:p>
            <a:pPr marL="111125" eaLnBrk="1" hangingPunct="1"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FPC heat transfer experiments</a:t>
            </a:r>
          </a:p>
          <a:p>
            <a:pPr marL="344488" indent="-344488" eaLnBrk="1" hangingPunct="1"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Inelastic analysis of first wall and divertor options</a:t>
            </a:r>
          </a:p>
          <a:p>
            <a:pPr marL="511175" lvl="1" eaLnBrk="1" hangingPunct="1">
              <a:spcBef>
                <a:spcPts val="3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Birth-to-death modeling</a:t>
            </a:r>
          </a:p>
          <a:p>
            <a:pPr marL="511175" lvl="1" eaLnBrk="1" hangingPunct="1">
              <a:spcBef>
                <a:spcPts val="3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Yield, creep, fracture mechanics</a:t>
            </a:r>
          </a:p>
          <a:p>
            <a:pPr marL="511175" lvl="1" eaLnBrk="1" hangingPunct="1">
              <a:spcBef>
                <a:spcPts val="3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Failure modes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111125" eaLnBrk="1" hangingPunct="1"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ELM and disruption loading responses</a:t>
            </a:r>
          </a:p>
          <a:p>
            <a:pPr marL="511175" lvl="1" eaLnBrk="1" hangingPunct="1">
              <a:spcBef>
                <a:spcPts val="3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Thermal, mechanical, EM &amp; ferromagnetic</a:t>
            </a:r>
          </a:p>
          <a:p>
            <a:endParaRPr lang="en-US" dirty="0"/>
          </a:p>
        </p:txBody>
      </p:sp>
      <p:pic>
        <p:nvPicPr>
          <p:cNvPr id="6" name="Picture 5" descr="ars-0710-div_plate-01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763" y="4452241"/>
            <a:ext cx="2033542" cy="240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0610-fw_fabricate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572" y="4674589"/>
            <a:ext cx="1244953" cy="195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ntegrated fa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092" y="1524001"/>
            <a:ext cx="2843212" cy="296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13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engineering design: </a:t>
            </a:r>
            <a:br>
              <a:rPr lang="en-US" dirty="0" smtClean="0"/>
            </a:br>
            <a:r>
              <a:rPr lang="en-US" i="1" dirty="0" smtClean="0"/>
              <a:t>2. Fusion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722119"/>
            <a:ext cx="4870863" cy="4642585"/>
          </a:xfrm>
        </p:spPr>
        <p:txBody>
          <a:bodyPr/>
          <a:lstStyle/>
          <a:p>
            <a:pPr lvl="0" eaLnBrk="1" hangingPunct="1"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Features similar to ARIES-AT</a:t>
            </a:r>
          </a:p>
          <a:p>
            <a:pPr marL="514350" lvl="1" eaLnBrk="1" hangingPunct="1">
              <a:spcBef>
                <a:spcPts val="600"/>
              </a:spcBef>
              <a:defRPr/>
            </a:pPr>
            <a:r>
              <a:rPr lang="en-US" sz="1800" dirty="0" err="1" smtClean="0">
                <a:solidFill>
                  <a:srgbClr val="000000"/>
                </a:solidFill>
              </a:rPr>
              <a:t>PbLi</a:t>
            </a:r>
            <a:r>
              <a:rPr lang="en-US" sz="1800" dirty="0" smtClean="0">
                <a:solidFill>
                  <a:srgbClr val="000000"/>
                </a:solidFill>
              </a:rPr>
              <a:t> self-cooled </a:t>
            </a:r>
            <a:r>
              <a:rPr lang="en-US" sz="1800" dirty="0" err="1" smtClean="0">
                <a:solidFill>
                  <a:srgbClr val="000000"/>
                </a:solidFill>
              </a:rPr>
              <a:t>SiC</a:t>
            </a:r>
            <a:r>
              <a:rPr lang="en-US" sz="1800" dirty="0" smtClean="0">
                <a:solidFill>
                  <a:srgbClr val="000000"/>
                </a:solidFill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</a:rPr>
              <a:t>SiC</a:t>
            </a:r>
            <a:r>
              <a:rPr lang="en-US" sz="1800" dirty="0" smtClean="0">
                <a:solidFill>
                  <a:srgbClr val="000000"/>
                </a:solidFill>
              </a:rPr>
              <a:t> breeding blanket with simple double-pipe construction </a:t>
            </a:r>
          </a:p>
          <a:p>
            <a:pPr marL="514350" lvl="1" eaLnBrk="1" hangingPunct="1">
              <a:spcBef>
                <a:spcPts val="600"/>
              </a:spcBef>
              <a:defRPr/>
            </a:pPr>
            <a:r>
              <a:rPr lang="en-US" sz="1800" dirty="0" err="1" smtClean="0">
                <a:solidFill>
                  <a:srgbClr val="000000"/>
                </a:solidFill>
              </a:rPr>
              <a:t>Brayton</a:t>
            </a:r>
            <a:r>
              <a:rPr lang="en-US" sz="1800" dirty="0" smtClean="0">
                <a:solidFill>
                  <a:srgbClr val="000000"/>
                </a:solidFill>
              </a:rPr>
              <a:t> cycle with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sz="1800" dirty="0" smtClean="0">
                <a:solidFill>
                  <a:srgbClr val="000000"/>
                </a:solidFill>
              </a:rPr>
              <a:t>~58%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Many new features and improvements</a:t>
            </a:r>
          </a:p>
          <a:p>
            <a:pPr marL="514350" lvl="1" eaLnBrk="1" hangingPunct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He-cooled </a:t>
            </a:r>
            <a:r>
              <a:rPr lang="en-US" sz="1800" dirty="0" err="1" smtClean="0">
                <a:solidFill>
                  <a:srgbClr val="000000"/>
                </a:solidFill>
              </a:rPr>
              <a:t>ferritic</a:t>
            </a:r>
            <a:r>
              <a:rPr lang="en-US" sz="1800" dirty="0" smtClean="0">
                <a:solidFill>
                  <a:srgbClr val="000000"/>
                </a:solidFill>
              </a:rPr>
              <a:t> steel structural ring/shield</a:t>
            </a:r>
          </a:p>
          <a:p>
            <a:pPr marL="514350" lvl="1" eaLnBrk="1" hangingPunct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Detailed flow paths and </a:t>
            </a:r>
            <a:r>
              <a:rPr lang="en-US" sz="1800" dirty="0" err="1" smtClean="0">
                <a:solidFill>
                  <a:srgbClr val="000000"/>
                </a:solidFill>
              </a:rPr>
              <a:t>manifolding</a:t>
            </a:r>
            <a:r>
              <a:rPr lang="en-US" sz="1800" dirty="0" smtClean="0">
                <a:solidFill>
                  <a:srgbClr val="000000"/>
                </a:solidFill>
              </a:rPr>
              <a:t> for 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err="1" smtClean="0">
                <a:solidFill>
                  <a:srgbClr val="000000"/>
                </a:solidFill>
              </a:rPr>
              <a:t>PbLi</a:t>
            </a:r>
            <a:r>
              <a:rPr lang="en-US" sz="1800" dirty="0" smtClean="0">
                <a:solidFill>
                  <a:srgbClr val="000000"/>
                </a:solidFill>
              </a:rPr>
              <a:t> to reduce 3D MHD effects</a:t>
            </a:r>
          </a:p>
          <a:p>
            <a:pPr marL="514350" lvl="1" eaLnBrk="1" hangingPunct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Elimination of water from the vacuum vessel, separation of vessel and shield</a:t>
            </a:r>
          </a:p>
          <a:p>
            <a:pPr marL="514350" lvl="1" eaLnBrk="1" hangingPunct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Identification of new material for the vacuum vessel</a:t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1" name="Picture 8" descr="blan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918" y="4727448"/>
            <a:ext cx="1903082" cy="2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Fig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246" y="1490472"/>
            <a:ext cx="3172816" cy="35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14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8138"/>
            <a:ext cx="7336536" cy="1111250"/>
          </a:xfrm>
        </p:spPr>
        <p:txBody>
          <a:bodyPr/>
          <a:lstStyle/>
          <a:p>
            <a:r>
              <a:rPr lang="en-US" sz="2800" dirty="0" smtClean="0"/>
              <a:t>Detailed safety analysis has highlighted impact of tritium absorption and transport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112" y="1758696"/>
            <a:ext cx="7062216" cy="4514088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Detailed safety modeling of ARIES-AT (</a:t>
            </a:r>
            <a:r>
              <a:rPr lang="en-US" sz="2000" dirty="0" err="1" smtClean="0">
                <a:solidFill>
                  <a:srgbClr val="000000"/>
                </a:solidFill>
              </a:rPr>
              <a:t>Petti</a:t>
            </a:r>
            <a:r>
              <a:rPr lang="en-US" sz="2000" dirty="0" smtClean="0">
                <a:solidFill>
                  <a:srgbClr val="000000"/>
                </a:solidFill>
              </a:rPr>
              <a:t> et al) and ARIES-CS (Merrill et al, FS&amp;T, 54, 2008 ) have shown a paradigm shift in safety issues: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Use of low-activation material and care design has limited temperature excursions and mobilization of radioactivity during accidents. Rather off-site dose is dominated by tritium.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For ARIES-CS worst-case accident, </a:t>
            </a:r>
            <a:r>
              <a:rPr lang="en-US" sz="1800" b="1" dirty="0" smtClean="0">
                <a:solidFill>
                  <a:srgbClr val="000000"/>
                </a:solidFill>
              </a:rPr>
              <a:t>tritium</a:t>
            </a:r>
            <a:r>
              <a:rPr lang="en-US" sz="1800" dirty="0" smtClean="0">
                <a:solidFill>
                  <a:srgbClr val="000000"/>
                </a:solidFill>
              </a:rPr>
              <a:t> release dose is 8.5 </a:t>
            </a:r>
            <a:r>
              <a:rPr lang="en-US" sz="1800" dirty="0" err="1" smtClean="0">
                <a:solidFill>
                  <a:srgbClr val="000000"/>
                </a:solidFill>
              </a:rPr>
              <a:t>mSv</a:t>
            </a:r>
            <a:r>
              <a:rPr lang="en-US" sz="1800" dirty="0" smtClean="0">
                <a:solidFill>
                  <a:srgbClr val="000000"/>
                </a:solidFill>
              </a:rPr>
              <a:t> (no-evacuation limit is 10 </a:t>
            </a:r>
            <a:r>
              <a:rPr lang="en-US" sz="1800" dirty="0" err="1" smtClean="0">
                <a:solidFill>
                  <a:srgbClr val="000000"/>
                </a:solidFill>
              </a:rPr>
              <a:t>mSV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Major implications for material and component R&amp;D: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Need to minimize tritium inventory (control of breeding, absorption and inventory in different material)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Design implications: material choices, in-vessel components, vacuum vessel, etc.</a:t>
            </a:r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15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ARIES-AT vacuum vessel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496" y="1699517"/>
            <a:ext cx="7119135" cy="4402704"/>
          </a:xfrm>
        </p:spPr>
        <p:txBody>
          <a:bodyPr/>
          <a:lstStyle/>
          <a:p>
            <a:r>
              <a:rPr lang="en-US" sz="2000" dirty="0" smtClean="0"/>
              <a:t>AREIS-AT had a thick vacuum vessel  (40 cm thick) with WC and water to help in shielding. (adoption of ITER vacuum vessel).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Expensive and massive vacuum vessel.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ITER Components are “hung” from the vacuum vessel.  ARIES sectors are self supporting (different loads).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ARIES-AT vacuum vessel operated at 50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 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material?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Tritium absorption?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Tritium transfer to water?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Vacuum vessel temperature exceeded 100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 during an accident after a few hours (steam!)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16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Vacuum Vessel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21" y="1662507"/>
            <a:ext cx="4518061" cy="4473325"/>
          </a:xfrm>
        </p:spPr>
        <p:txBody>
          <a:bodyPr/>
          <a:lstStyle/>
          <a:p>
            <a:r>
              <a:rPr lang="en-US" sz="2000" dirty="0" smtClean="0"/>
              <a:t>Contains no water</a:t>
            </a:r>
          </a:p>
          <a:p>
            <a:pPr marL="571500" lvl="1" indent="-228600"/>
            <a:r>
              <a:rPr lang="en-US" sz="1800" dirty="0" smtClean="0"/>
              <a:t>Can run at high temperature: 300-500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C.  (350 </a:t>
            </a:r>
            <a:r>
              <a:rPr lang="en-US" sz="1800" baseline="30000" dirty="0" err="1" smtClean="0"/>
              <a:t>o</a:t>
            </a:r>
            <a:r>
              <a:rPr lang="en-US" sz="1800" dirty="0" err="1" smtClean="0"/>
              <a:t>C</a:t>
            </a:r>
            <a:r>
              <a:rPr lang="en-US" sz="1800" dirty="0" smtClean="0"/>
              <a:t> operating temperature to minimize tritium inventory)</a:t>
            </a:r>
          </a:p>
          <a:p>
            <a:r>
              <a:rPr lang="en-US" sz="2000" dirty="0" smtClean="0"/>
              <a:t>He (at 1 </a:t>
            </a:r>
            <a:r>
              <a:rPr lang="en-US" sz="2000" dirty="0" err="1" smtClean="0"/>
              <a:t>atm</a:t>
            </a:r>
            <a:r>
              <a:rPr lang="en-US" sz="2000" dirty="0" smtClean="0"/>
              <a:t>) flows between ribs.</a:t>
            </a:r>
          </a:p>
          <a:p>
            <a:pPr marL="571500" lvl="1" indent="-228600"/>
            <a:r>
              <a:rPr lang="en-US" sz="1800" dirty="0" smtClean="0"/>
              <a:t>Tritium diffused through the inner wall is recovered from He coolant (Tritium diffusion to the cryostat and/or building should be reduced significantly).  </a:t>
            </a:r>
          </a:p>
          <a:p>
            <a:r>
              <a:rPr lang="en-US" sz="2000" dirty="0" smtClean="0"/>
              <a:t>Made of low-activation 3Cr-3WV </a:t>
            </a:r>
            <a:r>
              <a:rPr lang="en-US" sz="2000" dirty="0" err="1" smtClean="0"/>
              <a:t>baintic</a:t>
            </a:r>
            <a:r>
              <a:rPr lang="en-US" sz="2000" dirty="0" smtClean="0"/>
              <a:t> steel (no need for post-weld heat treatment</a:t>
            </a:r>
            <a:r>
              <a:rPr lang="en-US" sz="2200" dirty="0" smtClean="0"/>
              <a:t>).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212" y="5654351"/>
            <a:ext cx="2425064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296"/>
          <a:stretch>
            <a:fillRect/>
          </a:stretch>
        </p:blipFill>
        <p:spPr>
          <a:xfrm>
            <a:off x="5581650" y="4277624"/>
            <a:ext cx="3562350" cy="1875526"/>
          </a:xfrm>
          <a:prstGeom prst="rect">
            <a:avLst/>
          </a:prstGeom>
        </p:spPr>
      </p:pic>
      <p:pic>
        <p:nvPicPr>
          <p:cNvPr id="8" name="Picture 6" descr="vacuum vesse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5213" y="1619250"/>
            <a:ext cx="3988787" cy="285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17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summary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31" y="1612513"/>
            <a:ext cx="7704138" cy="5015207"/>
          </a:xfrm>
        </p:spPr>
        <p:txBody>
          <a:bodyPr>
            <a:noAutofit/>
          </a:bodyPr>
          <a:lstStyle/>
          <a:p>
            <a:pPr>
              <a:spcBef>
                <a:spcPct val="25000"/>
              </a:spcBef>
              <a:defRPr/>
            </a:pPr>
            <a:r>
              <a:rPr lang="en-US" sz="2000" dirty="0" smtClean="0"/>
              <a:t>ARIES-ACT study is re-examining the tokamak power plant space to understand risk and trade-offs of higher physics and engineering performance with special emphasis on PMI/PFC and off-normal events.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 smtClean="0"/>
              <a:t>ARIES-ACT1 (updated ARIES-AT) is near completion.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 smtClean="0"/>
              <a:t>Detailed physics analysis with modern computational tools are used.  Many new physics issues are included.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 smtClean="0"/>
              <a:t>The new system approach indicate a robust design window for this class of power plants.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In-elastic analysis of component  including Birth-to-death modeling and fracture mechanics indicate a higher performance PFCs are possible.  Many issues/properties for material development &amp; optimization are identified.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 smtClean="0"/>
              <a:t>Many engineering improvements: </a:t>
            </a:r>
            <a:r>
              <a:rPr lang="en-US" sz="1800" dirty="0" smtClean="0">
                <a:solidFill>
                  <a:srgbClr val="000000"/>
                </a:solidFill>
              </a:rPr>
              <a:t>He-cooled </a:t>
            </a:r>
            <a:r>
              <a:rPr lang="en-US" sz="1800" dirty="0" err="1" smtClean="0">
                <a:solidFill>
                  <a:srgbClr val="000000"/>
                </a:solidFill>
              </a:rPr>
              <a:t>ferritic</a:t>
            </a:r>
            <a:r>
              <a:rPr lang="en-US" sz="1800" dirty="0" smtClean="0">
                <a:solidFill>
                  <a:srgbClr val="000000"/>
                </a:solidFill>
              </a:rPr>
              <a:t> steel structural ring/shield, Detailed flow paths and </a:t>
            </a:r>
            <a:r>
              <a:rPr lang="en-US" sz="1800" dirty="0" err="1" smtClean="0">
                <a:solidFill>
                  <a:srgbClr val="000000"/>
                </a:solidFill>
              </a:rPr>
              <a:t>manifolding</a:t>
            </a:r>
            <a:r>
              <a:rPr lang="en-US" sz="1800" dirty="0" smtClean="0">
                <a:solidFill>
                  <a:srgbClr val="000000"/>
                </a:solidFill>
              </a:rPr>
              <a:t> to reduce 3D MHD effects, Identification of new material for the vacuum vessel …</a:t>
            </a:r>
            <a:endParaRPr lang="en-US" sz="1800" dirty="0" smtClean="0"/>
          </a:p>
          <a:p>
            <a:pPr lvl="1">
              <a:spcBef>
                <a:spcPct val="25000"/>
              </a:spcBef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spcBef>
                <a:spcPct val="25000"/>
              </a:spcBef>
              <a:defRPr/>
            </a:pPr>
            <a:endParaRPr lang="en-US" dirty="0" smtClean="0"/>
          </a:p>
          <a:p>
            <a:pPr lvl="1">
              <a:spcBef>
                <a:spcPct val="25000"/>
              </a:spcBef>
              <a:defRPr/>
            </a:pPr>
            <a:endParaRPr lang="en-US" dirty="0" smtClean="0"/>
          </a:p>
          <a:p>
            <a:pPr lvl="1">
              <a:spcBef>
                <a:spcPct val="25000"/>
              </a:spcBef>
              <a:defRPr/>
            </a:pPr>
            <a:endParaRPr lang="en-US" dirty="0" smtClean="0"/>
          </a:p>
          <a:p>
            <a:pPr lvl="1">
              <a:spcBef>
                <a:spcPct val="25000"/>
              </a:spcBef>
              <a:buClr>
                <a:srgbClr val="99CCCC"/>
              </a:buCl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ct val="25000"/>
              </a:spcBef>
              <a:defRPr/>
            </a:pPr>
            <a:endParaRPr lang="en-US" sz="1000" dirty="0" smtClean="0">
              <a:latin typeface="Century Schoolbook" pitchFamily="18" charset="0"/>
            </a:endParaRPr>
          </a:p>
          <a:p>
            <a:pPr lvl="1">
              <a:spcBef>
                <a:spcPct val="25000"/>
              </a:spcBef>
              <a:defRPr/>
            </a:pPr>
            <a:endParaRPr lang="en-US" sz="1000" dirty="0" smtClean="0">
              <a:latin typeface="Century Schoolbook" pitchFamily="18" charset="0"/>
            </a:endParaRPr>
          </a:p>
          <a:p>
            <a:pPr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latin typeface="Century Schoolbook" pitchFamily="18" charset="0"/>
              </a:rPr>
              <a:t>	</a:t>
            </a:r>
          </a:p>
          <a:p>
            <a:pPr lvl="1">
              <a:spcBef>
                <a:spcPct val="25000"/>
              </a:spcBef>
              <a:defRPr/>
            </a:pPr>
            <a:endParaRPr lang="en-US" sz="1800" dirty="0" smtClean="0">
              <a:latin typeface="Century Schoolbook" pitchFamily="18" charset="0"/>
            </a:endParaRPr>
          </a:p>
          <a:p>
            <a:pPr lvl="1">
              <a:spcBef>
                <a:spcPct val="25000"/>
              </a:spcBef>
              <a:defRPr/>
            </a:pPr>
            <a:endParaRPr lang="en-US" sz="1400" dirty="0" smtClean="0">
              <a:latin typeface="Century Schoolbook" pitchFamily="18" charset="0"/>
            </a:endParaRPr>
          </a:p>
          <a:p>
            <a:pPr>
              <a:spcBef>
                <a:spcPct val="25000"/>
              </a:spcBef>
              <a:defRPr/>
            </a:pPr>
            <a:endParaRPr lang="en-US" sz="1800" dirty="0" smtClean="0">
              <a:latin typeface="Century Schoolbook" pitchFamily="18" charset="0"/>
            </a:endParaRPr>
          </a:p>
          <a:p>
            <a:pPr>
              <a:spcBef>
                <a:spcPct val="25000"/>
              </a:spcBef>
              <a:defRPr/>
            </a:pPr>
            <a:endParaRPr lang="en-US" sz="1800" dirty="0" smtClean="0">
              <a:latin typeface="Century Schoolbook" pitchFamily="18" charset="0"/>
            </a:endParaRPr>
          </a:p>
          <a:p>
            <a:pPr>
              <a:spcBef>
                <a:spcPct val="25000"/>
              </a:spcBef>
              <a:defRPr/>
            </a:pPr>
            <a:endParaRPr lang="en-US" sz="1800" dirty="0" smtClean="0">
              <a:latin typeface="Century Schoolbook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18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Systems Code &amp; Optimization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38138"/>
            <a:ext cx="7669492" cy="1111250"/>
          </a:xfrm>
        </p:spPr>
        <p:txBody>
          <a:bodyPr/>
          <a:lstStyle/>
          <a:p>
            <a:r>
              <a:rPr lang="en-US" sz="2800" dirty="0" smtClean="0"/>
              <a:t>ARIES Research Bridges the Science and Energy Missions of the US Fusion Program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2</a:t>
            </a:fld>
            <a:r>
              <a:rPr lang="en-US" dirty="0" smtClean="0"/>
              <a:t>/32)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894735" y="1818965"/>
            <a:ext cx="7639666" cy="3307692"/>
            <a:chOff x="698090" y="1602656"/>
            <a:chExt cx="7639666" cy="3307692"/>
          </a:xfrm>
        </p:grpSpPr>
        <p:grpSp>
          <p:nvGrpSpPr>
            <p:cNvPr id="70" name="Group 69"/>
            <p:cNvGrpSpPr/>
            <p:nvPr/>
          </p:nvGrpSpPr>
          <p:grpSpPr>
            <a:xfrm>
              <a:off x="3591840" y="1602656"/>
              <a:ext cx="4706587" cy="881246"/>
              <a:chOff x="3524839" y="4987540"/>
              <a:chExt cx="5076920" cy="1103746"/>
            </a:xfrm>
          </p:grpSpPr>
          <p:sp>
            <p:nvSpPr>
              <p:cNvPr id="71" name="Rectangle 1040"/>
              <p:cNvSpPr>
                <a:spLocks noChangeArrowheads="1"/>
              </p:cNvSpPr>
              <p:nvPr/>
            </p:nvSpPr>
            <p:spPr bwMode="auto">
              <a:xfrm>
                <a:off x="6191839" y="5176886"/>
                <a:ext cx="2409920" cy="914400"/>
              </a:xfrm>
              <a:prstGeom prst="rect">
                <a:avLst/>
              </a:prstGeom>
              <a:solidFill>
                <a:srgbClr val="00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377825" marR="0" lvl="0" indent="-377825" algn="ctr" defTabSz="1106488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Experiments</a:t>
                </a:r>
              </a:p>
            </p:txBody>
          </p:sp>
          <p:sp>
            <p:nvSpPr>
              <p:cNvPr id="72" name="Line 1041"/>
              <p:cNvSpPr>
                <a:spLocks noChangeShapeType="1"/>
              </p:cNvSpPr>
              <p:nvPr/>
            </p:nvSpPr>
            <p:spPr bwMode="auto">
              <a:xfrm flipH="1">
                <a:off x="3524839" y="5405486"/>
                <a:ext cx="2667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73" name="Line 1042"/>
              <p:cNvSpPr>
                <a:spLocks noChangeShapeType="1"/>
              </p:cNvSpPr>
              <p:nvPr/>
            </p:nvSpPr>
            <p:spPr bwMode="auto">
              <a:xfrm flipH="1">
                <a:off x="3524839" y="6015086"/>
                <a:ext cx="2667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74" name="Text Box 1043"/>
              <p:cNvSpPr txBox="1">
                <a:spLocks noChangeArrowheads="1"/>
              </p:cNvSpPr>
              <p:nvPr/>
            </p:nvSpPr>
            <p:spPr bwMode="auto">
              <a:xfrm>
                <a:off x="3632688" y="5634086"/>
                <a:ext cx="2370058" cy="4240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What to demonstrate</a:t>
                </a:r>
              </a:p>
            </p:txBody>
          </p:sp>
          <p:sp>
            <p:nvSpPr>
              <p:cNvPr id="75" name="Text Box 1044"/>
              <p:cNvSpPr txBox="1">
                <a:spLocks noChangeArrowheads="1"/>
              </p:cNvSpPr>
              <p:nvPr/>
            </p:nvSpPr>
            <p:spPr bwMode="auto">
              <a:xfrm>
                <a:off x="3556850" y="4987540"/>
                <a:ext cx="2765916" cy="4240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What has been achieved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598607" y="3949060"/>
              <a:ext cx="4739148" cy="851748"/>
              <a:chOff x="3524839" y="2128886"/>
              <a:chExt cx="5112043" cy="1066800"/>
            </a:xfrm>
          </p:grpSpPr>
          <p:sp>
            <p:nvSpPr>
              <p:cNvPr id="59" name="Rectangle 1030"/>
              <p:cNvSpPr>
                <a:spLocks noChangeArrowheads="1"/>
              </p:cNvSpPr>
              <p:nvPr/>
            </p:nvSpPr>
            <p:spPr bwMode="auto">
              <a:xfrm>
                <a:off x="6191838" y="2281286"/>
                <a:ext cx="2445044" cy="914400"/>
              </a:xfrm>
              <a:prstGeom prst="rect">
                <a:avLst/>
              </a:prstGeom>
              <a:solidFill>
                <a:srgbClr val="66FF33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377825" marR="0" lvl="0" indent="-377825" algn="ctr" defTabSz="1106488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ARIES Program</a:t>
                </a:r>
              </a:p>
            </p:txBody>
          </p:sp>
          <p:sp>
            <p:nvSpPr>
              <p:cNvPr id="60" name="Line 1031"/>
              <p:cNvSpPr>
                <a:spLocks noChangeShapeType="1"/>
              </p:cNvSpPr>
              <p:nvPr/>
            </p:nvSpPr>
            <p:spPr bwMode="auto">
              <a:xfrm flipH="1">
                <a:off x="3524839" y="2509886"/>
                <a:ext cx="2667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61" name="Line 1032"/>
              <p:cNvSpPr>
                <a:spLocks noChangeShapeType="1"/>
              </p:cNvSpPr>
              <p:nvPr/>
            </p:nvSpPr>
            <p:spPr bwMode="auto">
              <a:xfrm flipH="1">
                <a:off x="3524839" y="3119486"/>
                <a:ext cx="2667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62" name="Text Box 1033"/>
              <p:cNvSpPr txBox="1">
                <a:spLocks noChangeArrowheads="1"/>
              </p:cNvSpPr>
              <p:nvPr/>
            </p:nvSpPr>
            <p:spPr bwMode="auto">
              <a:xfrm>
                <a:off x="3677239" y="2738486"/>
                <a:ext cx="1899752" cy="4240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What is possible</a:t>
                </a:r>
              </a:p>
            </p:txBody>
          </p:sp>
          <p:sp>
            <p:nvSpPr>
              <p:cNvPr id="63" name="Text Box 1034"/>
              <p:cNvSpPr txBox="1">
                <a:spLocks noChangeArrowheads="1"/>
              </p:cNvSpPr>
              <p:nvPr/>
            </p:nvSpPr>
            <p:spPr bwMode="auto">
              <a:xfrm>
                <a:off x="3677239" y="2128886"/>
                <a:ext cx="2019598" cy="4240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What is important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579671" y="2800643"/>
              <a:ext cx="4758085" cy="851748"/>
              <a:chOff x="3524839" y="3576686"/>
              <a:chExt cx="5132469" cy="1066800"/>
            </a:xfrm>
          </p:grpSpPr>
          <p:sp>
            <p:nvSpPr>
              <p:cNvPr id="44" name="Rectangle 1035"/>
              <p:cNvSpPr>
                <a:spLocks noChangeArrowheads="1"/>
              </p:cNvSpPr>
              <p:nvPr/>
            </p:nvSpPr>
            <p:spPr bwMode="auto">
              <a:xfrm>
                <a:off x="6191839" y="3729086"/>
                <a:ext cx="2465469" cy="914400"/>
              </a:xfrm>
              <a:prstGeom prst="rect">
                <a:avLst/>
              </a:prstGeom>
              <a:solidFill>
                <a:srgbClr val="FF99CC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377825" marR="0" lvl="0" indent="-377825" algn="ctr" defTabSz="1106488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Theory/Modeling</a:t>
                </a:r>
              </a:p>
            </p:txBody>
          </p:sp>
          <p:sp>
            <p:nvSpPr>
              <p:cNvPr id="45" name="Line 1036"/>
              <p:cNvSpPr>
                <a:spLocks noChangeShapeType="1"/>
              </p:cNvSpPr>
              <p:nvPr/>
            </p:nvSpPr>
            <p:spPr bwMode="auto">
              <a:xfrm flipH="1">
                <a:off x="3524839" y="3957686"/>
                <a:ext cx="2667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6" name="Line 1037"/>
              <p:cNvSpPr>
                <a:spLocks noChangeShapeType="1"/>
              </p:cNvSpPr>
              <p:nvPr/>
            </p:nvSpPr>
            <p:spPr bwMode="auto">
              <a:xfrm flipH="1">
                <a:off x="3524839" y="4567286"/>
                <a:ext cx="2667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7" name="Text Box 1038"/>
              <p:cNvSpPr txBox="1">
                <a:spLocks noChangeArrowheads="1"/>
              </p:cNvSpPr>
              <p:nvPr/>
            </p:nvSpPr>
            <p:spPr bwMode="auto">
              <a:xfrm>
                <a:off x="3643826" y="4173971"/>
                <a:ext cx="2546197" cy="4240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Stimulus for new ideas</a:t>
                </a:r>
              </a:p>
            </p:txBody>
          </p:sp>
          <p:sp>
            <p:nvSpPr>
              <p:cNvPr id="48" name="Text Box 1039"/>
              <p:cNvSpPr txBox="1">
                <a:spLocks noChangeArrowheads="1"/>
              </p:cNvSpPr>
              <p:nvPr/>
            </p:nvSpPr>
            <p:spPr bwMode="auto">
              <a:xfrm>
                <a:off x="3677239" y="3576686"/>
                <a:ext cx="2172131" cy="4240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Models &amp; concepts</a:t>
                </a:r>
              </a:p>
            </p:txBody>
          </p:sp>
        </p:grpSp>
        <p:sp>
          <p:nvSpPr>
            <p:cNvPr id="54" name="Rectangle 1045"/>
            <p:cNvSpPr>
              <a:spLocks noChangeArrowheads="1"/>
            </p:cNvSpPr>
            <p:nvPr/>
          </p:nvSpPr>
          <p:spPr bwMode="auto">
            <a:xfrm>
              <a:off x="698090" y="1625034"/>
              <a:ext cx="2882683" cy="328531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noAutofit/>
            </a:bodyPr>
            <a:lstStyle/>
            <a:p>
              <a:pPr marL="377825" marR="0" lvl="0" indent="-377825" algn="ctr" defTabSz="1106488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Progress in </a:t>
              </a:r>
            </a:p>
            <a:p>
              <a:pPr marR="0" lvl="0" algn="ctr" defTabSz="11064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Plasma Physics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 and Fusion Nuclear Sciences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50606" y="5492036"/>
            <a:ext cx="8190271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66"/>
            </a:solidFill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“Commercial fusion energy is the most demanding of the program goals, and it provides the toughest standard to judge the usefulness of program elements.”</a:t>
            </a:r>
            <a:r>
              <a:rPr lang="en-US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(FESAC chair letter to Head of Office of Science)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5105400" y="2170650"/>
          <a:ext cx="4038600" cy="3476800"/>
        </p:xfrm>
        <a:graphic>
          <a:graphicData uri="http://schemas.openxmlformats.org/presentationml/2006/ole">
            <p:oleObj spid="_x0000_s2050" name="Chart" r:id="rId3" imgW="3659760" imgH="3132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“Point-Optimization”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52" y="1907254"/>
            <a:ext cx="4936088" cy="431813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 smtClean="0"/>
              <a:t>Experience indicates that the power plant parameter space includes many local minima and the optimum region is quite “shallow.”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The systems code indentifies the “mathematical” optimum. There is a large “optimum” region when the accuracy of the systems code is taken into account. requiring “human judgment” to choose the operating point. 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Previously, we used the systems code in the optimizer mode and used “human judgment” to select a few major parameters (e.g., aspect ratio, wall loading).</a:t>
            </a:r>
            <a:endParaRPr lang="en-US" sz="1800" dirty="0"/>
          </a:p>
        </p:txBody>
      </p:sp>
      <p:grpSp>
        <p:nvGrpSpPr>
          <p:cNvPr id="4" name="Group 13"/>
          <p:cNvGrpSpPr/>
          <p:nvPr/>
        </p:nvGrpSpPr>
        <p:grpSpPr>
          <a:xfrm>
            <a:off x="7539990" y="2428875"/>
            <a:ext cx="1489710" cy="1447800"/>
            <a:chOff x="7463790" y="2562225"/>
            <a:chExt cx="1489710" cy="14478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16200000" flipH="1">
              <a:off x="7734299" y="3552825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463790" y="2562225"/>
              <a:ext cx="148971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“Mathematical” minimum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7362825" y="3629025"/>
            <a:ext cx="1323975" cy="257175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25"/>
          <p:cNvGrpSpPr/>
          <p:nvPr/>
        </p:nvGrpSpPr>
        <p:grpSpPr>
          <a:xfrm>
            <a:off x="5219700" y="3757613"/>
            <a:ext cx="2143126" cy="2090082"/>
            <a:chOff x="5219700" y="3757613"/>
            <a:chExt cx="2143126" cy="2090082"/>
          </a:xfrm>
        </p:grpSpPr>
        <p:cxnSp>
          <p:nvCxnSpPr>
            <p:cNvPr id="22" name="Shape 21"/>
            <p:cNvCxnSpPr>
              <a:endCxn id="15" idx="1"/>
            </p:cNvCxnSpPr>
            <p:nvPr/>
          </p:nvCxnSpPr>
          <p:spPr bwMode="auto">
            <a:xfrm rot="5400000" flipH="1" flipV="1">
              <a:off x="5907882" y="3802857"/>
              <a:ext cx="1500187" cy="1409700"/>
            </a:xfrm>
            <a:prstGeom prst="curvedConnector2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5219700" y="5324475"/>
              <a:ext cx="1390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Systems code accuracy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7277100" y="3981449"/>
            <a:ext cx="1568058" cy="603053"/>
            <a:chOff x="7277100" y="3981449"/>
            <a:chExt cx="1568058" cy="603053"/>
          </a:xfrm>
        </p:grpSpPr>
        <p:sp>
          <p:nvSpPr>
            <p:cNvPr id="20" name="Left Bracket 19"/>
            <p:cNvSpPr/>
            <p:nvPr/>
          </p:nvSpPr>
          <p:spPr bwMode="auto">
            <a:xfrm rot="16200000">
              <a:off x="7905749" y="3476624"/>
              <a:ext cx="257175" cy="1266825"/>
            </a:xfrm>
            <a:prstGeom prst="leftBracket">
              <a:avLst/>
            </a:prstGeom>
            <a:noFill/>
            <a:ln w="158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77100" y="4276725"/>
              <a:ext cx="15680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Optimum region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20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“optimum region ” as opposed to the optimum point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062" y="1732772"/>
            <a:ext cx="7239000" cy="3445717"/>
          </a:xfrm>
        </p:spPr>
        <p:txBody>
          <a:bodyPr/>
          <a:lstStyle/>
          <a:p>
            <a:pPr marL="342900" lvl="1" indent="-342900">
              <a:buSzPct val="100000"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We developed a new systems code approach that solves for a large number of viable operating points</a:t>
            </a:r>
            <a:r>
              <a:rPr lang="en-US" sz="1800" dirty="0" smtClean="0">
                <a:ea typeface="ＭＳ Ｐゴシック" pitchFamily="34" charset="-128"/>
              </a:rPr>
              <a:t>, i.e., </a:t>
            </a:r>
            <a:r>
              <a:rPr lang="en-US" sz="1800" u="sng" dirty="0" smtClean="0"/>
              <a:t>surveying the design space </a:t>
            </a:r>
            <a:r>
              <a:rPr lang="en-US" sz="1800" dirty="0" smtClean="0"/>
              <a:t> instead of finding only an </a:t>
            </a:r>
            <a:r>
              <a:rPr lang="en-US" sz="1800" u="sng" dirty="0" smtClean="0"/>
              <a:t>optimum design point</a:t>
            </a:r>
            <a:r>
              <a:rPr lang="en-US" sz="1800" dirty="0" smtClean="0"/>
              <a:t> (e.g., lowest COE).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Variations in the solution for changes to parameters and constraints become evident.</a:t>
            </a:r>
          </a:p>
          <a:p>
            <a:pPr lvl="1">
              <a:spcBef>
                <a:spcPts val="1200"/>
              </a:spcBef>
            </a:pPr>
            <a:r>
              <a:rPr lang="en-US" sz="1800" b="1" dirty="0" smtClean="0"/>
              <a:t>This approach requires generation of </a:t>
            </a:r>
            <a:r>
              <a:rPr lang="en-US" sz="1800" b="1" u="sng" dirty="0" smtClean="0"/>
              <a:t>a very large data base </a:t>
            </a:r>
            <a:r>
              <a:rPr lang="en-US" sz="1800" b="1" dirty="0" smtClean="0"/>
              <a:t>of self-consistent physics/engineering points.</a:t>
            </a:r>
          </a:p>
          <a:p>
            <a:pPr lvl="1">
              <a:spcBef>
                <a:spcPts val="1200"/>
              </a:spcBef>
            </a:pPr>
            <a:r>
              <a:rPr lang="en-US" sz="1800" b="1" dirty="0" smtClean="0"/>
              <a:t>Modern visualization and data mining techniques should be used to explore design space</a:t>
            </a:r>
            <a:r>
              <a:rPr lang="en-US" sz="2200" b="1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4773" y="5573713"/>
            <a:ext cx="1606550" cy="91281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4948" y="5573713"/>
            <a:ext cx="1744663" cy="91281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0698" y="5573713"/>
            <a:ext cx="1606550" cy="91281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513536" y="5562600"/>
            <a:ext cx="1169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Physics operating points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924948" y="5573713"/>
            <a:ext cx="182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Viable engineering points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750698" y="5562600"/>
            <a:ext cx="1560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Full device build-out and costing</a:t>
            </a: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2994673" y="5918200"/>
            <a:ext cx="792163" cy="268288"/>
          </a:xfrm>
          <a:prstGeom prst="right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A6A6E2"/>
              </a:gs>
              <a:gs pos="100000">
                <a:srgbClr val="000093"/>
              </a:gs>
            </a:gsLst>
            <a:lin ang="5400000"/>
          </a:gradFill>
          <a:ln w="9525">
            <a:solidFill>
              <a:srgbClr val="00008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5818836" y="5918200"/>
            <a:ext cx="790575" cy="268288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A6A6E2"/>
              </a:gs>
              <a:gs pos="100000">
                <a:srgbClr val="000093"/>
              </a:gs>
            </a:gsLst>
            <a:lin ang="5400000"/>
          </a:gradFill>
          <a:ln w="9525">
            <a:solidFill>
              <a:srgbClr val="00008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21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8" descr="radial build 1"/>
          <p:cNvPicPr>
            <a:picLocks noChangeAspect="1" noChangeArrowheads="1"/>
          </p:cNvPicPr>
          <p:nvPr/>
        </p:nvPicPr>
        <p:blipFill>
          <a:blip r:embed="rId2" cstate="print"/>
          <a:srcRect l="6000" b="4097"/>
          <a:stretch>
            <a:fillRect/>
          </a:stretch>
        </p:blipFill>
        <p:spPr bwMode="auto">
          <a:xfrm>
            <a:off x="5877324" y="2665639"/>
            <a:ext cx="3266676" cy="366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Features of the new ARIES Systems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3" y="3592286"/>
            <a:ext cx="5635690" cy="3051110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/>
              <a:t>Device buildup &amp; costing module</a:t>
            </a:r>
          </a:p>
          <a:p>
            <a:pPr indent="-230188">
              <a:buSzPct val="120000"/>
              <a:buFont typeface="Symbol" pitchFamily="18" charset="2"/>
              <a:buChar char="·"/>
            </a:pPr>
            <a:r>
              <a:rPr lang="en-US" sz="1600" dirty="0" smtClean="0"/>
              <a:t>2-D </a:t>
            </a:r>
            <a:r>
              <a:rPr lang="en-US" sz="1600" dirty="0" err="1" smtClean="0"/>
              <a:t>axisymmteric</a:t>
            </a:r>
            <a:r>
              <a:rPr lang="en-US" sz="1600" dirty="0" smtClean="0"/>
              <a:t> geometry.</a:t>
            </a:r>
          </a:p>
          <a:p>
            <a:pPr indent="-230188">
              <a:buSzPct val="120000"/>
              <a:buFont typeface="Symbol" pitchFamily="18" charset="2"/>
              <a:buChar char="·"/>
            </a:pPr>
            <a:r>
              <a:rPr lang="en-US" sz="1600" dirty="0" smtClean="0"/>
              <a:t>TF Magnet algorithm bench-marked against finite-element analysis of ARIES magnets.</a:t>
            </a:r>
          </a:p>
          <a:p>
            <a:pPr indent="-230188">
              <a:buSzPct val="120000"/>
              <a:buFont typeface="Symbol" pitchFamily="18" charset="2"/>
              <a:buChar char="·"/>
            </a:pPr>
            <a:r>
              <a:rPr lang="en-US" sz="1600" dirty="0" smtClean="0"/>
              <a:t>Distributed PF algorithm which produces accurate description of stored energy, cost, &amp;VS of a free-boundary equilibrium-based PF system.</a:t>
            </a:r>
          </a:p>
          <a:p>
            <a:pPr indent="-230188">
              <a:buSzPct val="120000"/>
              <a:buFont typeface="Symbol" pitchFamily="18" charset="2"/>
              <a:buChar char="·"/>
            </a:pPr>
            <a:r>
              <a:rPr lang="en-US" sz="1600" dirty="0" smtClean="0"/>
              <a:t>Detailed radial build, power flow and blanket/divertor modules.</a:t>
            </a:r>
          </a:p>
          <a:p>
            <a:pPr indent="-230188">
              <a:buSzPct val="120000"/>
              <a:buFont typeface="Symbol" pitchFamily="18" charset="2"/>
              <a:buChar char="·"/>
            </a:pPr>
            <a:r>
              <a:rPr lang="en-US" sz="1600" dirty="0" smtClean="0"/>
              <a:t>Updated costing algorithm (based on Gen-IV costing rules).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6933231" y="2090057"/>
            <a:ext cx="1922105" cy="1729272"/>
            <a:chOff x="6307495" y="1577751"/>
            <a:chExt cx="2565918" cy="3034680"/>
          </a:xfrm>
        </p:grpSpPr>
        <p:pic>
          <p:nvPicPr>
            <p:cNvPr id="5" name="Picture 155" descr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862" t="44633"/>
            <a:stretch>
              <a:fillRect/>
            </a:stretch>
          </p:blipFill>
          <p:spPr bwMode="auto">
            <a:xfrm>
              <a:off x="6410131" y="1577751"/>
              <a:ext cx="2463282" cy="2205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>
              <a:stCxn id="5" idx="1"/>
            </p:cNvCxnSpPr>
            <p:nvPr/>
          </p:nvCxnSpPr>
          <p:spPr bwMode="auto">
            <a:xfrm rot="10800000" flipV="1">
              <a:off x="6307495" y="2680656"/>
              <a:ext cx="102637" cy="15927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 flipV="1">
              <a:off x="6749146" y="3769566"/>
              <a:ext cx="2030961" cy="8428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2185" y="1651517"/>
            <a:ext cx="5635690" cy="1756877"/>
          </a:xfrm>
          <a:prstGeom prst="rect">
            <a:avLst/>
          </a:prstGeom>
          <a:solidFill>
            <a:schemeClr val="bg1"/>
          </a:solidFill>
          <a:ln w="38100">
            <a:solidFill>
              <a:srgbClr val="006666"/>
            </a:solidFill>
            <a:miter lim="800000"/>
            <a:headEnd/>
            <a:tailEnd/>
          </a:ln>
          <a:effectLst>
            <a:outerShdw blurRad="76200" dist="76200" dir="18900000" algn="b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Physics module:</a:t>
            </a:r>
          </a:p>
          <a:p>
            <a:pPr marL="344488" lvl="1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Symbol" pitchFamily="18" charset="2"/>
              <a:buChar char="·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Plasma geometry (R, a,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  <a:sym typeface="Symbol" pitchFamily="18" charset="2"/>
              </a:rPr>
              <a:t>, , </a:t>
            </a:r>
            <a:r>
              <a:rPr lang="en-US" sz="1600" kern="0" baseline="-25000" dirty="0" smtClean="0">
                <a:solidFill>
                  <a:srgbClr val="000000"/>
                </a:solidFill>
                <a:latin typeface="Arial"/>
                <a:ea typeface="ＭＳ Ｐゴシック"/>
                <a:sym typeface="Symbol" pitchFamily="18" charset="2"/>
              </a:rPr>
              <a:t>o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  <a:sym typeface="Symbol" pitchFamily="18" charset="2"/>
              </a:rPr>
              <a:t>, </a:t>
            </a:r>
            <a:r>
              <a:rPr lang="en-US" sz="1600" kern="0" baseline="-25000" dirty="0" smtClean="0">
                <a:solidFill>
                  <a:srgbClr val="000000"/>
                </a:solidFill>
                <a:latin typeface="Arial"/>
                <a:ea typeface="ＭＳ Ｐゴシック"/>
                <a:sym typeface="Symbol" pitchFamily="18" charset="2"/>
              </a:rPr>
              <a:t>I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  <a:sym typeface="Symbol" pitchFamily="18" charset="2"/>
              </a:rPr>
              <a:t>)</a:t>
            </a:r>
          </a:p>
          <a:p>
            <a:pPr marL="344488" lvl="1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Symbol" pitchFamily="18" charset="2"/>
              <a:buChar char="·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Power and particle balance</a:t>
            </a:r>
          </a:p>
          <a:p>
            <a:pPr marL="344488" lvl="1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Symbol" pitchFamily="18" charset="2"/>
              <a:buChar char="·"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Bremsstrahlung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, cyclotron, line radiation</a:t>
            </a:r>
          </a:p>
          <a:p>
            <a:pPr marL="344488" lvl="1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Symbol" pitchFamily="18" charset="2"/>
              <a:buChar char="·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Up to 3 impurities beyond e, DT, and He</a:t>
            </a:r>
          </a:p>
          <a:p>
            <a:pPr marL="344488" lvl="1" indent="-231775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Symbol" pitchFamily="18" charset="2"/>
              <a:buChar char="·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Bootstrap current, flux consumption, fast beta, …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22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77283"/>
            <a:ext cx="7643328" cy="1455574"/>
          </a:xfrm>
        </p:spPr>
        <p:txBody>
          <a:bodyPr/>
          <a:lstStyle/>
          <a:p>
            <a:r>
              <a:rPr lang="en-US" sz="3000" dirty="0" smtClean="0"/>
              <a:t>Radial builds, thermal efficiency, pumping powers, etc are derived from detailed analysis</a:t>
            </a:r>
            <a:endParaRPr lang="en-US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23</a:t>
            </a:fld>
            <a:r>
              <a:rPr lang="en-US" dirty="0" smtClean="0"/>
              <a:t>/32)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2474" y="1800810"/>
            <a:ext cx="7819053" cy="1623526"/>
            <a:chOff x="1007705" y="1754156"/>
            <a:chExt cx="7819053" cy="1623526"/>
          </a:xfrm>
        </p:grpSpPr>
        <p:pic>
          <p:nvPicPr>
            <p:cNvPr id="4" name="Picture 5" descr="inboar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06088" y="1788626"/>
              <a:ext cx="3733800" cy="155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Placeholder 3"/>
            <p:cNvSpPr txBox="1">
              <a:spLocks/>
            </p:cNvSpPr>
            <p:nvPr/>
          </p:nvSpPr>
          <p:spPr bwMode="auto">
            <a:xfrm>
              <a:off x="1119673" y="1950098"/>
              <a:ext cx="3732245" cy="130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buClr>
                  <a:schemeClr val="accent1"/>
                </a:buClr>
                <a:buSzPct val="125000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Radial builds (inboard, outboard, vertical) obtained from nuclear </a:t>
              </a: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analysis, with 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scaling of some elements with wall load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007705" y="1754156"/>
              <a:ext cx="7819053" cy="1623526"/>
            </a:xfrm>
            <a:prstGeom prst="rect">
              <a:avLst/>
            </a:prstGeom>
            <a:noFill/>
            <a:ln w="25400" cap="flat" cmpd="sng" algn="ctr">
              <a:solidFill>
                <a:srgbClr val="00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8301" y="3573626"/>
            <a:ext cx="3825552" cy="3020007"/>
            <a:chOff x="149290" y="3660711"/>
            <a:chExt cx="3825552" cy="3020007"/>
          </a:xfrm>
        </p:grpSpPr>
        <p:pic>
          <p:nvPicPr>
            <p:cNvPr id="6" name="Picture 4" descr="pump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934" y="4247471"/>
              <a:ext cx="3657600" cy="241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Placeholder 3"/>
            <p:cNvSpPr txBox="1">
              <a:spLocks/>
            </p:cNvSpPr>
            <p:nvPr/>
          </p:nvSpPr>
          <p:spPr bwMode="auto">
            <a:xfrm>
              <a:off x="463420" y="3671596"/>
              <a:ext cx="342744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Aft>
                  <a:spcPts val="1200"/>
                </a:spcAft>
                <a:buClr>
                  <a:schemeClr val="accent1"/>
                </a:buClr>
                <a:buSzPct val="125000"/>
              </a:pPr>
              <a:r>
                <a:rPr lang="en-US" sz="1600" b="1" dirty="0">
                  <a:solidFill>
                    <a:schemeClr val="tx2"/>
                  </a:solidFill>
                  <a:latin typeface="+mn-lt"/>
                </a:rPr>
                <a:t>SCLL blanket pumping power vs. wall load and surface heat flux</a:t>
              </a:r>
              <a:endParaRPr lang="en-US" sz="18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9290" y="3660711"/>
              <a:ext cx="3825552" cy="3020007"/>
            </a:xfrm>
            <a:prstGeom prst="rect">
              <a:avLst/>
            </a:prstGeom>
            <a:noFill/>
            <a:ln w="25400" cap="flat" cmpd="sng" algn="ctr">
              <a:solidFill>
                <a:srgbClr val="00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11485" y="3573626"/>
            <a:ext cx="3825552" cy="3020007"/>
            <a:chOff x="4724401" y="3710474"/>
            <a:chExt cx="3825552" cy="3020007"/>
          </a:xfrm>
        </p:grpSpPr>
        <p:pic>
          <p:nvPicPr>
            <p:cNvPr id="8" name="Picture 7" descr="PPcompar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22923" y="4402494"/>
              <a:ext cx="3654425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Placeholder 3"/>
            <p:cNvSpPr txBox="1">
              <a:spLocks/>
            </p:cNvSpPr>
            <p:nvPr/>
          </p:nvSpPr>
          <p:spPr bwMode="auto">
            <a:xfrm>
              <a:off x="4954555" y="3813110"/>
              <a:ext cx="3481874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Aft>
                  <a:spcPts val="1200"/>
                </a:spcAft>
                <a:buClr>
                  <a:schemeClr val="accent1"/>
                </a:buClr>
                <a:buSzPct val="125000"/>
              </a:pPr>
              <a:r>
                <a:rPr lang="en-US" sz="1600" b="1" dirty="0">
                  <a:solidFill>
                    <a:schemeClr val="tx2"/>
                  </a:solidFill>
                  <a:latin typeface="+mn-lt"/>
                </a:rPr>
                <a:t>W/He divertor pumping power vs. heat flux for different designs</a:t>
              </a:r>
              <a:endParaRPr lang="en-US" sz="18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724401" y="3710474"/>
              <a:ext cx="3825552" cy="3020007"/>
            </a:xfrm>
            <a:prstGeom prst="rect">
              <a:avLst/>
            </a:prstGeom>
            <a:noFill/>
            <a:ln w="25400" cap="flat" cmpd="sng" algn="ctr">
              <a:solidFill>
                <a:srgbClr val="0066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8138"/>
            <a:ext cx="7578012" cy="1111250"/>
          </a:xfrm>
        </p:spPr>
        <p:txBody>
          <a:bodyPr/>
          <a:lstStyle/>
          <a:p>
            <a:r>
              <a:rPr lang="en-US" sz="2600" dirty="0" smtClean="0"/>
              <a:t>“Lots of numbers don’t make sense to ‘low-bandwidth’ humans, but visualization can decode large amounts of data to gain insight.”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24</a:t>
            </a:fld>
            <a:r>
              <a:rPr lang="en-US" dirty="0" smtClean="0"/>
              <a:t>/32)</a:t>
            </a:r>
            <a:endParaRPr lang="en-US" dirty="0"/>
          </a:p>
        </p:txBody>
      </p:sp>
      <p:pic>
        <p:nvPicPr>
          <p:cNvPr id="4" name="Picture 9" descr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436" y="2029409"/>
            <a:ext cx="72659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5959" y="1651521"/>
            <a:ext cx="5075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  <a:latin typeface="+mn-lt"/>
              </a:rPr>
              <a:t>Matlab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-based Visualization tool (VASST)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space for ACT-1</a:t>
            </a:r>
            <a:br>
              <a:rPr lang="en-US" dirty="0" smtClean="0"/>
            </a:br>
            <a:r>
              <a:rPr lang="en-US" dirty="0" smtClean="0"/>
              <a:t>(Advanced Physics, </a:t>
            </a:r>
            <a:r>
              <a:rPr lang="en-US" dirty="0" err="1" smtClean="0"/>
              <a:t>SiC</a:t>
            </a:r>
            <a:r>
              <a:rPr lang="en-US" dirty="0" smtClean="0"/>
              <a:t> Blanket)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239000" cy="425320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  <a:ea typeface="ＭＳ Ｐゴシック" pitchFamily="34" charset="-128"/>
              </a:rPr>
              <a:t>Scanned Parameters: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4.75 ≤ R ≤ 7 m		4.5 ≤ B</a:t>
            </a:r>
            <a:r>
              <a:rPr lang="en-US" sz="1800" baseline="-25000" dirty="0" smtClean="0">
                <a:solidFill>
                  <a:srgbClr val="000000"/>
                </a:solidFill>
                <a:ea typeface="ＭＳ Ｐゴシック" pitchFamily="34" charset="-128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≤ 7.5 T	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4.0% ≤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sz="1800" baseline="-25000" dirty="0" err="1" smtClean="0">
                <a:solidFill>
                  <a:srgbClr val="000000"/>
                </a:solidFill>
                <a:ea typeface="ＭＳ Ｐゴシック" pitchFamily="34" charset="-128"/>
              </a:rPr>
              <a:t>Nth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≤ 5.0%, 	0.8 ≤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</a:rPr>
              <a:t>f</a:t>
            </a:r>
            <a:r>
              <a:rPr lang="en-US" sz="1800" baseline="-25000" dirty="0" err="1" smtClean="0">
                <a:solidFill>
                  <a:srgbClr val="000000"/>
                </a:solidFill>
                <a:ea typeface="ＭＳ Ｐゴシック" pitchFamily="34" charset="-128"/>
              </a:rPr>
              <a:t>Gr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≤ 1.0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3.25 ≤ q ≤ 5.75	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Limiting data to H98 ≤ 1.7 &amp;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pitchFamily="34" charset="-128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  <a:ea typeface="ＭＳ Ｐゴシック" pitchFamily="34" charset="-128"/>
              </a:rPr>
              <a:t>BS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 ≤ 0.925 produces  ~500k points.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Device &amp; costing modules applied to the above points.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Resulting data points were filtered with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Divertor heat flux &lt; 15 MW/m</a:t>
            </a:r>
            <a:r>
              <a:rPr lang="en-US" sz="1800" baseline="300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2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990 ≤ </a:t>
            </a:r>
            <a:r>
              <a:rPr lang="en-US" sz="18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P</a:t>
            </a:r>
            <a:r>
              <a:rPr lang="en-US" sz="1800" baseline="-250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net</a:t>
            </a:r>
            <a:r>
              <a:rPr lang="en-US" sz="18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 &lt; 1010 MW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COE within 5% of the minimum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25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space for ACT-1</a:t>
            </a:r>
            <a:br>
              <a:rPr lang="en-US" dirty="0" smtClean="0"/>
            </a:br>
            <a:r>
              <a:rPr lang="en-US" dirty="0" smtClean="0"/>
              <a:t>(Advanced Physics, </a:t>
            </a:r>
            <a:r>
              <a:rPr lang="en-US" dirty="0" err="1" smtClean="0"/>
              <a:t>SiC</a:t>
            </a:r>
            <a:r>
              <a:rPr lang="en-US" dirty="0" smtClean="0"/>
              <a:t> Blanket)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26</a:t>
            </a:fld>
            <a:r>
              <a:rPr lang="en-US" dirty="0" smtClean="0"/>
              <a:t>/32)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0585" y="1578403"/>
          <a:ext cx="8640157" cy="496360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9999CC">
                        <a:tint val="50000"/>
                        <a:satMod val="300000"/>
                      </a:srgbClr>
                    </a:gs>
                    <a:gs pos="35000">
                      <a:srgbClr val="9999CC">
                        <a:tint val="37000"/>
                        <a:satMod val="300000"/>
                      </a:srgbClr>
                    </a:gs>
                    <a:gs pos="100000">
                      <a:srgbClr val="9999CC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758614"/>
                <a:gridCol w="742770"/>
                <a:gridCol w="742770"/>
                <a:gridCol w="742770"/>
                <a:gridCol w="742770"/>
                <a:gridCol w="742770"/>
                <a:gridCol w="742770"/>
                <a:gridCol w="742770"/>
                <a:gridCol w="229381"/>
                <a:gridCol w="726386"/>
                <a:gridCol w="726386"/>
              </a:tblGrid>
              <a:tr h="72706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500" b="0" dirty="0"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"/>
                          <a:cs typeface=""/>
                        </a:rPr>
                        <a:t>182786</a:t>
                      </a:r>
                    </a:p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"/>
                          <a:cs typeface=""/>
                        </a:rPr>
                        <a:t>ref pt 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"/>
                        <a:cs typeface="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324144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Century Schoolbook"/>
                        <a:cs typeface="Century Schoolbook"/>
                      </a:endParaRPr>
                    </a:p>
                    <a:p>
                      <a:pPr algn="ctr"/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050" b="1" baseline="-25000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N</a:t>
                      </a:r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/Bt tradeoff</a:t>
                      </a:r>
                      <a:endParaRPr lang="en-US" sz="1050" b="1" dirty="0">
                        <a:solidFill>
                          <a:srgbClr val="000000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358136</a:t>
                      </a:r>
                    </a:p>
                    <a:p>
                      <a:pPr algn="ctr"/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low </a:t>
                      </a:r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050" b="1" baseline="-25000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N</a:t>
                      </a:r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 </a:t>
                      </a:r>
                    </a:p>
                    <a:p>
                      <a:pPr algn="ctr"/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+ </a:t>
                      </a:r>
                      <a:r>
                        <a:rPr lang="en-US" sz="1050" b="1" baseline="0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COE</a:t>
                      </a:r>
                      <a:endParaRPr lang="en-US" sz="1050" b="1" dirty="0" smtClean="0">
                        <a:solidFill>
                          <a:srgbClr val="000000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259637</a:t>
                      </a:r>
                    </a:p>
                    <a:p>
                      <a:pPr algn="ctr"/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low COE</a:t>
                      </a:r>
                      <a:endParaRPr lang="en-US" sz="1050" b="1" dirty="0">
                        <a:solidFill>
                          <a:srgbClr val="000000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253772</a:t>
                      </a:r>
                    </a:p>
                    <a:p>
                      <a:pPr algn="ctr"/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low qdiv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146585</a:t>
                      </a:r>
                    </a:p>
                    <a:p>
                      <a:pPr algn="ctr"/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low B</a:t>
                      </a:r>
                      <a:r>
                        <a:rPr lang="en-US" sz="1050" b="1" baseline="-25000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T</a:t>
                      </a:r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max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356451</a:t>
                      </a:r>
                    </a:p>
                    <a:p>
                      <a:pPr algn="ctr"/>
                      <a:r>
                        <a:rPr lang="en-US" sz="105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low f</a:t>
                      </a:r>
                      <a:r>
                        <a:rPr lang="en-US" sz="1050" b="1" baseline="-25000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BS</a:t>
                      </a:r>
                      <a:endParaRPr lang="en-US" sz="1050" b="1" baseline="-25000" dirty="0">
                        <a:solidFill>
                          <a:srgbClr val="000000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rgbClr val="000000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1" dirty="0" smtClean="0">
                        <a:solidFill>
                          <a:srgbClr val="000000"/>
                        </a:solidFill>
                        <a:latin typeface="Century Schoolbook"/>
                        <a:cs typeface="Century Schoolbook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min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 value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b="1" dirty="0" smtClean="0">
                        <a:solidFill>
                          <a:srgbClr val="000000"/>
                        </a:solidFill>
                        <a:latin typeface="Century Schoolbook"/>
                        <a:cs typeface="Century Schoolbook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entury Schoolbook"/>
                          <a:cs typeface="Century Schoolbook"/>
                        </a:rPr>
                        <a:t>max value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>
                      <a:noFill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</a:tr>
              <a:tr h="3788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R (m)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6.25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6.25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788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Nt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+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Nf</a:t>
                      </a: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5.64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4.75</a:t>
                      </a: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4.73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5.33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5.02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6.00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4.74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4.72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6.00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f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BS</a:t>
                      </a: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0.91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0.89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0.89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0.91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0.90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0.90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0.805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0.805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0.905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347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I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p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 (MA)</a:t>
                      </a:r>
                      <a:endParaRPr lang="en-US" sz="1600" b="1" baseline="-25000" dirty="0" smtClean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10.93</a:t>
                      </a: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10.93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10.86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10.77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11.51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11.53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13.51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10.77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13.51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7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T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 on axis (T)</a:t>
                      </a: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7.25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5.75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7.25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5.75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7.5</a:t>
                      </a: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347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T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on coil (T)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11.83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13.80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14.6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12.35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11.13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11.13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15.12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7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P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recirc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 (MW)</a:t>
                      </a:r>
                      <a:endParaRPr lang="en-US" sz="1600" b="1" baseline="-25000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160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176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177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155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161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229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320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149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320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347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Fusion gain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42.5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37.5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37.5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45.0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27.5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20.0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45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7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&lt;P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n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&gt; n @FW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2.45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2.46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2.68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2.65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2.1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2.35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2.42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2.01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2.83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347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Peak q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FW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0.34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0.30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0.45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0.45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7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Peak q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div</a:t>
                      </a:r>
                      <a:endParaRPr lang="en-US" sz="1600" b="1" dirty="0" smtClean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14.1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11.0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14.7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14.5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11.0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15.0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788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COE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(mill/kWh)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64.32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66.06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65.17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63.83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67.19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66.46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71.09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20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63.8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71.4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ab1f93aa-00a9-4668-9cb2-fe98c885f9a3" descr="68B3C58C-87AB-4AEF-A1DD-A5AF52547C38@ucs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147" y="1770934"/>
            <a:ext cx="5075853" cy="408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Scans for ARIES-ACT1</a:t>
            </a:r>
            <a:br>
              <a:rPr lang="en-US" dirty="0" smtClean="0"/>
            </a:br>
            <a:r>
              <a:rPr lang="en-US" dirty="0" smtClean="0"/>
              <a:t>(COE </a:t>
            </a:r>
            <a:r>
              <a:rPr lang="en-US" dirty="0" err="1" smtClean="0"/>
              <a:t>vs</a:t>
            </a:r>
            <a:r>
              <a:rPr lang="en-US" dirty="0" smtClean="0"/>
              <a:t> outboard divertor heat flux)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27</a:t>
            </a:fld>
            <a:r>
              <a:rPr lang="en-US" dirty="0" smtClean="0"/>
              <a:t>/32)</a:t>
            </a:r>
            <a:endParaRPr lang="en-US" dirty="0"/>
          </a:p>
        </p:txBody>
      </p:sp>
      <p:pic>
        <p:nvPicPr>
          <p:cNvPr id="4099" name="19349f3f-ecc0-4cfd-bef1-0b4e8ffc732b" descr="69002535-F4CB-4B9E-9249-51C7261E39AB@uc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8536"/>
            <a:ext cx="5051041" cy="399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24947" y="1707501"/>
            <a:ext cx="2056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Color Code: R (m)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54824" y="1710611"/>
            <a:ext cx="19928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Color Code: B (T)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3893" y="5673012"/>
            <a:ext cx="8509519" cy="923330"/>
          </a:xfrm>
          <a:prstGeom prst="rect">
            <a:avLst/>
          </a:prstGeom>
          <a:noFill/>
          <a:ln w="25400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marL="233363" indent="-233363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At a COE of 64 mills/kWh (slightly higher than minimum of 62), a range of machines sizes will give the same COE with larger machine having a lower </a:t>
            </a:r>
            <a:r>
              <a:rPr lang="en-US" dirty="0" err="1" smtClean="0">
                <a:solidFill>
                  <a:schemeClr val="tx2"/>
                </a:solidFill>
              </a:rPr>
              <a:t>Q</a:t>
            </a:r>
            <a:r>
              <a:rPr lang="en-US" baseline="-25000" dirty="0" err="1" smtClean="0">
                <a:solidFill>
                  <a:schemeClr val="tx2"/>
                </a:solidFill>
              </a:rPr>
              <a:t>div</a:t>
            </a:r>
            <a:r>
              <a:rPr lang="en-US" dirty="0" smtClean="0">
                <a:solidFill>
                  <a:schemeClr val="tx2"/>
                </a:solidFill>
              </a:rPr>
              <a:t> (indicative of “saturation” of decrease in COE with power density).</a:t>
            </a:r>
            <a:endParaRPr lang="en-US" baseline="-25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Scans for ARIES-ACT1</a:t>
            </a:r>
            <a:br>
              <a:rPr lang="en-US" dirty="0" smtClean="0"/>
            </a:br>
            <a:r>
              <a:rPr lang="en-US" dirty="0" smtClean="0"/>
              <a:t>(COE </a:t>
            </a:r>
            <a:r>
              <a:rPr lang="en-US" dirty="0" err="1" smtClean="0"/>
              <a:t>vs</a:t>
            </a:r>
            <a:r>
              <a:rPr lang="en-US" dirty="0" smtClean="0"/>
              <a:t> outboard divertor heat flux)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28</a:t>
            </a:fld>
            <a:r>
              <a:rPr lang="en-US" dirty="0" smtClean="0"/>
              <a:t>/32)</a:t>
            </a:r>
            <a:endParaRPr lang="en-US" dirty="0"/>
          </a:p>
        </p:txBody>
      </p:sp>
      <p:pic>
        <p:nvPicPr>
          <p:cNvPr id="4100" name="e376db8c-73bb-4b2a-8714-d5d1d8ddabd9" descr="F97BB3C2-6DC1-49D4-B131-8E6F2F0BF670@ucs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947" y="1637748"/>
            <a:ext cx="4901053" cy="408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345364a0-01f6-4b59-8534-4211737c5e82" descr="1559E556-0029-474A-9396-1ABA4F3C79AB@uc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7847"/>
            <a:ext cx="4932143" cy="383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1623525"/>
            <a:ext cx="18101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Color Code: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GW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386873" y="1598643"/>
            <a:ext cx="2223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Color Code: H98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481" y="5822302"/>
            <a:ext cx="7595119" cy="369332"/>
          </a:xfrm>
          <a:prstGeom prst="rect">
            <a:avLst/>
          </a:prstGeom>
          <a:noFill/>
          <a:ln w="25400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marL="233363" indent="-233363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Design point appears not to be sensitive to </a:t>
            </a:r>
            <a:r>
              <a:rPr lang="en-US" dirty="0" err="1" smtClean="0">
                <a:solidFill>
                  <a:schemeClr val="tx2"/>
                </a:solidFill>
              </a:rPr>
              <a:t>f</a:t>
            </a:r>
            <a:r>
              <a:rPr lang="en-US" baseline="-25000" dirty="0" err="1" smtClean="0">
                <a:solidFill>
                  <a:schemeClr val="tx2"/>
                </a:solidFill>
              </a:rPr>
              <a:t>GW</a:t>
            </a:r>
            <a:r>
              <a:rPr lang="en-US" dirty="0" smtClean="0">
                <a:solidFill>
                  <a:schemeClr val="tx2"/>
                </a:solidFill>
              </a:rPr>
              <a:t> but requires H98 &gt; 1.5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Operating space for ACT-2</a:t>
            </a:r>
            <a:br>
              <a:rPr lang="en-US" sz="3000" dirty="0" smtClean="0"/>
            </a:br>
            <a:r>
              <a:rPr lang="en-US" sz="3000" dirty="0" smtClean="0"/>
              <a:t>(Conservative Physics, DCLL Blanket)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34" y="1662403"/>
            <a:ext cx="5301344" cy="4785049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  <a:ea typeface="ＭＳ Ｐゴシック" pitchFamily="34" charset="-128"/>
              </a:rPr>
              <a:t>Scanned Parameters:</a:t>
            </a:r>
          </a:p>
          <a:p>
            <a:pPr lvl="1">
              <a:spcBef>
                <a:spcPts val="600"/>
              </a:spcBef>
              <a:tabLst>
                <a:tab pos="3200400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8 ≤ R ≤ 12 m	7.25 ≤ B</a:t>
            </a:r>
            <a:r>
              <a:rPr lang="en-US" sz="1800" baseline="-25000" dirty="0" smtClean="0">
                <a:solidFill>
                  <a:srgbClr val="000000"/>
                </a:solidFill>
                <a:ea typeface="ＭＳ Ｐゴシック" pitchFamily="34" charset="-128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≤ 8.75</a:t>
            </a:r>
          </a:p>
          <a:p>
            <a:pPr lvl="1">
              <a:spcBef>
                <a:spcPts val="600"/>
              </a:spcBef>
              <a:tabLst>
                <a:tab pos="3200400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2.0% ≤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sz="1800" baseline="-25000" dirty="0" err="1" smtClean="0">
                <a:solidFill>
                  <a:srgbClr val="000000"/>
                </a:solidFill>
                <a:ea typeface="ＭＳ Ｐゴシック" pitchFamily="34" charset="-128"/>
              </a:rPr>
              <a:t>Nth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≤ 3.25%, 	0.9 ≤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</a:rPr>
              <a:t>f</a:t>
            </a:r>
            <a:r>
              <a:rPr lang="en-US" sz="1800" baseline="-25000" dirty="0" err="1" smtClean="0">
                <a:solidFill>
                  <a:srgbClr val="000000"/>
                </a:solidFill>
                <a:ea typeface="ＭＳ Ｐゴシック" pitchFamily="34" charset="-128"/>
              </a:rPr>
              <a:t>Gr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≤ 1.4</a:t>
            </a:r>
          </a:p>
          <a:p>
            <a:pPr lvl="1">
              <a:spcBef>
                <a:spcPts val="600"/>
              </a:spcBef>
              <a:tabLst>
                <a:tab pos="3200400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6.5 ≤ q ≤ 9.0	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Limiting data to H98 ≤ 2.65 produces  ~3.5M points.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Large machines due to </a:t>
            </a:r>
            <a:r>
              <a:rPr lang="en-US" sz="20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simultaneous constraints on H98, </a:t>
            </a:r>
            <a:r>
              <a:rPr lang="en-US" sz="20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Gr</a:t>
            </a:r>
            <a:r>
              <a:rPr lang="en-US" sz="20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q</a:t>
            </a:r>
            <a:r>
              <a:rPr lang="en-US" sz="2000" baseline="-250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div</a:t>
            </a:r>
            <a:r>
              <a:rPr lang="en-US" sz="20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etc</a:t>
            </a:r>
            <a:r>
              <a:rPr lang="en-US" sz="20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. </a:t>
            </a:r>
            <a:endParaRPr lang="en-US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Allowing smaller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  <a:ea typeface="ＭＳ Ｐゴシック" pitchFamily="34" charset="-128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 (~500 MW) relaxes constraints, but drives up COE substantially.</a:t>
            </a:r>
          </a:p>
          <a:p>
            <a:pPr marL="342900" lvl="1" indent="-342900">
              <a:spcAft>
                <a:spcPts val="1800"/>
              </a:spcAft>
              <a:buClr>
                <a:srgbClr val="000080"/>
              </a:buClr>
              <a:buSzPct val="100000"/>
              <a:buFont typeface="Arial" pitchFamily="34" charset="0"/>
              <a:buChar char="•"/>
              <a:tabLst>
                <a:tab pos="1600200" algn="ctr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For 1000 MW, a finite parameter space is identified.</a:t>
            </a:r>
            <a:endParaRPr lang="en-US" baseline="30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29</a:t>
            </a:fld>
            <a:r>
              <a:rPr lang="en-US" dirty="0" smtClean="0"/>
              <a:t>/32)</a:t>
            </a:r>
            <a:endParaRPr lang="en-US" dirty="0"/>
          </a:p>
        </p:txBody>
      </p:sp>
      <p:pic>
        <p:nvPicPr>
          <p:cNvPr id="5" name="Picture 2" descr="h_n_scan_R8_10.5.jpg"/>
          <p:cNvPicPr>
            <a:picLocks noChangeAspect="1"/>
          </p:cNvPicPr>
          <p:nvPr/>
        </p:nvPicPr>
        <p:blipFill>
          <a:blip r:embed="rId2" cstate="print"/>
          <a:srcRect l="1935" r="5805"/>
          <a:stretch>
            <a:fillRect/>
          </a:stretch>
        </p:blipFill>
        <p:spPr bwMode="auto">
          <a:xfrm>
            <a:off x="5564046" y="2450159"/>
            <a:ext cx="3534845" cy="354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8138"/>
            <a:ext cx="7386782" cy="1111250"/>
          </a:xfrm>
        </p:spPr>
        <p:txBody>
          <a:bodyPr/>
          <a:lstStyle/>
          <a:p>
            <a:r>
              <a:rPr lang="en-US" sz="2800" dirty="0" smtClean="0">
                <a:solidFill>
                  <a:srgbClr val="336666"/>
                </a:solidFill>
              </a:rPr>
              <a:t>ARIES Research Framework: Assessment Based on Attractiveness &amp; Feasibility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1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3</a:t>
            </a:fld>
            <a:r>
              <a:rPr lang="en-US" smtClean="0"/>
              <a:t>/20)</a:t>
            </a:r>
            <a:endParaRPr lang="en-US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4572000" y="1487056"/>
            <a:ext cx="4572000" cy="5370944"/>
          </a:xfrm>
          <a:prstGeom prst="rect">
            <a:avLst/>
          </a:prstGeom>
          <a:solidFill>
            <a:srgbClr val="FF99CC"/>
          </a:solidFill>
          <a:ln w="0">
            <a:solidFill>
              <a:srgbClr val="FF99FF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6"/>
          <p:cNvSpPr txBox="1">
            <a:spLocks noChangeArrowheads="1"/>
          </p:cNvSpPr>
          <p:nvPr/>
        </p:nvSpPr>
        <p:spPr bwMode="auto">
          <a:xfrm>
            <a:off x="6091238" y="6278564"/>
            <a:ext cx="2981907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marL="377825" marR="0" lvl="0" indent="-377825" defTabSz="11064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Science Mission</a:t>
            </a:r>
          </a:p>
        </p:txBody>
      </p:sp>
      <p:sp>
        <p:nvSpPr>
          <p:cNvPr id="61" name="Rectangle 42"/>
          <p:cNvSpPr>
            <a:spLocks noChangeArrowheads="1"/>
          </p:cNvSpPr>
          <p:nvPr/>
        </p:nvSpPr>
        <p:spPr bwMode="auto">
          <a:xfrm>
            <a:off x="0" y="1487056"/>
            <a:ext cx="4572000" cy="5370944"/>
          </a:xfrm>
          <a:prstGeom prst="rect">
            <a:avLst/>
          </a:prstGeom>
          <a:solidFill>
            <a:srgbClr val="99CCFF"/>
          </a:solidFill>
          <a:ln w="0">
            <a:solidFill>
              <a:srgbClr val="99CCFF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marL="377825" marR="0" lvl="0" indent="-377825" defTabSz="11064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 Box 45"/>
          <p:cNvSpPr txBox="1">
            <a:spLocks noChangeArrowheads="1"/>
          </p:cNvSpPr>
          <p:nvPr/>
        </p:nvSpPr>
        <p:spPr bwMode="auto">
          <a:xfrm>
            <a:off x="142875" y="6278564"/>
            <a:ext cx="284084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marL="377825" marR="0" lvl="0" indent="-377825" defTabSz="11064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Energy Mission</a:t>
            </a:r>
          </a:p>
        </p:txBody>
      </p:sp>
      <p:grpSp>
        <p:nvGrpSpPr>
          <p:cNvPr id="63" name="Group 9"/>
          <p:cNvGrpSpPr>
            <a:grpSpLocks noChangeAspect="1"/>
          </p:cNvGrpSpPr>
          <p:nvPr/>
        </p:nvGrpSpPr>
        <p:grpSpPr bwMode="auto">
          <a:xfrm>
            <a:off x="5928301" y="1589378"/>
            <a:ext cx="2341820" cy="687387"/>
            <a:chOff x="4200" y="936"/>
            <a:chExt cx="1464" cy="480"/>
          </a:xfrm>
        </p:grpSpPr>
        <p:sp>
          <p:nvSpPr>
            <p:cNvPr id="64" name="Freeform 10"/>
            <p:cNvSpPr>
              <a:spLocks noChangeAspect="1"/>
            </p:cNvSpPr>
            <p:nvPr/>
          </p:nvSpPr>
          <p:spPr bwMode="auto">
            <a:xfrm>
              <a:off x="4200" y="936"/>
              <a:ext cx="1464" cy="480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0" y="3"/>
                </a:cxn>
                <a:cxn ang="0">
                  <a:pos x="14" y="13"/>
                </a:cxn>
                <a:cxn ang="0">
                  <a:pos x="5" y="29"/>
                </a:cxn>
                <a:cxn ang="0">
                  <a:pos x="0" y="48"/>
                </a:cxn>
                <a:cxn ang="0">
                  <a:pos x="0" y="336"/>
                </a:cxn>
                <a:cxn ang="0">
                  <a:pos x="5" y="355"/>
                </a:cxn>
                <a:cxn ang="0">
                  <a:pos x="14" y="371"/>
                </a:cxn>
                <a:cxn ang="0">
                  <a:pos x="30" y="381"/>
                </a:cxn>
                <a:cxn ang="0">
                  <a:pos x="49" y="384"/>
                </a:cxn>
                <a:cxn ang="0">
                  <a:pos x="962" y="384"/>
                </a:cxn>
                <a:cxn ang="0">
                  <a:pos x="980" y="381"/>
                </a:cxn>
                <a:cxn ang="0">
                  <a:pos x="996" y="371"/>
                </a:cxn>
                <a:cxn ang="0">
                  <a:pos x="1005" y="355"/>
                </a:cxn>
                <a:cxn ang="0">
                  <a:pos x="1010" y="336"/>
                </a:cxn>
                <a:cxn ang="0">
                  <a:pos x="1010" y="48"/>
                </a:cxn>
                <a:cxn ang="0">
                  <a:pos x="1005" y="29"/>
                </a:cxn>
                <a:cxn ang="0">
                  <a:pos x="996" y="13"/>
                </a:cxn>
                <a:cxn ang="0">
                  <a:pos x="980" y="3"/>
                </a:cxn>
                <a:cxn ang="0">
                  <a:pos x="962" y="0"/>
                </a:cxn>
                <a:cxn ang="0">
                  <a:pos x="49" y="0"/>
                </a:cxn>
              </a:cxnLst>
              <a:rect l="0" t="0" r="r" b="b"/>
              <a:pathLst>
                <a:path w="1011" h="385">
                  <a:moveTo>
                    <a:pt x="49" y="0"/>
                  </a:moveTo>
                  <a:lnTo>
                    <a:pt x="30" y="3"/>
                  </a:lnTo>
                  <a:lnTo>
                    <a:pt x="14" y="13"/>
                  </a:lnTo>
                  <a:lnTo>
                    <a:pt x="5" y="29"/>
                  </a:lnTo>
                  <a:lnTo>
                    <a:pt x="0" y="48"/>
                  </a:lnTo>
                  <a:lnTo>
                    <a:pt x="0" y="336"/>
                  </a:lnTo>
                  <a:lnTo>
                    <a:pt x="5" y="355"/>
                  </a:lnTo>
                  <a:lnTo>
                    <a:pt x="14" y="371"/>
                  </a:lnTo>
                  <a:lnTo>
                    <a:pt x="30" y="381"/>
                  </a:lnTo>
                  <a:lnTo>
                    <a:pt x="49" y="384"/>
                  </a:lnTo>
                  <a:lnTo>
                    <a:pt x="962" y="384"/>
                  </a:lnTo>
                  <a:lnTo>
                    <a:pt x="980" y="381"/>
                  </a:lnTo>
                  <a:lnTo>
                    <a:pt x="996" y="371"/>
                  </a:lnTo>
                  <a:lnTo>
                    <a:pt x="1005" y="355"/>
                  </a:lnTo>
                  <a:lnTo>
                    <a:pt x="1010" y="336"/>
                  </a:lnTo>
                  <a:lnTo>
                    <a:pt x="1010" y="48"/>
                  </a:lnTo>
                  <a:lnTo>
                    <a:pt x="1005" y="29"/>
                  </a:lnTo>
                  <a:lnTo>
                    <a:pt x="996" y="13"/>
                  </a:lnTo>
                  <a:lnTo>
                    <a:pt x="980" y="3"/>
                  </a:lnTo>
                  <a:lnTo>
                    <a:pt x="962" y="0"/>
                  </a:lnTo>
                  <a:lnTo>
                    <a:pt x="49" y="0"/>
                  </a:lnTo>
                </a:path>
              </a:pathLst>
            </a:custGeom>
            <a:solidFill>
              <a:srgbClr val="FF6699"/>
            </a:solidFill>
            <a:ln w="254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11"/>
            <p:cNvSpPr>
              <a:spLocks noChangeAspect="1" noChangeArrowheads="1"/>
            </p:cNvSpPr>
            <p:nvPr/>
          </p:nvSpPr>
          <p:spPr bwMode="auto">
            <a:xfrm>
              <a:off x="4208" y="1005"/>
              <a:ext cx="1388" cy="366"/>
            </a:xfrm>
            <a:prstGeom prst="rect">
              <a:avLst/>
            </a:prstGeom>
            <a:solidFill>
              <a:srgbClr val="FF6699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marL="377825" marR="0" lvl="0" indent="-377825" defTabSz="110648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Scientific &amp; Technical</a:t>
              </a:r>
            </a:p>
            <a:p>
              <a:pPr marL="377825" marR="0" lvl="0" indent="-377825" defTabSz="110648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Achievements</a:t>
              </a:r>
            </a:p>
          </p:txBody>
        </p:sp>
      </p:grpSp>
      <p:grpSp>
        <p:nvGrpSpPr>
          <p:cNvPr id="66" name="Group 55"/>
          <p:cNvGrpSpPr>
            <a:grpSpLocks/>
          </p:cNvGrpSpPr>
          <p:nvPr/>
        </p:nvGrpSpPr>
        <p:grpSpPr bwMode="auto">
          <a:xfrm>
            <a:off x="387927" y="1508415"/>
            <a:ext cx="2016125" cy="923925"/>
            <a:chOff x="256" y="700"/>
            <a:chExt cx="1270" cy="582"/>
          </a:xfrm>
        </p:grpSpPr>
        <p:sp>
          <p:nvSpPr>
            <p:cNvPr id="67" name="Freeform 4"/>
            <p:cNvSpPr>
              <a:spLocks noChangeAspect="1"/>
            </p:cNvSpPr>
            <p:nvPr/>
          </p:nvSpPr>
          <p:spPr bwMode="auto">
            <a:xfrm>
              <a:off x="256" y="700"/>
              <a:ext cx="1270" cy="58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0" y="3"/>
                </a:cxn>
                <a:cxn ang="0">
                  <a:pos x="14" y="13"/>
                </a:cxn>
                <a:cxn ang="0">
                  <a:pos x="5" y="29"/>
                </a:cxn>
                <a:cxn ang="0">
                  <a:pos x="0" y="48"/>
                </a:cxn>
                <a:cxn ang="0">
                  <a:pos x="0" y="336"/>
                </a:cxn>
                <a:cxn ang="0">
                  <a:pos x="5" y="355"/>
                </a:cxn>
                <a:cxn ang="0">
                  <a:pos x="14" y="371"/>
                </a:cxn>
                <a:cxn ang="0">
                  <a:pos x="30" y="381"/>
                </a:cxn>
                <a:cxn ang="0">
                  <a:pos x="49" y="384"/>
                </a:cxn>
                <a:cxn ang="0">
                  <a:pos x="962" y="384"/>
                </a:cxn>
                <a:cxn ang="0">
                  <a:pos x="980" y="381"/>
                </a:cxn>
                <a:cxn ang="0">
                  <a:pos x="996" y="371"/>
                </a:cxn>
                <a:cxn ang="0">
                  <a:pos x="1005" y="355"/>
                </a:cxn>
                <a:cxn ang="0">
                  <a:pos x="1010" y="336"/>
                </a:cxn>
                <a:cxn ang="0">
                  <a:pos x="1010" y="48"/>
                </a:cxn>
                <a:cxn ang="0">
                  <a:pos x="1005" y="29"/>
                </a:cxn>
                <a:cxn ang="0">
                  <a:pos x="996" y="13"/>
                </a:cxn>
                <a:cxn ang="0">
                  <a:pos x="980" y="3"/>
                </a:cxn>
                <a:cxn ang="0">
                  <a:pos x="962" y="0"/>
                </a:cxn>
                <a:cxn ang="0">
                  <a:pos x="49" y="0"/>
                </a:cxn>
              </a:cxnLst>
              <a:rect l="0" t="0" r="r" b="b"/>
              <a:pathLst>
                <a:path w="1011" h="385">
                  <a:moveTo>
                    <a:pt x="49" y="0"/>
                  </a:moveTo>
                  <a:lnTo>
                    <a:pt x="30" y="3"/>
                  </a:lnTo>
                  <a:lnTo>
                    <a:pt x="14" y="13"/>
                  </a:lnTo>
                  <a:lnTo>
                    <a:pt x="5" y="29"/>
                  </a:lnTo>
                  <a:lnTo>
                    <a:pt x="0" y="48"/>
                  </a:lnTo>
                  <a:lnTo>
                    <a:pt x="0" y="336"/>
                  </a:lnTo>
                  <a:lnTo>
                    <a:pt x="5" y="355"/>
                  </a:lnTo>
                  <a:lnTo>
                    <a:pt x="14" y="371"/>
                  </a:lnTo>
                  <a:lnTo>
                    <a:pt x="30" y="381"/>
                  </a:lnTo>
                  <a:lnTo>
                    <a:pt x="49" y="384"/>
                  </a:lnTo>
                  <a:lnTo>
                    <a:pt x="962" y="384"/>
                  </a:lnTo>
                  <a:lnTo>
                    <a:pt x="980" y="381"/>
                  </a:lnTo>
                  <a:lnTo>
                    <a:pt x="996" y="371"/>
                  </a:lnTo>
                  <a:lnTo>
                    <a:pt x="1005" y="355"/>
                  </a:lnTo>
                  <a:lnTo>
                    <a:pt x="1010" y="336"/>
                  </a:lnTo>
                  <a:lnTo>
                    <a:pt x="1010" y="48"/>
                  </a:lnTo>
                  <a:lnTo>
                    <a:pt x="1005" y="29"/>
                  </a:lnTo>
                  <a:lnTo>
                    <a:pt x="996" y="13"/>
                  </a:lnTo>
                  <a:lnTo>
                    <a:pt x="980" y="3"/>
                  </a:lnTo>
                  <a:lnTo>
                    <a:pt x="962" y="0"/>
                  </a:lnTo>
                  <a:lnTo>
                    <a:pt x="49" y="0"/>
                  </a:lnTo>
                </a:path>
              </a:pathLst>
            </a:custGeom>
            <a:solidFill>
              <a:srgbClr val="33CCFF"/>
            </a:solidFill>
            <a:ln w="254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5"/>
            <p:cNvSpPr>
              <a:spLocks noChangeAspect="1" noChangeArrowheads="1"/>
            </p:cNvSpPr>
            <p:nvPr/>
          </p:nvSpPr>
          <p:spPr bwMode="auto">
            <a:xfrm>
              <a:off x="334" y="714"/>
              <a:ext cx="1146" cy="524"/>
            </a:xfrm>
            <a:prstGeom prst="rect">
              <a:avLst/>
            </a:prstGeom>
            <a:solidFill>
              <a:srgbClr val="33CCFF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ctr">
              <a:spAutoFit/>
            </a:bodyPr>
            <a:lstStyle/>
            <a:p>
              <a:pPr marL="377825" marR="0" lvl="0" indent="-377825" defTabSz="11064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Periodic Input from</a:t>
              </a:r>
            </a:p>
            <a:p>
              <a:pPr marL="377825" marR="0" lvl="0" indent="-377825" defTabSz="110648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Energy Industry</a:t>
              </a:r>
            </a:p>
          </p:txBody>
        </p: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2399289" y="1592554"/>
            <a:ext cx="2055812" cy="682625"/>
            <a:chOff x="1523" y="753"/>
            <a:chExt cx="1295" cy="430"/>
          </a:xfrm>
        </p:grpSpPr>
        <p:sp>
          <p:nvSpPr>
            <p:cNvPr id="70" name="Line 14"/>
            <p:cNvSpPr>
              <a:spLocks noChangeAspect="1" noChangeShapeType="1"/>
            </p:cNvSpPr>
            <p:nvPr/>
          </p:nvSpPr>
          <p:spPr bwMode="auto">
            <a:xfrm flipV="1">
              <a:off x="1523" y="982"/>
              <a:ext cx="200" cy="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1" name="Group 56"/>
            <p:cNvGrpSpPr>
              <a:grpSpLocks/>
            </p:cNvGrpSpPr>
            <p:nvPr/>
          </p:nvGrpSpPr>
          <p:grpSpPr bwMode="auto">
            <a:xfrm>
              <a:off x="1722" y="753"/>
              <a:ext cx="1096" cy="430"/>
              <a:chOff x="1722" y="753"/>
              <a:chExt cx="1096" cy="430"/>
            </a:xfrm>
          </p:grpSpPr>
          <p:sp>
            <p:nvSpPr>
              <p:cNvPr id="72" name="Freeform 6"/>
              <p:cNvSpPr>
                <a:spLocks noChangeAspect="1"/>
              </p:cNvSpPr>
              <p:nvPr/>
            </p:nvSpPr>
            <p:spPr bwMode="auto">
              <a:xfrm>
                <a:off x="1722" y="753"/>
                <a:ext cx="1096" cy="43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0" y="3"/>
                  </a:cxn>
                  <a:cxn ang="0">
                    <a:pos x="14" y="13"/>
                  </a:cxn>
                  <a:cxn ang="0">
                    <a:pos x="5" y="29"/>
                  </a:cxn>
                  <a:cxn ang="0">
                    <a:pos x="0" y="48"/>
                  </a:cxn>
                  <a:cxn ang="0">
                    <a:pos x="0" y="336"/>
                  </a:cxn>
                  <a:cxn ang="0">
                    <a:pos x="5" y="355"/>
                  </a:cxn>
                  <a:cxn ang="0">
                    <a:pos x="14" y="371"/>
                  </a:cxn>
                  <a:cxn ang="0">
                    <a:pos x="30" y="381"/>
                  </a:cxn>
                  <a:cxn ang="0">
                    <a:pos x="49" y="384"/>
                  </a:cxn>
                  <a:cxn ang="0">
                    <a:pos x="962" y="384"/>
                  </a:cxn>
                  <a:cxn ang="0">
                    <a:pos x="980" y="381"/>
                  </a:cxn>
                  <a:cxn ang="0">
                    <a:pos x="996" y="371"/>
                  </a:cxn>
                  <a:cxn ang="0">
                    <a:pos x="1005" y="355"/>
                  </a:cxn>
                  <a:cxn ang="0">
                    <a:pos x="1010" y="336"/>
                  </a:cxn>
                  <a:cxn ang="0">
                    <a:pos x="1010" y="48"/>
                  </a:cxn>
                  <a:cxn ang="0">
                    <a:pos x="1005" y="29"/>
                  </a:cxn>
                  <a:cxn ang="0">
                    <a:pos x="996" y="13"/>
                  </a:cxn>
                  <a:cxn ang="0">
                    <a:pos x="980" y="3"/>
                  </a:cxn>
                  <a:cxn ang="0">
                    <a:pos x="962" y="0"/>
                  </a:cxn>
                  <a:cxn ang="0">
                    <a:pos x="49" y="0"/>
                  </a:cxn>
                </a:cxnLst>
                <a:rect l="0" t="0" r="r" b="b"/>
                <a:pathLst>
                  <a:path w="1011" h="385">
                    <a:moveTo>
                      <a:pt x="49" y="0"/>
                    </a:moveTo>
                    <a:lnTo>
                      <a:pt x="30" y="3"/>
                    </a:lnTo>
                    <a:lnTo>
                      <a:pt x="14" y="13"/>
                    </a:lnTo>
                    <a:lnTo>
                      <a:pt x="5" y="29"/>
                    </a:lnTo>
                    <a:lnTo>
                      <a:pt x="0" y="48"/>
                    </a:lnTo>
                    <a:lnTo>
                      <a:pt x="0" y="336"/>
                    </a:lnTo>
                    <a:lnTo>
                      <a:pt x="5" y="355"/>
                    </a:lnTo>
                    <a:lnTo>
                      <a:pt x="14" y="371"/>
                    </a:lnTo>
                    <a:lnTo>
                      <a:pt x="30" y="381"/>
                    </a:lnTo>
                    <a:lnTo>
                      <a:pt x="49" y="384"/>
                    </a:lnTo>
                    <a:lnTo>
                      <a:pt x="962" y="384"/>
                    </a:lnTo>
                    <a:lnTo>
                      <a:pt x="980" y="381"/>
                    </a:lnTo>
                    <a:lnTo>
                      <a:pt x="996" y="371"/>
                    </a:lnTo>
                    <a:lnTo>
                      <a:pt x="1005" y="355"/>
                    </a:lnTo>
                    <a:lnTo>
                      <a:pt x="1010" y="336"/>
                    </a:lnTo>
                    <a:lnTo>
                      <a:pt x="1010" y="48"/>
                    </a:lnTo>
                    <a:lnTo>
                      <a:pt x="1005" y="29"/>
                    </a:lnTo>
                    <a:lnTo>
                      <a:pt x="996" y="13"/>
                    </a:lnTo>
                    <a:lnTo>
                      <a:pt x="980" y="3"/>
                    </a:lnTo>
                    <a:lnTo>
                      <a:pt x="962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33CCFF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7"/>
              <p:cNvSpPr>
                <a:spLocks noChangeAspect="1" noChangeArrowheads="1"/>
              </p:cNvSpPr>
              <p:nvPr/>
            </p:nvSpPr>
            <p:spPr bwMode="auto">
              <a:xfrm>
                <a:off x="1757" y="776"/>
                <a:ext cx="1036" cy="371"/>
              </a:xfrm>
              <a:prstGeom prst="rect">
                <a:avLst/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 anchor="ctr">
                <a:spAutoFit/>
              </a:bodyPr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Goals and </a:t>
                </a:r>
              </a:p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Requirements</a:t>
                </a:r>
              </a:p>
            </p:txBody>
          </p:sp>
        </p:grpSp>
      </p:grpSp>
      <p:grpSp>
        <p:nvGrpSpPr>
          <p:cNvPr id="74" name="Group 67"/>
          <p:cNvGrpSpPr>
            <a:grpSpLocks/>
          </p:cNvGrpSpPr>
          <p:nvPr/>
        </p:nvGrpSpPr>
        <p:grpSpPr bwMode="auto">
          <a:xfrm>
            <a:off x="3647065" y="2002128"/>
            <a:ext cx="2274887" cy="1538287"/>
            <a:chOff x="2309" y="1011"/>
            <a:chExt cx="1433" cy="969"/>
          </a:xfrm>
        </p:grpSpPr>
        <p:sp>
          <p:nvSpPr>
            <p:cNvPr id="75" name="Line 12"/>
            <p:cNvSpPr>
              <a:spLocks noChangeAspect="1" noChangeShapeType="1"/>
            </p:cNvSpPr>
            <p:nvPr/>
          </p:nvSpPr>
          <p:spPr bwMode="auto">
            <a:xfrm flipH="1" flipV="1">
              <a:off x="3228" y="1018"/>
              <a:ext cx="51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13"/>
            <p:cNvSpPr>
              <a:spLocks noChangeAspect="1" noChangeShapeType="1"/>
            </p:cNvSpPr>
            <p:nvPr/>
          </p:nvSpPr>
          <p:spPr bwMode="auto">
            <a:xfrm>
              <a:off x="3230" y="1011"/>
              <a:ext cx="1" cy="5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15"/>
            <p:cNvSpPr>
              <a:spLocks noChangeAspect="1" noChangeShapeType="1"/>
            </p:cNvSpPr>
            <p:nvPr/>
          </p:nvSpPr>
          <p:spPr bwMode="auto">
            <a:xfrm>
              <a:off x="2463" y="1195"/>
              <a:ext cx="0" cy="3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8" name="Group 21"/>
            <p:cNvGrpSpPr>
              <a:grpSpLocks noChangeAspect="1"/>
            </p:cNvGrpSpPr>
            <p:nvPr/>
          </p:nvGrpSpPr>
          <p:grpSpPr bwMode="auto">
            <a:xfrm>
              <a:off x="2309" y="1589"/>
              <a:ext cx="1085" cy="391"/>
              <a:chOff x="2641" y="1752"/>
              <a:chExt cx="1204" cy="434"/>
            </a:xfrm>
          </p:grpSpPr>
          <p:sp>
            <p:nvSpPr>
              <p:cNvPr id="79" name="Freeform 22"/>
              <p:cNvSpPr>
                <a:spLocks noChangeAspect="1"/>
              </p:cNvSpPr>
              <p:nvPr/>
            </p:nvSpPr>
            <p:spPr bwMode="auto">
              <a:xfrm>
                <a:off x="2641" y="1752"/>
                <a:ext cx="1204" cy="43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7" y="3"/>
                  </a:cxn>
                  <a:cxn ang="0">
                    <a:pos x="13" y="14"/>
                  </a:cxn>
                  <a:cxn ang="0">
                    <a:pos x="7" y="28"/>
                  </a:cxn>
                  <a:cxn ang="0">
                    <a:pos x="0" y="47"/>
                  </a:cxn>
                  <a:cxn ang="0">
                    <a:pos x="0" y="335"/>
                  </a:cxn>
                  <a:cxn ang="0">
                    <a:pos x="7" y="355"/>
                  </a:cxn>
                  <a:cxn ang="0">
                    <a:pos x="13" y="371"/>
                  </a:cxn>
                  <a:cxn ang="0">
                    <a:pos x="27" y="382"/>
                  </a:cxn>
                  <a:cxn ang="0">
                    <a:pos x="48" y="385"/>
                  </a:cxn>
                  <a:cxn ang="0">
                    <a:pos x="1155" y="385"/>
                  </a:cxn>
                  <a:cxn ang="0">
                    <a:pos x="1176" y="382"/>
                  </a:cxn>
                  <a:cxn ang="0">
                    <a:pos x="1189" y="371"/>
                  </a:cxn>
                  <a:cxn ang="0">
                    <a:pos x="1203" y="355"/>
                  </a:cxn>
                  <a:cxn ang="0">
                    <a:pos x="1203" y="335"/>
                  </a:cxn>
                  <a:cxn ang="0">
                    <a:pos x="1203" y="47"/>
                  </a:cxn>
                  <a:cxn ang="0">
                    <a:pos x="1203" y="28"/>
                  </a:cxn>
                  <a:cxn ang="0">
                    <a:pos x="1189" y="14"/>
                  </a:cxn>
                  <a:cxn ang="0">
                    <a:pos x="1176" y="3"/>
                  </a:cxn>
                  <a:cxn ang="0">
                    <a:pos x="1155" y="0"/>
                  </a:cxn>
                  <a:cxn ang="0">
                    <a:pos x="48" y="0"/>
                  </a:cxn>
                </a:cxnLst>
                <a:rect l="0" t="0" r="r" b="b"/>
                <a:pathLst>
                  <a:path w="1204" h="386">
                    <a:moveTo>
                      <a:pt x="48" y="0"/>
                    </a:moveTo>
                    <a:lnTo>
                      <a:pt x="27" y="3"/>
                    </a:lnTo>
                    <a:lnTo>
                      <a:pt x="13" y="14"/>
                    </a:lnTo>
                    <a:lnTo>
                      <a:pt x="7" y="28"/>
                    </a:lnTo>
                    <a:lnTo>
                      <a:pt x="0" y="47"/>
                    </a:lnTo>
                    <a:lnTo>
                      <a:pt x="0" y="335"/>
                    </a:lnTo>
                    <a:lnTo>
                      <a:pt x="7" y="355"/>
                    </a:lnTo>
                    <a:lnTo>
                      <a:pt x="13" y="371"/>
                    </a:lnTo>
                    <a:lnTo>
                      <a:pt x="27" y="382"/>
                    </a:lnTo>
                    <a:lnTo>
                      <a:pt x="48" y="385"/>
                    </a:lnTo>
                    <a:lnTo>
                      <a:pt x="1155" y="385"/>
                    </a:lnTo>
                    <a:lnTo>
                      <a:pt x="1176" y="382"/>
                    </a:lnTo>
                    <a:lnTo>
                      <a:pt x="1189" y="371"/>
                    </a:lnTo>
                    <a:lnTo>
                      <a:pt x="1203" y="355"/>
                    </a:lnTo>
                    <a:lnTo>
                      <a:pt x="1203" y="335"/>
                    </a:lnTo>
                    <a:lnTo>
                      <a:pt x="1203" y="47"/>
                    </a:lnTo>
                    <a:lnTo>
                      <a:pt x="1203" y="28"/>
                    </a:lnTo>
                    <a:lnTo>
                      <a:pt x="1189" y="14"/>
                    </a:lnTo>
                    <a:lnTo>
                      <a:pt x="1176" y="3"/>
                    </a:lnTo>
                    <a:lnTo>
                      <a:pt x="1155" y="0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2670" y="1835"/>
                <a:ext cx="1050" cy="294"/>
              </a:xfrm>
              <a:prstGeom prst="rect">
                <a:avLst/>
              </a:prstGeom>
              <a:solidFill>
                <a:srgbClr val="FFFF00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Projections and</a:t>
                </a:r>
              </a:p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Design Options</a:t>
                </a:r>
              </a:p>
            </p:txBody>
          </p:sp>
        </p:grpSp>
      </p:grpSp>
      <p:grpSp>
        <p:nvGrpSpPr>
          <p:cNvPr id="81" name="Group 68"/>
          <p:cNvGrpSpPr>
            <a:grpSpLocks/>
          </p:cNvGrpSpPr>
          <p:nvPr/>
        </p:nvGrpSpPr>
        <p:grpSpPr bwMode="auto">
          <a:xfrm>
            <a:off x="1899227" y="3529305"/>
            <a:ext cx="2198688" cy="1449388"/>
            <a:chOff x="1208" y="1973"/>
            <a:chExt cx="1385" cy="913"/>
          </a:xfrm>
        </p:grpSpPr>
        <p:grpSp>
          <p:nvGrpSpPr>
            <p:cNvPr id="82" name="Group 57"/>
            <p:cNvGrpSpPr>
              <a:grpSpLocks/>
            </p:cNvGrpSpPr>
            <p:nvPr/>
          </p:nvGrpSpPr>
          <p:grpSpPr bwMode="auto">
            <a:xfrm>
              <a:off x="1208" y="2237"/>
              <a:ext cx="1385" cy="649"/>
              <a:chOff x="1208" y="2237"/>
              <a:chExt cx="1385" cy="649"/>
            </a:xfrm>
          </p:grpSpPr>
          <p:sp>
            <p:nvSpPr>
              <p:cNvPr id="84" name="Freeform 17"/>
              <p:cNvSpPr>
                <a:spLocks noChangeAspect="1"/>
              </p:cNvSpPr>
              <p:nvPr/>
            </p:nvSpPr>
            <p:spPr bwMode="auto">
              <a:xfrm>
                <a:off x="1208" y="2237"/>
                <a:ext cx="1385" cy="64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34" y="4"/>
                  </a:cxn>
                  <a:cxn ang="0">
                    <a:pos x="17" y="15"/>
                  </a:cxn>
                  <a:cxn ang="0">
                    <a:pos x="6" y="34"/>
                  </a:cxn>
                  <a:cxn ang="0">
                    <a:pos x="0" y="54"/>
                  </a:cxn>
                  <a:cxn ang="0">
                    <a:pos x="0" y="380"/>
                  </a:cxn>
                  <a:cxn ang="0">
                    <a:pos x="6" y="399"/>
                  </a:cxn>
                  <a:cxn ang="0">
                    <a:pos x="17" y="419"/>
                  </a:cxn>
                  <a:cxn ang="0">
                    <a:pos x="34" y="430"/>
                  </a:cxn>
                  <a:cxn ang="0">
                    <a:pos x="56" y="434"/>
                  </a:cxn>
                  <a:cxn ang="0">
                    <a:pos x="1436" y="434"/>
                  </a:cxn>
                  <a:cxn ang="0">
                    <a:pos x="1458" y="430"/>
                  </a:cxn>
                  <a:cxn ang="0">
                    <a:pos x="1475" y="419"/>
                  </a:cxn>
                  <a:cxn ang="0">
                    <a:pos x="1486" y="399"/>
                  </a:cxn>
                  <a:cxn ang="0">
                    <a:pos x="1492" y="380"/>
                  </a:cxn>
                  <a:cxn ang="0">
                    <a:pos x="1492" y="54"/>
                  </a:cxn>
                  <a:cxn ang="0">
                    <a:pos x="1486" y="34"/>
                  </a:cxn>
                  <a:cxn ang="0">
                    <a:pos x="1475" y="15"/>
                  </a:cxn>
                  <a:cxn ang="0">
                    <a:pos x="1458" y="4"/>
                  </a:cxn>
                  <a:cxn ang="0">
                    <a:pos x="1436" y="0"/>
                  </a:cxn>
                  <a:cxn ang="0">
                    <a:pos x="56" y="0"/>
                  </a:cxn>
                </a:cxnLst>
                <a:rect l="0" t="0" r="r" b="b"/>
                <a:pathLst>
                  <a:path w="1493" h="435">
                    <a:moveTo>
                      <a:pt x="56" y="0"/>
                    </a:moveTo>
                    <a:lnTo>
                      <a:pt x="34" y="4"/>
                    </a:lnTo>
                    <a:lnTo>
                      <a:pt x="17" y="15"/>
                    </a:lnTo>
                    <a:lnTo>
                      <a:pt x="6" y="34"/>
                    </a:lnTo>
                    <a:lnTo>
                      <a:pt x="0" y="54"/>
                    </a:lnTo>
                    <a:lnTo>
                      <a:pt x="0" y="380"/>
                    </a:lnTo>
                    <a:lnTo>
                      <a:pt x="6" y="399"/>
                    </a:lnTo>
                    <a:lnTo>
                      <a:pt x="17" y="419"/>
                    </a:lnTo>
                    <a:lnTo>
                      <a:pt x="34" y="430"/>
                    </a:lnTo>
                    <a:lnTo>
                      <a:pt x="56" y="434"/>
                    </a:lnTo>
                    <a:lnTo>
                      <a:pt x="1436" y="434"/>
                    </a:lnTo>
                    <a:lnTo>
                      <a:pt x="1458" y="430"/>
                    </a:lnTo>
                    <a:lnTo>
                      <a:pt x="1475" y="419"/>
                    </a:lnTo>
                    <a:lnTo>
                      <a:pt x="1486" y="399"/>
                    </a:lnTo>
                    <a:lnTo>
                      <a:pt x="1492" y="380"/>
                    </a:lnTo>
                    <a:lnTo>
                      <a:pt x="1492" y="54"/>
                    </a:lnTo>
                    <a:lnTo>
                      <a:pt x="1486" y="34"/>
                    </a:lnTo>
                    <a:lnTo>
                      <a:pt x="1475" y="15"/>
                    </a:lnTo>
                    <a:lnTo>
                      <a:pt x="1458" y="4"/>
                    </a:lnTo>
                    <a:lnTo>
                      <a:pt x="1436" y="0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227" y="2308"/>
                <a:ext cx="1202" cy="50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Evaluation Based on </a:t>
                </a:r>
              </a:p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Customer Attributes</a:t>
                </a:r>
              </a:p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33"/>
                    </a:solidFill>
                    <a:effectLst/>
                    <a:uLnTx/>
                    <a:uFillTx/>
                  </a:rPr>
                  <a:t>Attractiveness</a:t>
                </a: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3" name="Line 26"/>
            <p:cNvSpPr>
              <a:spLocks noChangeAspect="1" noChangeShapeType="1"/>
            </p:cNvSpPr>
            <p:nvPr/>
          </p:nvSpPr>
          <p:spPr bwMode="auto">
            <a:xfrm flipH="1">
              <a:off x="2470" y="1973"/>
              <a:ext cx="0" cy="2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Group 69"/>
          <p:cNvGrpSpPr>
            <a:grpSpLocks/>
          </p:cNvGrpSpPr>
          <p:nvPr/>
        </p:nvGrpSpPr>
        <p:grpSpPr bwMode="auto">
          <a:xfrm>
            <a:off x="4915477" y="2276765"/>
            <a:ext cx="2130425" cy="2703513"/>
            <a:chOff x="3108" y="1184"/>
            <a:chExt cx="1342" cy="1703"/>
          </a:xfrm>
        </p:grpSpPr>
        <p:sp>
          <p:nvSpPr>
            <p:cNvPr id="87" name="Line 8"/>
            <p:cNvSpPr>
              <a:spLocks noChangeAspect="1" noChangeShapeType="1"/>
            </p:cNvSpPr>
            <p:nvPr/>
          </p:nvSpPr>
          <p:spPr bwMode="auto">
            <a:xfrm>
              <a:off x="4258" y="1184"/>
              <a:ext cx="0" cy="10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8" name="Group 58"/>
            <p:cNvGrpSpPr>
              <a:grpSpLocks/>
            </p:cNvGrpSpPr>
            <p:nvPr/>
          </p:nvGrpSpPr>
          <p:grpSpPr bwMode="auto">
            <a:xfrm>
              <a:off x="3108" y="2238"/>
              <a:ext cx="1342" cy="649"/>
              <a:chOff x="3108" y="2238"/>
              <a:chExt cx="1342" cy="649"/>
            </a:xfrm>
          </p:grpSpPr>
          <p:sp>
            <p:nvSpPr>
              <p:cNvPr id="90" name="Freeform 19"/>
              <p:cNvSpPr>
                <a:spLocks noChangeAspect="1"/>
              </p:cNvSpPr>
              <p:nvPr/>
            </p:nvSpPr>
            <p:spPr bwMode="auto">
              <a:xfrm>
                <a:off x="3108" y="2238"/>
                <a:ext cx="1342" cy="649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34" y="4"/>
                  </a:cxn>
                  <a:cxn ang="0">
                    <a:pos x="17" y="15"/>
                  </a:cxn>
                  <a:cxn ang="0">
                    <a:pos x="8" y="34"/>
                  </a:cxn>
                  <a:cxn ang="0">
                    <a:pos x="0" y="54"/>
                  </a:cxn>
                  <a:cxn ang="0">
                    <a:pos x="0" y="380"/>
                  </a:cxn>
                  <a:cxn ang="0">
                    <a:pos x="8" y="399"/>
                  </a:cxn>
                  <a:cxn ang="0">
                    <a:pos x="17" y="419"/>
                  </a:cxn>
                  <a:cxn ang="0">
                    <a:pos x="34" y="430"/>
                  </a:cxn>
                  <a:cxn ang="0">
                    <a:pos x="51" y="434"/>
                  </a:cxn>
                  <a:cxn ang="0">
                    <a:pos x="1436" y="434"/>
                  </a:cxn>
                  <a:cxn ang="0">
                    <a:pos x="1454" y="430"/>
                  </a:cxn>
                  <a:cxn ang="0">
                    <a:pos x="1471" y="419"/>
                  </a:cxn>
                  <a:cxn ang="0">
                    <a:pos x="1488" y="399"/>
                  </a:cxn>
                  <a:cxn ang="0">
                    <a:pos x="1488" y="380"/>
                  </a:cxn>
                  <a:cxn ang="0">
                    <a:pos x="1488" y="54"/>
                  </a:cxn>
                  <a:cxn ang="0">
                    <a:pos x="1488" y="34"/>
                  </a:cxn>
                  <a:cxn ang="0">
                    <a:pos x="1471" y="15"/>
                  </a:cxn>
                  <a:cxn ang="0">
                    <a:pos x="1454" y="4"/>
                  </a:cxn>
                  <a:cxn ang="0">
                    <a:pos x="1436" y="0"/>
                  </a:cxn>
                  <a:cxn ang="0">
                    <a:pos x="51" y="0"/>
                  </a:cxn>
                </a:cxnLst>
                <a:rect l="0" t="0" r="r" b="b"/>
                <a:pathLst>
                  <a:path w="1489" h="435">
                    <a:moveTo>
                      <a:pt x="51" y="0"/>
                    </a:moveTo>
                    <a:lnTo>
                      <a:pt x="34" y="4"/>
                    </a:lnTo>
                    <a:lnTo>
                      <a:pt x="17" y="15"/>
                    </a:lnTo>
                    <a:lnTo>
                      <a:pt x="8" y="34"/>
                    </a:lnTo>
                    <a:lnTo>
                      <a:pt x="0" y="54"/>
                    </a:lnTo>
                    <a:lnTo>
                      <a:pt x="0" y="380"/>
                    </a:lnTo>
                    <a:lnTo>
                      <a:pt x="8" y="399"/>
                    </a:lnTo>
                    <a:lnTo>
                      <a:pt x="17" y="419"/>
                    </a:lnTo>
                    <a:lnTo>
                      <a:pt x="34" y="430"/>
                    </a:lnTo>
                    <a:lnTo>
                      <a:pt x="51" y="434"/>
                    </a:lnTo>
                    <a:lnTo>
                      <a:pt x="1436" y="434"/>
                    </a:lnTo>
                    <a:lnTo>
                      <a:pt x="1454" y="430"/>
                    </a:lnTo>
                    <a:lnTo>
                      <a:pt x="1471" y="419"/>
                    </a:lnTo>
                    <a:lnTo>
                      <a:pt x="1488" y="399"/>
                    </a:lnTo>
                    <a:lnTo>
                      <a:pt x="1488" y="380"/>
                    </a:lnTo>
                    <a:lnTo>
                      <a:pt x="1488" y="54"/>
                    </a:lnTo>
                    <a:lnTo>
                      <a:pt x="1488" y="34"/>
                    </a:lnTo>
                    <a:lnTo>
                      <a:pt x="1471" y="15"/>
                    </a:lnTo>
                    <a:lnTo>
                      <a:pt x="1454" y="4"/>
                    </a:lnTo>
                    <a:lnTo>
                      <a:pt x="1436" y="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177" y="2309"/>
                <a:ext cx="1202" cy="50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Characterization</a:t>
                </a:r>
              </a:p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of Critical Issues</a:t>
                </a:r>
              </a:p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33"/>
                    </a:solidFill>
                    <a:effectLst/>
                    <a:uLnTx/>
                    <a:uFillTx/>
                  </a:rPr>
                  <a:t>Feasibility</a:t>
                </a:r>
                <a:endPara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9" name="Line 27"/>
            <p:cNvSpPr>
              <a:spLocks noChangeAspect="1" noChangeShapeType="1"/>
            </p:cNvSpPr>
            <p:nvPr/>
          </p:nvSpPr>
          <p:spPr bwMode="auto">
            <a:xfrm flipH="1">
              <a:off x="3238" y="1978"/>
              <a:ext cx="0" cy="2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2" name="Group 70"/>
          <p:cNvGrpSpPr>
            <a:grpSpLocks/>
          </p:cNvGrpSpPr>
          <p:nvPr/>
        </p:nvGrpSpPr>
        <p:grpSpPr bwMode="auto">
          <a:xfrm>
            <a:off x="3029529" y="4980278"/>
            <a:ext cx="2801939" cy="1169987"/>
            <a:chOff x="1920" y="2887"/>
            <a:chExt cx="1765" cy="737"/>
          </a:xfrm>
        </p:grpSpPr>
        <p:grpSp>
          <p:nvGrpSpPr>
            <p:cNvPr id="93" name="Group 59"/>
            <p:cNvGrpSpPr>
              <a:grpSpLocks/>
            </p:cNvGrpSpPr>
            <p:nvPr/>
          </p:nvGrpSpPr>
          <p:grpSpPr bwMode="auto">
            <a:xfrm>
              <a:off x="1920" y="3186"/>
              <a:ext cx="1765" cy="438"/>
              <a:chOff x="1920" y="3186"/>
              <a:chExt cx="1765" cy="438"/>
            </a:xfrm>
          </p:grpSpPr>
          <p:sp>
            <p:nvSpPr>
              <p:cNvPr id="96" name="Freeform 24"/>
              <p:cNvSpPr>
                <a:spLocks noChangeAspect="1"/>
              </p:cNvSpPr>
              <p:nvPr/>
            </p:nvSpPr>
            <p:spPr bwMode="auto">
              <a:xfrm>
                <a:off x="1920" y="3186"/>
                <a:ext cx="1765" cy="4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28" y="5"/>
                  </a:cxn>
                  <a:cxn ang="0">
                    <a:pos x="14" y="16"/>
                  </a:cxn>
                  <a:cxn ang="0">
                    <a:pos x="7" y="33"/>
                  </a:cxn>
                  <a:cxn ang="0">
                    <a:pos x="0" y="50"/>
                  </a:cxn>
                  <a:cxn ang="0">
                    <a:pos x="0" y="337"/>
                  </a:cxn>
                  <a:cxn ang="0">
                    <a:pos x="7" y="359"/>
                  </a:cxn>
                  <a:cxn ang="0">
                    <a:pos x="14" y="370"/>
                  </a:cxn>
                  <a:cxn ang="0">
                    <a:pos x="28" y="381"/>
                  </a:cxn>
                  <a:cxn ang="0">
                    <a:pos x="49" y="387"/>
                  </a:cxn>
                  <a:cxn ang="0">
                    <a:pos x="1152" y="387"/>
                  </a:cxn>
                  <a:cxn ang="0">
                    <a:pos x="1173" y="381"/>
                  </a:cxn>
                  <a:cxn ang="0">
                    <a:pos x="1187" y="370"/>
                  </a:cxn>
                  <a:cxn ang="0">
                    <a:pos x="1201" y="359"/>
                  </a:cxn>
                  <a:cxn ang="0">
                    <a:pos x="1201" y="337"/>
                  </a:cxn>
                  <a:cxn ang="0">
                    <a:pos x="1201" y="50"/>
                  </a:cxn>
                  <a:cxn ang="0">
                    <a:pos x="1201" y="33"/>
                  </a:cxn>
                  <a:cxn ang="0">
                    <a:pos x="1187" y="16"/>
                  </a:cxn>
                  <a:cxn ang="0">
                    <a:pos x="1173" y="5"/>
                  </a:cxn>
                  <a:cxn ang="0">
                    <a:pos x="1152" y="0"/>
                  </a:cxn>
                  <a:cxn ang="0">
                    <a:pos x="49" y="0"/>
                  </a:cxn>
                </a:cxnLst>
                <a:rect l="0" t="0" r="r" b="b"/>
                <a:pathLst>
                  <a:path w="1202" h="388">
                    <a:moveTo>
                      <a:pt x="49" y="0"/>
                    </a:moveTo>
                    <a:lnTo>
                      <a:pt x="28" y="5"/>
                    </a:lnTo>
                    <a:lnTo>
                      <a:pt x="14" y="16"/>
                    </a:lnTo>
                    <a:lnTo>
                      <a:pt x="7" y="33"/>
                    </a:lnTo>
                    <a:lnTo>
                      <a:pt x="0" y="50"/>
                    </a:lnTo>
                    <a:lnTo>
                      <a:pt x="0" y="337"/>
                    </a:lnTo>
                    <a:lnTo>
                      <a:pt x="7" y="359"/>
                    </a:lnTo>
                    <a:lnTo>
                      <a:pt x="14" y="370"/>
                    </a:lnTo>
                    <a:lnTo>
                      <a:pt x="28" y="381"/>
                    </a:lnTo>
                    <a:lnTo>
                      <a:pt x="49" y="387"/>
                    </a:lnTo>
                    <a:lnTo>
                      <a:pt x="1152" y="387"/>
                    </a:lnTo>
                    <a:lnTo>
                      <a:pt x="1173" y="381"/>
                    </a:lnTo>
                    <a:lnTo>
                      <a:pt x="1187" y="370"/>
                    </a:lnTo>
                    <a:lnTo>
                      <a:pt x="1201" y="359"/>
                    </a:lnTo>
                    <a:lnTo>
                      <a:pt x="1201" y="337"/>
                    </a:lnTo>
                    <a:lnTo>
                      <a:pt x="1201" y="50"/>
                    </a:lnTo>
                    <a:lnTo>
                      <a:pt x="1201" y="33"/>
                    </a:lnTo>
                    <a:lnTo>
                      <a:pt x="1187" y="16"/>
                    </a:lnTo>
                    <a:lnTo>
                      <a:pt x="1173" y="5"/>
                    </a:lnTo>
                    <a:lnTo>
                      <a:pt x="1152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1922" y="3216"/>
                <a:ext cx="1488" cy="3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Balanced Assessment of</a:t>
                </a:r>
              </a:p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Attractiveness &amp; Feasibility</a:t>
                </a:r>
              </a:p>
            </p:txBody>
          </p:sp>
        </p:grpSp>
        <p:sp>
          <p:nvSpPr>
            <p:cNvPr id="94" name="Line 28"/>
            <p:cNvSpPr>
              <a:spLocks noChangeAspect="1" noChangeShapeType="1"/>
            </p:cNvSpPr>
            <p:nvPr/>
          </p:nvSpPr>
          <p:spPr bwMode="auto">
            <a:xfrm flipH="1">
              <a:off x="3238" y="2887"/>
              <a:ext cx="0" cy="3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29"/>
            <p:cNvSpPr>
              <a:spLocks noChangeAspect="1" noChangeShapeType="1"/>
            </p:cNvSpPr>
            <p:nvPr/>
          </p:nvSpPr>
          <p:spPr bwMode="auto">
            <a:xfrm flipH="1">
              <a:off x="2470" y="2887"/>
              <a:ext cx="0" cy="3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72"/>
          <p:cNvGrpSpPr>
            <a:grpSpLocks/>
          </p:cNvGrpSpPr>
          <p:nvPr/>
        </p:nvGrpSpPr>
        <p:grpSpPr bwMode="auto">
          <a:xfrm>
            <a:off x="983240" y="3184815"/>
            <a:ext cx="2644775" cy="2576513"/>
            <a:chOff x="631" y="1756"/>
            <a:chExt cx="1666" cy="1623"/>
          </a:xfrm>
        </p:grpSpPr>
        <p:sp>
          <p:nvSpPr>
            <p:cNvPr id="99" name="Line 30"/>
            <p:cNvSpPr>
              <a:spLocks noChangeAspect="1" noChangeShapeType="1"/>
            </p:cNvSpPr>
            <p:nvPr/>
          </p:nvSpPr>
          <p:spPr bwMode="auto">
            <a:xfrm flipH="1">
              <a:off x="642" y="3379"/>
              <a:ext cx="129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Line 31"/>
            <p:cNvSpPr>
              <a:spLocks noChangeAspect="1" noChangeShapeType="1"/>
            </p:cNvSpPr>
            <p:nvPr/>
          </p:nvSpPr>
          <p:spPr bwMode="auto">
            <a:xfrm flipV="1">
              <a:off x="631" y="1756"/>
              <a:ext cx="0" cy="1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Line 32"/>
            <p:cNvSpPr>
              <a:spLocks noChangeAspect="1" noChangeShapeType="1"/>
            </p:cNvSpPr>
            <p:nvPr/>
          </p:nvSpPr>
          <p:spPr bwMode="auto">
            <a:xfrm>
              <a:off x="631" y="1767"/>
              <a:ext cx="166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Text Box 33"/>
            <p:cNvSpPr txBox="1">
              <a:spLocks noChangeAspect="1" noChangeArrowheads="1"/>
            </p:cNvSpPr>
            <p:nvPr/>
          </p:nvSpPr>
          <p:spPr bwMode="auto">
            <a:xfrm>
              <a:off x="727" y="3123"/>
              <a:ext cx="9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>
              <a:spAutoFit/>
            </a:bodyPr>
            <a:lstStyle/>
            <a:p>
              <a:pPr marL="377825" marR="0" lvl="0" indent="-377825" defTabSz="11064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No:  Redesign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" name="Group 71"/>
          <p:cNvGrpSpPr>
            <a:grpSpLocks/>
          </p:cNvGrpSpPr>
          <p:nvPr/>
        </p:nvGrpSpPr>
        <p:grpSpPr bwMode="auto">
          <a:xfrm>
            <a:off x="5829877" y="2276765"/>
            <a:ext cx="2595563" cy="3851275"/>
            <a:chOff x="3684" y="1184"/>
            <a:chExt cx="1635" cy="2426"/>
          </a:xfrm>
        </p:grpSpPr>
        <p:grpSp>
          <p:nvGrpSpPr>
            <p:cNvPr id="104" name="Group 34"/>
            <p:cNvGrpSpPr>
              <a:grpSpLocks noChangeAspect="1"/>
            </p:cNvGrpSpPr>
            <p:nvPr/>
          </p:nvGrpSpPr>
          <p:grpSpPr bwMode="auto">
            <a:xfrm>
              <a:off x="4042" y="3186"/>
              <a:ext cx="1277" cy="424"/>
              <a:chOff x="3855" y="3578"/>
              <a:chExt cx="1417" cy="442"/>
            </a:xfrm>
          </p:grpSpPr>
          <p:sp>
            <p:nvSpPr>
              <p:cNvPr id="109" name="Freeform 35"/>
              <p:cNvSpPr>
                <a:spLocks noChangeAspect="1"/>
              </p:cNvSpPr>
              <p:nvPr/>
            </p:nvSpPr>
            <p:spPr bwMode="auto">
              <a:xfrm>
                <a:off x="3855" y="3578"/>
                <a:ext cx="1417" cy="442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0" y="5"/>
                  </a:cxn>
                  <a:cxn ang="0">
                    <a:pos x="14" y="16"/>
                  </a:cxn>
                  <a:cxn ang="0">
                    <a:pos x="5" y="32"/>
                  </a:cxn>
                  <a:cxn ang="0">
                    <a:pos x="0" y="49"/>
                  </a:cxn>
                  <a:cxn ang="0">
                    <a:pos x="0" y="337"/>
                  </a:cxn>
                  <a:cxn ang="0">
                    <a:pos x="5" y="357"/>
                  </a:cxn>
                  <a:cxn ang="0">
                    <a:pos x="14" y="373"/>
                  </a:cxn>
                  <a:cxn ang="0">
                    <a:pos x="30" y="382"/>
                  </a:cxn>
                  <a:cxn ang="0">
                    <a:pos x="49" y="386"/>
                  </a:cxn>
                  <a:cxn ang="0">
                    <a:pos x="962" y="386"/>
                  </a:cxn>
                  <a:cxn ang="0">
                    <a:pos x="980" y="382"/>
                  </a:cxn>
                  <a:cxn ang="0">
                    <a:pos x="996" y="373"/>
                  </a:cxn>
                  <a:cxn ang="0">
                    <a:pos x="1005" y="357"/>
                  </a:cxn>
                  <a:cxn ang="0">
                    <a:pos x="1010" y="337"/>
                  </a:cxn>
                  <a:cxn ang="0">
                    <a:pos x="1010" y="49"/>
                  </a:cxn>
                  <a:cxn ang="0">
                    <a:pos x="1005" y="32"/>
                  </a:cxn>
                  <a:cxn ang="0">
                    <a:pos x="996" y="16"/>
                  </a:cxn>
                  <a:cxn ang="0">
                    <a:pos x="980" y="5"/>
                  </a:cxn>
                  <a:cxn ang="0">
                    <a:pos x="962" y="0"/>
                  </a:cxn>
                  <a:cxn ang="0">
                    <a:pos x="49" y="0"/>
                  </a:cxn>
                </a:cxnLst>
                <a:rect l="0" t="0" r="r" b="b"/>
                <a:pathLst>
                  <a:path w="1011" h="387">
                    <a:moveTo>
                      <a:pt x="49" y="0"/>
                    </a:moveTo>
                    <a:lnTo>
                      <a:pt x="30" y="5"/>
                    </a:lnTo>
                    <a:lnTo>
                      <a:pt x="14" y="16"/>
                    </a:lnTo>
                    <a:lnTo>
                      <a:pt x="5" y="32"/>
                    </a:lnTo>
                    <a:lnTo>
                      <a:pt x="0" y="49"/>
                    </a:lnTo>
                    <a:lnTo>
                      <a:pt x="0" y="337"/>
                    </a:lnTo>
                    <a:lnTo>
                      <a:pt x="5" y="357"/>
                    </a:lnTo>
                    <a:lnTo>
                      <a:pt x="14" y="373"/>
                    </a:lnTo>
                    <a:lnTo>
                      <a:pt x="30" y="382"/>
                    </a:lnTo>
                    <a:lnTo>
                      <a:pt x="49" y="386"/>
                    </a:lnTo>
                    <a:lnTo>
                      <a:pt x="962" y="386"/>
                    </a:lnTo>
                    <a:lnTo>
                      <a:pt x="980" y="382"/>
                    </a:lnTo>
                    <a:lnTo>
                      <a:pt x="996" y="373"/>
                    </a:lnTo>
                    <a:lnTo>
                      <a:pt x="1005" y="357"/>
                    </a:lnTo>
                    <a:lnTo>
                      <a:pt x="1010" y="337"/>
                    </a:lnTo>
                    <a:lnTo>
                      <a:pt x="1010" y="49"/>
                    </a:lnTo>
                    <a:lnTo>
                      <a:pt x="1005" y="32"/>
                    </a:lnTo>
                    <a:lnTo>
                      <a:pt x="996" y="16"/>
                    </a:lnTo>
                    <a:lnTo>
                      <a:pt x="980" y="5"/>
                    </a:lnTo>
                    <a:lnTo>
                      <a:pt x="962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66FF33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919" y="3646"/>
                <a:ext cx="1055" cy="317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R&amp;D Needs and</a:t>
                </a:r>
              </a:p>
              <a:p>
                <a:pPr marL="377825" marR="0" lvl="0" indent="-377825" defTabSz="1106488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Development Plan</a:t>
                </a:r>
              </a:p>
            </p:txBody>
          </p:sp>
        </p:grpSp>
        <p:sp>
          <p:nvSpPr>
            <p:cNvPr id="105" name="Line 37"/>
            <p:cNvSpPr>
              <a:spLocks noChangeAspect="1" noChangeShapeType="1"/>
            </p:cNvSpPr>
            <p:nvPr/>
          </p:nvSpPr>
          <p:spPr bwMode="auto">
            <a:xfrm flipH="1">
              <a:off x="4299" y="2882"/>
              <a:ext cx="0" cy="3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Line 38"/>
            <p:cNvSpPr>
              <a:spLocks noChangeAspect="1" noChangeShapeType="1"/>
            </p:cNvSpPr>
            <p:nvPr/>
          </p:nvSpPr>
          <p:spPr bwMode="auto">
            <a:xfrm flipV="1">
              <a:off x="3697" y="3375"/>
              <a:ext cx="339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Text Box 39"/>
            <p:cNvSpPr txBox="1">
              <a:spLocks noChangeAspect="1" noChangeArrowheads="1"/>
            </p:cNvSpPr>
            <p:nvPr/>
          </p:nvSpPr>
          <p:spPr bwMode="auto">
            <a:xfrm>
              <a:off x="3684" y="3144"/>
              <a:ext cx="34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>
              <a:spAutoFit/>
            </a:bodyPr>
            <a:lstStyle/>
            <a:p>
              <a:pPr marL="377825" marR="0" lvl="0" indent="-377825" defTabSz="11064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Yes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Line 40"/>
            <p:cNvSpPr>
              <a:spLocks noChangeAspect="1" noChangeShapeType="1"/>
            </p:cNvSpPr>
            <p:nvPr/>
          </p:nvSpPr>
          <p:spPr bwMode="auto">
            <a:xfrm flipH="1" flipV="1">
              <a:off x="4879" y="1184"/>
              <a:ext cx="0" cy="19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1" name="Group 60"/>
          <p:cNvGrpSpPr>
            <a:grpSpLocks/>
          </p:cNvGrpSpPr>
          <p:nvPr/>
        </p:nvGrpSpPr>
        <p:grpSpPr bwMode="auto">
          <a:xfrm>
            <a:off x="3067050" y="6307141"/>
            <a:ext cx="3009900" cy="817563"/>
            <a:chOff x="1932" y="3973"/>
            <a:chExt cx="1896" cy="515"/>
          </a:xfrm>
        </p:grpSpPr>
        <p:sp>
          <p:nvSpPr>
            <p:cNvPr id="113" name="AutoShape 52"/>
            <p:cNvSpPr>
              <a:spLocks noChangeArrowheads="1"/>
            </p:cNvSpPr>
            <p:nvPr/>
          </p:nvSpPr>
          <p:spPr bwMode="auto">
            <a:xfrm>
              <a:off x="1932" y="3974"/>
              <a:ext cx="1896" cy="514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646" y="3973"/>
              <a:ext cx="504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0" cap="none" spc="0" normalizeH="0" baseline="0" noProof="0" dirty="0" smtClean="0">
                  <a:ln w="19050">
                    <a:solidFill>
                      <a:srgbClr val="99CCFF"/>
                    </a:solidFill>
                    <a:round/>
                    <a:headEnd type="none" w="sm" len="sm"/>
                    <a:tailEnd/>
                  </a:ln>
                  <a:solidFill>
                    <a:srgbClr val="FF0033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uLnTx/>
                  <a:uFillTx/>
                  <a:latin typeface="Impact"/>
                </a:rPr>
                <a:t>ARIES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9247" y="1604861"/>
          <a:ext cx="8593495" cy="492656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9999CC">
                        <a:tint val="50000"/>
                        <a:satMod val="300000"/>
                      </a:srgbClr>
                    </a:gs>
                    <a:gs pos="35000">
                      <a:srgbClr val="9999CC">
                        <a:tint val="37000"/>
                        <a:satMod val="300000"/>
                      </a:srgbClr>
                    </a:gs>
                    <a:gs pos="100000">
                      <a:srgbClr val="9999CC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858053"/>
                <a:gridCol w="962206"/>
                <a:gridCol w="962206"/>
                <a:gridCol w="962206"/>
                <a:gridCol w="962206"/>
                <a:gridCol w="962206"/>
                <a:gridCol w="962206"/>
                <a:gridCol w="962206"/>
              </a:tblGrid>
              <a:tr h="97806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500" b="0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2216814 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ref pt </a:t>
                      </a:r>
                      <a:endParaRPr lang="en-US" sz="105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581333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q</a:t>
                      </a:r>
                      <a:r>
                        <a:rPr lang="en-US" sz="12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div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&lt;10, min 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2216810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min 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2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N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, min R, min q</a:t>
                      </a:r>
                      <a:r>
                        <a:rPr lang="en-US" sz="12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div</a:t>
                      </a:r>
                    </a:p>
                  </a:txBody>
                  <a:tcPr marT="42401" marB="424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60930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min B</a:t>
                      </a:r>
                      <a:r>
                        <a:rPr lang="en-US" sz="12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T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, min R, max Q</a:t>
                      </a:r>
                    </a:p>
                  </a:txBody>
                  <a:tcPr marT="42401" marB="424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1534347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min COE</a:t>
                      </a:r>
                    </a:p>
                  </a:txBody>
                  <a:tcPr marT="42401" marB="424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1975083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q</a:t>
                      </a:r>
                      <a:r>
                        <a:rPr lang="en-US" sz="12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div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&lt;12.5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min COE</a:t>
                      </a:r>
                    </a:p>
                  </a:txBody>
                  <a:tcPr marT="42401" marB="424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2837974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q</a:t>
                      </a:r>
                      <a:r>
                        <a:rPr lang="en-US" sz="12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div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&lt;12.5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min 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2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N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, min COE</a:t>
                      </a:r>
                    </a:p>
                  </a:txBody>
                  <a:tcPr marT="42401" marB="42401">
                    <a:lnL>
                      <a:noFill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/>
                    </a:solidFill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R (m)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9.75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9.5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9.25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9.5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Nt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+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Nf</a:t>
                      </a: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0.026</a:t>
                      </a: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0.029</a:t>
                      </a: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0.026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0.032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0.032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0.032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0.029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q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95</a:t>
                      </a: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7.25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I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p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 (MA)</a:t>
                      </a:r>
                      <a:endParaRPr lang="en-US" sz="1600" b="1" baseline="-25000" dirty="0" smtClean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13.98</a:t>
                      </a: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12.9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12.7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12.95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T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 on axis (T)</a:t>
                      </a: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8.25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7.25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8.75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B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T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on coil (T)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14.38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13.65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14.56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11.98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15.2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13.5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14.8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P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recirc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 (MW)</a:t>
                      </a:r>
                      <a:endParaRPr lang="en-US" sz="1600" b="1" baseline="-25000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321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290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328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263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281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268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267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Fusion gain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25.0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27.5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25.0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32.5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32.5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32.5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32.5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&lt;P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n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&gt; n @FW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1.47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1.51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1.62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1.50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2.20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1.82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1.81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Peak q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FW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0.18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0.33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0.29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Peak q</a:t>
                      </a:r>
                      <a:r>
                        <a:rPr lang="en-US" sz="1600" b="1" baseline="-25000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div</a:t>
                      </a:r>
                      <a:endParaRPr lang="en-US" sz="1600" b="1" dirty="0" smtClean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10.0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9.55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12.9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12.5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15.0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12.3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12.3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CC">
                        <a:alpha val="40000"/>
                      </a:srgbClr>
                    </a:solidFill>
                  </a:tcPr>
                </a:tc>
              </a:tr>
              <a:tr h="3290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COE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entury Schoolbook"/>
                          <a:cs typeface="Century Schoolbook"/>
                        </a:rPr>
                        <a:t>(mill/kWh)*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entury Schoolbook"/>
                        <a:cs typeface="Century Schoolbook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86.2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81.8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82.7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76.7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71.6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73.6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75.8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2401" marB="42401">
                    <a:lnL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999C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Operating space for ACT-2</a:t>
            </a:r>
            <a:br>
              <a:rPr lang="en-US" sz="3000" dirty="0" smtClean="0"/>
            </a:br>
            <a:r>
              <a:rPr lang="en-US" sz="3000" dirty="0" smtClean="0"/>
              <a:t>(Conservative Physics, DCLL Blanket)</a:t>
            </a:r>
            <a:endParaRPr lang="en-US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30</a:t>
            </a:fld>
            <a:r>
              <a:rPr lang="en-US" dirty="0" smtClean="0"/>
              <a:t>/32)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5446" y="6559420"/>
            <a:ext cx="266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* COE numbers not validated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2637"/>
            <a:ext cx="7429212" cy="4083340"/>
          </a:xfrm>
        </p:spPr>
        <p:txBody>
          <a:bodyPr/>
          <a:lstStyle/>
          <a:p>
            <a:r>
              <a:rPr lang="en-US" sz="2000" dirty="0" smtClean="0"/>
              <a:t>Exploring the “optimum region” as opposed to the “optimum point” has many desirable features: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Prevents the design point to be pushed into a “constraint corner” and allows for a more robust design point.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Clearly identifies the trade-offs and the “weak” and “strong” constraints, helping the R&amp;D prioritization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ARIES-ACT1 design point is quite robust because of its relatively high power density, low </a:t>
            </a:r>
            <a:r>
              <a:rPr lang="en-US" sz="1800" dirty="0" err="1" smtClean="0"/>
              <a:t>recirculating</a:t>
            </a:r>
            <a:r>
              <a:rPr lang="en-US" sz="1800" dirty="0" smtClean="0"/>
              <a:t> power fraction and high blanket efficiency.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In contrast, ARIES-ACT2 design space is somewhat limited.   </a:t>
            </a:r>
            <a:r>
              <a:rPr lang="en-US" sz="18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Simultaneous constraints on H98, </a:t>
            </a:r>
            <a:r>
              <a:rPr lang="en-US" sz="18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f</a:t>
            </a:r>
            <a:r>
              <a:rPr lang="en-US" sz="1800" baseline="-250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Gr</a:t>
            </a:r>
            <a:r>
              <a:rPr lang="en-US" sz="18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sz="1800" baseline="-250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q</a:t>
            </a:r>
            <a:r>
              <a:rPr lang="en-US" sz="1800" baseline="-25000" dirty="0" err="1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div</a:t>
            </a:r>
            <a:r>
              <a:rPr lang="en-US" sz="18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etc</a:t>
            </a:r>
            <a:r>
              <a:rPr lang="en-US" sz="1800" dirty="0" smtClean="0">
                <a:solidFill>
                  <a:srgbClr val="000000"/>
                </a:solidFill>
                <a:latin typeface="Chalkboard" charset="0"/>
                <a:ea typeface="ＭＳ Ｐゴシック" pitchFamily="34" charset="-128"/>
              </a:rPr>
              <a:t>. leads to substantially larger machines.</a:t>
            </a:r>
            <a:endParaRPr lang="en-US" sz="1800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31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ARIES-ACT Program Participants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310" y="1925783"/>
            <a:ext cx="78649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99891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Systems code:   </a:t>
            </a:r>
            <a:r>
              <a:rPr lang="en-US" sz="2000" dirty="0" smtClean="0">
                <a:solidFill>
                  <a:srgbClr val="000000"/>
                </a:solidFill>
              </a:rPr>
              <a:t>	UC San Diego, PPPL, Boeing</a:t>
            </a:r>
          </a:p>
          <a:p>
            <a:pPr>
              <a:spcAft>
                <a:spcPts val="1200"/>
              </a:spcAft>
              <a:tabLst>
                <a:tab pos="399891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Plasma Physics:  	</a:t>
            </a:r>
            <a:r>
              <a:rPr lang="en-US" sz="2000" dirty="0" smtClean="0">
                <a:solidFill>
                  <a:srgbClr val="000000"/>
                </a:solidFill>
              </a:rPr>
              <a:t>PPPL , GA, LLNL </a:t>
            </a:r>
          </a:p>
          <a:p>
            <a:pPr>
              <a:spcAft>
                <a:spcPts val="1200"/>
              </a:spcAft>
              <a:tabLst>
                <a:tab pos="399891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Fusion Core Design &amp; Analysis:  	</a:t>
            </a:r>
            <a:r>
              <a:rPr lang="en-US" sz="2000" dirty="0" smtClean="0">
                <a:solidFill>
                  <a:srgbClr val="000000"/>
                </a:solidFill>
              </a:rPr>
              <a:t>UC San Diego, FNT Consulting</a:t>
            </a:r>
          </a:p>
          <a:p>
            <a:pPr>
              <a:spcAft>
                <a:spcPts val="1200"/>
              </a:spcAft>
              <a:tabLst>
                <a:tab pos="399891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Nuclear Analysis:  	</a:t>
            </a:r>
            <a:r>
              <a:rPr lang="en-US" sz="2000" dirty="0" smtClean="0">
                <a:solidFill>
                  <a:srgbClr val="000000"/>
                </a:solidFill>
              </a:rPr>
              <a:t>UW-Madison</a:t>
            </a:r>
          </a:p>
          <a:p>
            <a:pPr>
              <a:spcAft>
                <a:spcPts val="1200"/>
              </a:spcAft>
              <a:tabLst>
                <a:tab pos="399891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PFC (Design &amp; Analysis): 	</a:t>
            </a:r>
            <a:r>
              <a:rPr lang="en-US" sz="2000" dirty="0" smtClean="0">
                <a:solidFill>
                  <a:srgbClr val="000000"/>
                </a:solidFill>
              </a:rPr>
              <a:t>UC San Diego, UW-Madison</a:t>
            </a:r>
          </a:p>
          <a:p>
            <a:pPr>
              <a:spcAft>
                <a:spcPts val="1200"/>
              </a:spcAft>
              <a:tabLst>
                <a:tab pos="399891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PFC (experiments):  	</a:t>
            </a:r>
            <a:r>
              <a:rPr lang="en-US" sz="2000" dirty="0" smtClean="0">
                <a:solidFill>
                  <a:srgbClr val="000000"/>
                </a:solidFill>
              </a:rPr>
              <a:t>Georgia Tech</a:t>
            </a:r>
          </a:p>
          <a:p>
            <a:pPr>
              <a:spcAft>
                <a:spcPts val="1200"/>
              </a:spcAft>
              <a:tabLst>
                <a:tab pos="399891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Design Integration:  	</a:t>
            </a:r>
            <a:r>
              <a:rPr lang="en-US" sz="2000" dirty="0" smtClean="0">
                <a:solidFill>
                  <a:srgbClr val="000000"/>
                </a:solidFill>
              </a:rPr>
              <a:t>UC San Diego, Boeing</a:t>
            </a:r>
          </a:p>
          <a:p>
            <a:pPr>
              <a:spcAft>
                <a:spcPts val="1200"/>
              </a:spcAft>
              <a:tabLst>
                <a:tab pos="399891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Safety:  	</a:t>
            </a:r>
            <a:r>
              <a:rPr lang="en-US" sz="2000" dirty="0" smtClean="0">
                <a:solidFill>
                  <a:srgbClr val="000000"/>
                </a:solidFill>
              </a:rPr>
              <a:t>INEL</a:t>
            </a:r>
          </a:p>
          <a:p>
            <a:pPr>
              <a:spcAft>
                <a:spcPts val="1200"/>
              </a:spcAft>
              <a:tabLst>
                <a:tab pos="399891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Contact to Material Community:</a:t>
            </a:r>
            <a:r>
              <a:rPr lang="en-US" sz="2000" dirty="0" smtClean="0">
                <a:solidFill>
                  <a:srgbClr val="000000"/>
                </a:solidFill>
              </a:rPr>
              <a:t> 	ORNL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5148072" cy="2286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32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38138"/>
            <a:ext cx="7423727" cy="1111250"/>
          </a:xfrm>
        </p:spPr>
        <p:txBody>
          <a:bodyPr/>
          <a:lstStyle/>
          <a:p>
            <a:r>
              <a:rPr lang="en-US" dirty="0" smtClean="0"/>
              <a:t>The ARIES Team has examined many fusion concept as power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564" y="1865745"/>
            <a:ext cx="4184072" cy="4144819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50000"/>
              </a:spcBef>
              <a:buSzPct val="120000"/>
              <a:buFont typeface="Symbol" pitchFamily="18" charset="2"/>
              <a:buChar char="·"/>
            </a:pPr>
            <a:r>
              <a:rPr lang="en-US" sz="1800" dirty="0" smtClean="0"/>
              <a:t>ARIES-I </a:t>
            </a:r>
            <a:r>
              <a:rPr lang="en-US" sz="1800" u="sng" dirty="0" smtClean="0"/>
              <a:t>first-stability tokamak</a:t>
            </a:r>
            <a:r>
              <a:rPr lang="en-US" sz="1800" dirty="0" smtClean="0"/>
              <a:t> (1990)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SzPct val="120000"/>
              <a:buFont typeface="Symbol" pitchFamily="18" charset="2"/>
              <a:buChar char="·"/>
            </a:pPr>
            <a:r>
              <a:rPr lang="en-US" sz="1800" dirty="0" smtClean="0"/>
              <a:t>ARIES-III </a:t>
            </a:r>
            <a:r>
              <a:rPr lang="en-US" sz="1800" u="sng" dirty="0" smtClean="0"/>
              <a:t>D-</a:t>
            </a:r>
            <a:r>
              <a:rPr lang="en-US" sz="1800" baseline="30000" dirty="0" smtClean="0"/>
              <a:t>3</a:t>
            </a:r>
            <a:r>
              <a:rPr lang="en-US" sz="1800" u="sng" dirty="0" smtClean="0"/>
              <a:t>He-fueled tokamak</a:t>
            </a:r>
            <a:r>
              <a:rPr lang="en-US" sz="1800" dirty="0" smtClean="0"/>
              <a:t> (1991)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SzPct val="120000"/>
              <a:buFont typeface="Symbol" pitchFamily="18" charset="2"/>
              <a:buChar char="·"/>
            </a:pPr>
            <a:r>
              <a:rPr lang="en-US" sz="1800" dirty="0" smtClean="0"/>
              <a:t>ARIES-II and -IV </a:t>
            </a:r>
            <a:r>
              <a:rPr lang="en-US" sz="1800" u="sng" dirty="0" smtClean="0"/>
              <a:t>second-stability </a:t>
            </a:r>
            <a:r>
              <a:rPr lang="en-US" sz="1800" u="sng" dirty="0" err="1" smtClean="0"/>
              <a:t>tokamaks</a:t>
            </a:r>
            <a:r>
              <a:rPr lang="en-US" sz="1800" dirty="0" smtClean="0"/>
              <a:t> (1992)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SzPct val="120000"/>
              <a:buFont typeface="Symbol" pitchFamily="18" charset="2"/>
              <a:buChar char="·"/>
            </a:pPr>
            <a:r>
              <a:rPr lang="en-US" sz="1800" dirty="0" smtClean="0"/>
              <a:t>Pulsar </a:t>
            </a:r>
            <a:r>
              <a:rPr lang="en-US" sz="1800" u="sng" dirty="0" smtClean="0"/>
              <a:t>pulsed-plasma tokamak</a:t>
            </a:r>
            <a:r>
              <a:rPr lang="en-US" sz="1800" dirty="0" smtClean="0"/>
              <a:t> (1993)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SzPct val="120000"/>
              <a:buFont typeface="Symbol" pitchFamily="18" charset="2"/>
              <a:buChar char="·"/>
            </a:pPr>
            <a:r>
              <a:rPr lang="en-US" sz="1800" dirty="0" smtClean="0"/>
              <a:t>SPPS </a:t>
            </a:r>
            <a:r>
              <a:rPr lang="en-US" sz="1800" u="sng" dirty="0" err="1" smtClean="0"/>
              <a:t>stellarator</a:t>
            </a:r>
            <a:r>
              <a:rPr lang="en-US" sz="1800" dirty="0" smtClean="0"/>
              <a:t> (1994)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SzPct val="120000"/>
              <a:buFont typeface="Symbol" pitchFamily="18" charset="2"/>
              <a:buChar char="·"/>
            </a:pPr>
            <a:r>
              <a:rPr lang="en-US" sz="1800" dirty="0" err="1" smtClean="0"/>
              <a:t>Starlite</a:t>
            </a:r>
            <a:r>
              <a:rPr lang="en-US" sz="1800" dirty="0" smtClean="0"/>
              <a:t> study (1995) (goals &amp; technical requirements for power plants &amp; Demo)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SzPct val="120000"/>
              <a:buFont typeface="Symbol" pitchFamily="18" charset="2"/>
              <a:buChar char="·"/>
            </a:pPr>
            <a:r>
              <a:rPr lang="en-US" sz="1800" dirty="0" smtClean="0"/>
              <a:t>ARIES-RS </a:t>
            </a:r>
            <a:r>
              <a:rPr lang="en-US" sz="1800" u="sng" dirty="0" smtClean="0"/>
              <a:t>reversed-shear tokamak</a:t>
            </a:r>
            <a:r>
              <a:rPr lang="en-US" sz="1800" dirty="0" smtClean="0"/>
              <a:t> (1996)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717" y="1849582"/>
            <a:ext cx="4088247" cy="41148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Symbol" pitchFamily="18" charset="2"/>
              <a:buChar char=""/>
            </a:pPr>
            <a:r>
              <a:rPr lang="en-US" sz="1800" dirty="0" smtClean="0"/>
              <a:t>ARIES-ST </a:t>
            </a:r>
            <a:r>
              <a:rPr lang="en-US" sz="1800" u="sng" dirty="0" smtClean="0"/>
              <a:t>spherical torus</a:t>
            </a:r>
            <a:r>
              <a:rPr lang="en-US" sz="1800" dirty="0" smtClean="0"/>
              <a:t> (1999)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Symbol" pitchFamily="18" charset="2"/>
              <a:buChar char=""/>
            </a:pPr>
            <a:r>
              <a:rPr lang="en-US" sz="1800" dirty="0" smtClean="0"/>
              <a:t>Fusion neutron source study (2000)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Symbol" pitchFamily="18" charset="2"/>
              <a:buChar char=""/>
            </a:pPr>
            <a:r>
              <a:rPr lang="en-US" sz="1800" dirty="0" smtClean="0"/>
              <a:t>ARIES-AT </a:t>
            </a:r>
            <a:r>
              <a:rPr lang="en-US" sz="1800" u="sng" dirty="0" smtClean="0"/>
              <a:t>advanced technology and advanced tokamak</a:t>
            </a:r>
            <a:r>
              <a:rPr lang="en-US" sz="1800" dirty="0" smtClean="0"/>
              <a:t> (2001)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Symbol" pitchFamily="18" charset="2"/>
              <a:buChar char=""/>
            </a:pPr>
            <a:r>
              <a:rPr lang="en-US" sz="1800" dirty="0" smtClean="0"/>
              <a:t>ARIES-IFE assessment of integrated IFE chambers (2004)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Symbol" pitchFamily="18" charset="2"/>
              <a:buChar char=""/>
            </a:pPr>
            <a:r>
              <a:rPr lang="en-US" sz="1800" dirty="0" smtClean="0"/>
              <a:t>ARIES-CS compact </a:t>
            </a:r>
            <a:r>
              <a:rPr lang="en-US" sz="1800" dirty="0" err="1" smtClean="0"/>
              <a:t>stellarator</a:t>
            </a:r>
            <a:r>
              <a:rPr lang="en-US" sz="1800" dirty="0" smtClean="0"/>
              <a:t> (2007)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Symbol" pitchFamily="18" charset="2"/>
              <a:buChar char=""/>
            </a:pPr>
            <a:endParaRPr lang="en-US" sz="1800" dirty="0" smtClean="0"/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Symbol" pitchFamily="18" charset="2"/>
              <a:buChar char=""/>
            </a:pPr>
            <a:r>
              <a:rPr lang="en-US" sz="1800" dirty="0" smtClean="0"/>
              <a:t>ARIES Pathway Study (2009)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Symbol" pitchFamily="18" charset="2"/>
              <a:buChar char=""/>
            </a:pPr>
            <a:r>
              <a:rPr lang="en-US" sz="1800" dirty="0" smtClean="0"/>
              <a:t>ARIES-ACT Power plants (present)</a:t>
            </a:r>
          </a:p>
          <a:p>
            <a:pPr marL="230188" indent="-230188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 typeface="Symbol" pitchFamily="18" charset="2"/>
              <a:buChar char="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4</a:t>
            </a:fld>
            <a:r>
              <a:rPr lang="en-US" dirty="0" smtClean="0"/>
              <a:t>/32)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996873" y="4775200"/>
            <a:ext cx="3713018" cy="1953491"/>
            <a:chOff x="4996873" y="4775200"/>
            <a:chExt cx="3713018" cy="1953491"/>
          </a:xfrm>
        </p:grpSpPr>
        <p:sp>
          <p:nvSpPr>
            <p:cNvPr id="13" name="Right Arrow 12"/>
            <p:cNvSpPr/>
            <p:nvPr/>
          </p:nvSpPr>
          <p:spPr bwMode="auto">
            <a:xfrm rot="14146614">
              <a:off x="7088379" y="5841999"/>
              <a:ext cx="978408" cy="484632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35090" y="6359359"/>
              <a:ext cx="144142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This review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996873" y="4775200"/>
              <a:ext cx="3713018" cy="969819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results of ARIES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90" y="1644074"/>
            <a:ext cx="8128000" cy="4932218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 smtClean="0"/>
              <a:t>What are the data bases needed to field a fusion power plant?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1800" dirty="0" smtClean="0"/>
              <a:t>Formed an Industrial  Advisory Committee to help define R&amp;D issues which are not usually considered by the scientific community (e.g., data base needed for licensing, operation, reliability, etc.)</a:t>
            </a:r>
          </a:p>
          <a:p>
            <a:pPr marL="400050" eaLnBrk="1" hangingPunct="1">
              <a:spcBef>
                <a:spcPts val="1200"/>
              </a:spcBef>
              <a:buClr>
                <a:schemeClr val="tx1"/>
              </a:buClr>
              <a:buFontTx/>
              <a:buAutoNum type="arabicPeriod"/>
              <a:defRPr/>
            </a:pPr>
            <a:r>
              <a:rPr lang="en-US" sz="2000" b="1" dirty="0" smtClean="0"/>
              <a:t>What are useful quantitative measures to assess fusion development needs and pathways?</a:t>
            </a:r>
            <a:endParaRPr lang="en-US" b="1" dirty="0" smtClean="0"/>
          </a:p>
          <a:p>
            <a:pPr marL="800100" lvl="1" indent="-342900"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1800" dirty="0" smtClean="0"/>
              <a:t>Developed “Technical Readiness Levels” as a quantitative measure of maturity and R&amp;D needs in each technical area. 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1800" dirty="0" smtClean="0"/>
              <a:t>Used TRLs to identify “global” readiness levels for fusion systems     </a:t>
            </a:r>
            <a:r>
              <a:rPr lang="en-US" sz="1600" dirty="0" smtClean="0"/>
              <a:t>(“An Evaluation of Fusion Energy R&amp;D Gaps using Technology Readiness Levels,” </a:t>
            </a:r>
            <a:r>
              <a:rPr lang="en-US" sz="1600" i="1" dirty="0" smtClean="0"/>
              <a:t>Fusion Science and Technology </a:t>
            </a:r>
            <a:r>
              <a:rPr lang="en-US" sz="1600" b="1" dirty="0" smtClean="0"/>
              <a:t>56</a:t>
            </a:r>
            <a:r>
              <a:rPr lang="en-US" sz="1600" dirty="0" smtClean="0"/>
              <a:t> 949-956, 2009).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US" sz="2000" b="1" dirty="0" smtClean="0"/>
              <a:t>What are the possible embodiments for CTF and what are the their cost/performance attributes? </a:t>
            </a:r>
          </a:p>
          <a:p>
            <a:pPr marL="857250" lvl="1" indent="-45720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800" dirty="0" smtClean="0"/>
              <a:t>OFES directed us to terminate the program and participate in the RENEW process.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5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38138"/>
            <a:ext cx="7372739" cy="1111250"/>
          </a:xfrm>
        </p:spPr>
        <p:txBody>
          <a:bodyPr/>
          <a:lstStyle/>
          <a:p>
            <a:r>
              <a:rPr lang="en-US" dirty="0" smtClean="0"/>
              <a:t>ARIES ACT Study: A Re-examination of tokamak power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12" y="1877007"/>
            <a:ext cx="8108302" cy="4421155"/>
          </a:xfrm>
        </p:spPr>
        <p:txBody>
          <a:bodyPr/>
          <a:lstStyle/>
          <a:p>
            <a:pPr marL="342900" lvl="1" indent="-342900">
              <a:buSzPct val="100000"/>
              <a:buNone/>
            </a:pPr>
            <a:r>
              <a:rPr lang="en-US" b="1" dirty="0" smtClean="0"/>
              <a:t>Background: </a:t>
            </a:r>
          </a:p>
          <a:p>
            <a:r>
              <a:rPr lang="en-US" sz="2000" dirty="0" smtClean="0"/>
              <a:t>Over a decade since last tokamak study : ARIES-1 (1990) through ARIES-AT(2000).</a:t>
            </a:r>
          </a:p>
          <a:p>
            <a:pPr lvl="1"/>
            <a:r>
              <a:rPr lang="en-US" sz="1800" dirty="0" smtClean="0"/>
              <a:t>Substantial progress in understanding in many areas.  Also, new issues:  e.g., edge plasma physics, PMI, PFCs, and off-normal events.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Evolving needs in the ITER and FNSF/Demo era: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Risk/benefit analysis among extrapolation and attractiveness.</a:t>
            </a:r>
          </a:p>
          <a:p>
            <a:pPr lvl="1">
              <a:spcBef>
                <a:spcPts val="600"/>
              </a:spcBef>
              <a:buNone/>
            </a:pPr>
            <a:endParaRPr lang="en-US" dirty="0" smtClean="0"/>
          </a:p>
          <a:p>
            <a:pPr lvl="1" indent="-742950">
              <a:spcBef>
                <a:spcPts val="600"/>
              </a:spcBef>
              <a:buNone/>
            </a:pPr>
            <a:r>
              <a:rPr lang="en-US" b="1" dirty="0" smtClean="0"/>
              <a:t>Goals: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What would ARIES designs look like if we use current predictions?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How can we use “point” design studies to clarify risk/benefit of various R&amp;D issues.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6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23935"/>
            <a:ext cx="7372740" cy="1362269"/>
          </a:xfrm>
        </p:spPr>
        <p:txBody>
          <a:bodyPr/>
          <a:lstStyle/>
          <a:p>
            <a:r>
              <a:rPr lang="en-US" sz="3000" dirty="0" smtClean="0"/>
              <a:t>Frame the “parameter space for attractive power plants” by considering the “four corners” of parameter space</a:t>
            </a:r>
            <a:endParaRPr lang="en-US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7</a:t>
            </a:fld>
            <a:r>
              <a:rPr lang="en-US" dirty="0" smtClean="0"/>
              <a:t>/32)</a:t>
            </a:r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2231817" y="1930909"/>
            <a:ext cx="5645963" cy="3226869"/>
            <a:chOff x="2308017" y="2304328"/>
            <a:chExt cx="5645963" cy="3226869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308017" y="2304328"/>
              <a:ext cx="5645963" cy="3226869"/>
            </a:xfrm>
            <a:prstGeom prst="rect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Text Box 7"/>
            <p:cNvSpPr txBox="1">
              <a:spLocks noChangeAspect="1" noChangeArrowheads="1"/>
            </p:cNvSpPr>
            <p:nvPr/>
          </p:nvSpPr>
          <p:spPr bwMode="auto">
            <a:xfrm>
              <a:off x="2308017" y="2304328"/>
              <a:ext cx="1737360" cy="8229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Reversed-shear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600" b="1" dirty="0"/>
                <a:t>(</a:t>
              </a:r>
              <a:r>
                <a:rPr lang="en-US" sz="1600" b="1" dirty="0" err="1">
                  <a:latin typeface="Calibri" pitchFamily="34" charset="0"/>
                </a:rPr>
                <a:t>β</a:t>
              </a:r>
              <a:r>
                <a:rPr lang="en-US" sz="1600" b="1" baseline="-25000" dirty="0" err="1">
                  <a:latin typeface="Calibri" pitchFamily="34" charset="0"/>
                </a:rPr>
                <a:t>N</a:t>
              </a:r>
              <a:r>
                <a:rPr lang="en-US" sz="1600" b="1" dirty="0">
                  <a:latin typeface="Calibri" pitchFamily="34" charset="0"/>
                </a:rPr>
                <a:t>=0.04-0.06)</a:t>
              </a:r>
              <a:endParaRPr lang="en-US" sz="1800" b="1" dirty="0"/>
            </a:p>
            <a:p>
              <a:pPr algn="ctr">
                <a:spcBef>
                  <a:spcPts val="0"/>
                </a:spcBef>
              </a:pPr>
              <a:r>
                <a:rPr lang="en-US" sz="1600" b="1" dirty="0"/>
                <a:t>DCLL blanket</a:t>
              </a:r>
              <a:endParaRPr lang="en-US" sz="1800" b="1" dirty="0"/>
            </a:p>
          </p:txBody>
        </p:sp>
        <p:sp>
          <p:nvSpPr>
            <p:cNvPr id="7" name="Text Box 7"/>
            <p:cNvSpPr txBox="1">
              <a:spLocks noChangeAspect="1" noChangeArrowheads="1"/>
            </p:cNvSpPr>
            <p:nvPr/>
          </p:nvSpPr>
          <p:spPr bwMode="auto">
            <a:xfrm>
              <a:off x="6216620" y="2304328"/>
              <a:ext cx="1737360" cy="8229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Reversed-shear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600" b="1" dirty="0"/>
                <a:t>(</a:t>
              </a:r>
              <a:r>
                <a:rPr lang="en-US" sz="1600" b="1" dirty="0" err="1">
                  <a:latin typeface="Calibri" pitchFamily="34" charset="0"/>
                </a:rPr>
                <a:t>β</a:t>
              </a:r>
              <a:r>
                <a:rPr lang="en-US" sz="1600" b="1" baseline="-25000" dirty="0" err="1">
                  <a:latin typeface="Calibri" pitchFamily="34" charset="0"/>
                </a:rPr>
                <a:t>N</a:t>
              </a:r>
              <a:r>
                <a:rPr lang="en-US" sz="1600" b="1" dirty="0">
                  <a:latin typeface="Calibri" pitchFamily="34" charset="0"/>
                </a:rPr>
                <a:t>=0.04-0.06)</a:t>
              </a:r>
              <a:endParaRPr lang="en-US" sz="1800" b="1" dirty="0"/>
            </a:p>
            <a:p>
              <a:pPr algn="ctr">
                <a:spcBef>
                  <a:spcPts val="0"/>
                </a:spcBef>
              </a:pPr>
              <a:r>
                <a:rPr lang="en-US" sz="1600" b="1" dirty="0" err="1" smtClean="0"/>
                <a:t>SiC</a:t>
              </a:r>
              <a:r>
                <a:rPr lang="en-US" sz="1600" b="1" dirty="0" smtClean="0"/>
                <a:t> </a:t>
              </a:r>
              <a:r>
                <a:rPr lang="en-US" sz="1600" b="1" dirty="0"/>
                <a:t>blanket</a:t>
              </a:r>
              <a:endParaRPr lang="en-US" sz="1800" b="1" dirty="0"/>
            </a:p>
          </p:txBody>
        </p:sp>
        <p:sp>
          <p:nvSpPr>
            <p:cNvPr id="8" name="Text Box 7"/>
            <p:cNvSpPr txBox="1">
              <a:spLocks noChangeAspect="1" noChangeArrowheads="1"/>
            </p:cNvSpPr>
            <p:nvPr/>
          </p:nvSpPr>
          <p:spPr bwMode="auto">
            <a:xfrm>
              <a:off x="2308017" y="4708237"/>
              <a:ext cx="1737360" cy="8229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1</a:t>
              </a:r>
              <a:r>
                <a:rPr lang="en-US" sz="1600" b="1" baseline="30000" dirty="0" smtClean="0">
                  <a:latin typeface="Calibri" pitchFamily="34" charset="0"/>
                  <a:cs typeface="Calibri" pitchFamily="34" charset="0"/>
                </a:rPr>
                <a:t>st</a:t>
              </a: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 Stability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600" b="1" dirty="0" smtClean="0"/>
                <a:t>(</a:t>
              </a:r>
              <a:r>
                <a:rPr lang="en-US" sz="1600" b="1" dirty="0" smtClean="0">
                  <a:latin typeface="Calibri" pitchFamily="34" charset="0"/>
                </a:rPr>
                <a:t>no-wall limit)</a:t>
              </a:r>
              <a:endParaRPr lang="en-US" sz="1800" b="1" dirty="0"/>
            </a:p>
            <a:p>
              <a:pPr algn="ctr">
                <a:spcBef>
                  <a:spcPts val="0"/>
                </a:spcBef>
              </a:pPr>
              <a:r>
                <a:rPr lang="en-US" sz="1600" b="1" dirty="0"/>
                <a:t>DCLL blanket</a:t>
              </a:r>
              <a:endParaRPr lang="en-US" sz="1800" b="1" dirty="0"/>
            </a:p>
          </p:txBody>
        </p:sp>
        <p:sp>
          <p:nvSpPr>
            <p:cNvPr id="9" name="Text Box 7"/>
            <p:cNvSpPr txBox="1">
              <a:spLocks noChangeAspect="1" noChangeArrowheads="1"/>
            </p:cNvSpPr>
            <p:nvPr/>
          </p:nvSpPr>
          <p:spPr bwMode="auto">
            <a:xfrm>
              <a:off x="6216620" y="4708237"/>
              <a:ext cx="1737360" cy="8229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1</a:t>
              </a:r>
              <a:r>
                <a:rPr lang="en-US" sz="1600" b="1" baseline="30000" dirty="0" smtClean="0">
                  <a:latin typeface="Calibri" pitchFamily="34" charset="0"/>
                  <a:cs typeface="Calibri" pitchFamily="34" charset="0"/>
                </a:rPr>
                <a:t>st</a:t>
              </a: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 Stability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600" b="1" dirty="0" smtClean="0"/>
                <a:t>(</a:t>
              </a:r>
              <a:r>
                <a:rPr lang="en-US" sz="1600" b="1" dirty="0" smtClean="0">
                  <a:latin typeface="Calibri" pitchFamily="34" charset="0"/>
                </a:rPr>
                <a:t>no-wall limit)</a:t>
              </a:r>
              <a:endParaRPr lang="en-US" sz="1800" b="1" dirty="0"/>
            </a:p>
            <a:p>
              <a:pPr algn="ctr">
                <a:spcBef>
                  <a:spcPts val="0"/>
                </a:spcBef>
              </a:pPr>
              <a:r>
                <a:rPr lang="en-US" sz="1600" b="1" dirty="0" err="1" smtClean="0"/>
                <a:t>SiC</a:t>
              </a:r>
              <a:r>
                <a:rPr lang="en-US" sz="1600" b="1" dirty="0" smtClean="0"/>
                <a:t> </a:t>
              </a:r>
              <a:r>
                <a:rPr lang="en-US" sz="1600" b="1" dirty="0"/>
                <a:t>blanket</a:t>
              </a:r>
              <a:endParaRPr lang="en-US" sz="18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44157" y="1953986"/>
            <a:ext cx="12998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ARIES-RS/AT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SSTR-2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EU Model-D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357" y="4449536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ARIES-1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SSTR</a:t>
            </a:r>
          </a:p>
        </p:txBody>
      </p:sp>
      <p:grpSp>
        <p:nvGrpSpPr>
          <p:cNvPr id="12" name="Group 30"/>
          <p:cNvGrpSpPr/>
          <p:nvPr/>
        </p:nvGrpSpPr>
        <p:grpSpPr>
          <a:xfrm>
            <a:off x="1287874" y="5178571"/>
            <a:ext cx="2462534" cy="1315535"/>
            <a:chOff x="1287874" y="5542465"/>
            <a:chExt cx="2462534" cy="1315535"/>
          </a:xfrm>
        </p:grpSpPr>
        <p:sp>
          <p:nvSpPr>
            <p:cNvPr id="13" name="Right Arrow 12"/>
            <p:cNvSpPr/>
            <p:nvPr/>
          </p:nvSpPr>
          <p:spPr bwMode="auto">
            <a:xfrm rot="16200000">
              <a:off x="2486297" y="5696420"/>
              <a:ext cx="541175" cy="233265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87874" y="5903893"/>
              <a:ext cx="2462534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Lower thermal efficiency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Higher Fusion/plasma power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Higher P/R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Metallic first wall/blanket</a:t>
              </a:r>
            </a:p>
          </p:txBody>
        </p:sp>
      </p:grpSp>
      <p:grpSp>
        <p:nvGrpSpPr>
          <p:cNvPr id="15" name="Group 31"/>
          <p:cNvGrpSpPr/>
          <p:nvPr/>
        </p:nvGrpSpPr>
        <p:grpSpPr>
          <a:xfrm>
            <a:off x="6376242" y="5201816"/>
            <a:ext cx="2422458" cy="1292290"/>
            <a:chOff x="6376242" y="5565710"/>
            <a:chExt cx="2422458" cy="1292290"/>
          </a:xfrm>
        </p:grpSpPr>
        <p:sp>
          <p:nvSpPr>
            <p:cNvPr id="16" name="Right Arrow 15"/>
            <p:cNvSpPr/>
            <p:nvPr/>
          </p:nvSpPr>
          <p:spPr bwMode="auto">
            <a:xfrm rot="16200000">
              <a:off x="6624736" y="5719665"/>
              <a:ext cx="541175" cy="233265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76242" y="5903893"/>
              <a:ext cx="242245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Higher thermal efficiency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Lower fusion/plasma power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Lower P/R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Composite first wall/blanket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28"/>
          <p:cNvGrpSpPr/>
          <p:nvPr/>
        </p:nvGrpSpPr>
        <p:grpSpPr>
          <a:xfrm>
            <a:off x="0" y="1799681"/>
            <a:ext cx="2262158" cy="738664"/>
            <a:chOff x="0" y="2346455"/>
            <a:chExt cx="2262158" cy="738664"/>
          </a:xfrm>
        </p:grpSpPr>
        <p:sp>
          <p:nvSpPr>
            <p:cNvPr id="19" name="TextBox 18"/>
            <p:cNvSpPr txBox="1"/>
            <p:nvPr/>
          </p:nvSpPr>
          <p:spPr>
            <a:xfrm>
              <a:off x="0" y="2346455"/>
              <a:ext cx="226215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Higher power density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Higher density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Lower current-drive power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1502229" y="2593910"/>
              <a:ext cx="541175" cy="233265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9"/>
          <p:cNvGrpSpPr/>
          <p:nvPr/>
        </p:nvGrpSpPr>
        <p:grpSpPr>
          <a:xfrm>
            <a:off x="0" y="4382861"/>
            <a:ext cx="2009192" cy="738664"/>
            <a:chOff x="0" y="4746755"/>
            <a:chExt cx="2009192" cy="738664"/>
          </a:xfrm>
        </p:grpSpPr>
        <p:sp>
          <p:nvSpPr>
            <p:cNvPr id="22" name="TextBox 21"/>
            <p:cNvSpPr txBox="1"/>
            <p:nvPr/>
          </p:nvSpPr>
          <p:spPr>
            <a:xfrm>
              <a:off x="0" y="4746755"/>
              <a:ext cx="182614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Lower power density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Lower density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Higher CD power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>
              <a:off x="1468017" y="5004319"/>
              <a:ext cx="541175" cy="233265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34"/>
          <p:cNvGrpSpPr/>
          <p:nvPr/>
        </p:nvGrpSpPr>
        <p:grpSpPr>
          <a:xfrm>
            <a:off x="3972088" y="3181739"/>
            <a:ext cx="1532973" cy="494521"/>
            <a:chOff x="3972088" y="3545633"/>
            <a:chExt cx="1532973" cy="494521"/>
          </a:xfrm>
        </p:grpSpPr>
        <p:sp>
          <p:nvSpPr>
            <p:cNvPr id="25" name="Right Arrow 24"/>
            <p:cNvSpPr/>
            <p:nvPr/>
          </p:nvSpPr>
          <p:spPr bwMode="auto">
            <a:xfrm rot="19678044">
              <a:off x="4422710" y="3657599"/>
              <a:ext cx="1082351" cy="38255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9686394">
              <a:off x="3972088" y="3545633"/>
              <a:ext cx="1439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Decreasing P/R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1153636" y="3545166"/>
            <a:ext cx="1886744" cy="122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 rot="16200000">
            <a:off x="800101" y="2962238"/>
            <a:ext cx="186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Extrapolation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02849" y="2768256"/>
            <a:ext cx="1787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ACT-1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10800000" flipH="1" flipV="1">
            <a:off x="4087736" y="5394210"/>
            <a:ext cx="188674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225089" y="5429796"/>
            <a:ext cx="1646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Engineering performance (efficiency)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244358" y="3624269"/>
            <a:ext cx="1787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ACT-2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ARIES ACT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239000" cy="3637384"/>
          </a:xfrm>
        </p:spPr>
        <p:txBody>
          <a:bodyPr/>
          <a:lstStyle/>
          <a:p>
            <a:r>
              <a:rPr lang="en-US" sz="2200" dirty="0" smtClean="0"/>
              <a:t>Project Goals:</a:t>
            </a:r>
          </a:p>
          <a:p>
            <a:pPr lvl="1"/>
            <a:r>
              <a:rPr lang="en-US" dirty="0" smtClean="0"/>
              <a:t>Detailed design of advanced physics, </a:t>
            </a:r>
            <a:r>
              <a:rPr lang="en-US" dirty="0" err="1" smtClean="0"/>
              <a:t>SiC</a:t>
            </a:r>
            <a:r>
              <a:rPr lang="en-US" dirty="0" smtClean="0"/>
              <a:t> blanket ACT-1 (ARIES-AT update).</a:t>
            </a:r>
          </a:p>
          <a:p>
            <a:pPr lvl="1"/>
            <a:r>
              <a:rPr lang="en-US" dirty="0" smtClean="0"/>
              <a:t>Detailed design of ACT-2 (conservative physics, DCLL blanket).</a:t>
            </a:r>
          </a:p>
          <a:p>
            <a:pPr lvl="1"/>
            <a:r>
              <a:rPr lang="en-US" dirty="0" smtClean="0"/>
              <a:t>System-level definitions for ACT-3 &amp; ACT-4.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ACT-1 research is completed.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ACT-2 Research will be completed by December 2013.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8</a:t>
            </a:fld>
            <a:r>
              <a:rPr lang="en-US" dirty="0" smtClean="0"/>
              <a:t>/32)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38138"/>
            <a:ext cx="7438053" cy="1111250"/>
          </a:xfrm>
        </p:spPr>
        <p:txBody>
          <a:bodyPr/>
          <a:lstStyle/>
          <a:p>
            <a:r>
              <a:rPr lang="en-US" dirty="0" smtClean="0"/>
              <a:t>ARIES Systems Code – a new approach to finding operating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5" y="1707503"/>
            <a:ext cx="4105469" cy="4786604"/>
          </a:xfrm>
        </p:spPr>
        <p:txBody>
          <a:bodyPr/>
          <a:lstStyle/>
          <a:p>
            <a:r>
              <a:rPr lang="en-US" sz="2000" dirty="0" smtClean="0"/>
              <a:t>Systems codes find a single operating point through a minimization of a figure of merit with certain constraints </a:t>
            </a:r>
          </a:p>
          <a:p>
            <a:pPr marL="574675" lvl="1" indent="-234950"/>
            <a:r>
              <a:rPr lang="en-US" sz="1800" dirty="0" smtClean="0"/>
              <a:t>Very difficult to see sensitivity to assumptions. </a:t>
            </a:r>
          </a:p>
          <a:p>
            <a:r>
              <a:rPr lang="en-US" sz="2000" dirty="0" smtClean="0"/>
              <a:t>Our new approach to systems analysis is based on surveying the design space and finding a large number of viable operating points.</a:t>
            </a:r>
          </a:p>
          <a:p>
            <a:r>
              <a:rPr lang="en-US" sz="2000" dirty="0" smtClean="0"/>
              <a:t>A GUI is developed to visualize the data.  It can impose additional constraints to explore sensitivities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F. Najmabadi, ARIES Peer Review, 29 August 2013 (</a:t>
            </a:r>
            <a:fld id="{E6A31900-E67A-4242-A06F-E692783690B8}" type="slidenum">
              <a:rPr lang="en-US" smtClean="0"/>
              <a:pPr algn="l">
                <a:defRPr/>
              </a:pPr>
              <a:t>9</a:t>
            </a:fld>
            <a:r>
              <a:rPr lang="en-US" dirty="0" smtClean="0"/>
              <a:t>/32)</a:t>
            </a:r>
          </a:p>
          <a:p>
            <a:pPr algn="l">
              <a:defRPr/>
            </a:pP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 descr="vass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56033"/>
            <a:ext cx="45720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2681" y="1627502"/>
            <a:ext cx="4198585" cy="594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Example: Data base of operating points with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en-US" sz="1600" dirty="0" err="1" smtClean="0">
                <a:solidFill>
                  <a:srgbClr val="000000"/>
                </a:solidFill>
                <a:latin typeface="Century Schoolbook" pitchFamily="18" charset="0"/>
              </a:rPr>
              <a:t>f</a:t>
            </a:r>
            <a:r>
              <a:rPr lang="en-US" sz="1600" baseline="-25000" dirty="0" err="1" smtClean="0">
                <a:solidFill>
                  <a:srgbClr val="000000"/>
                </a:solidFill>
                <a:latin typeface="Century Schoolbook" pitchFamily="18" charset="0"/>
              </a:rPr>
              <a:t>bs</a:t>
            </a:r>
            <a:r>
              <a:rPr lang="en-US" sz="1600" dirty="0" smtClean="0">
                <a:solidFill>
                  <a:srgbClr val="000000"/>
                </a:solidFill>
                <a:latin typeface="Century Schoolbook" pitchFamily="18" charset="0"/>
              </a:rPr>
              <a:t> ≤ 0.90, 0.85 ≤ </a:t>
            </a:r>
            <a:r>
              <a:rPr lang="en-US" sz="1600" dirty="0" err="1" smtClean="0">
                <a:solidFill>
                  <a:srgbClr val="000000"/>
                </a:solidFill>
                <a:latin typeface="Century Schoolbook" pitchFamily="18" charset="0"/>
              </a:rPr>
              <a:t>f</a:t>
            </a:r>
            <a:r>
              <a:rPr lang="en-US" sz="1600" baseline="-25000" dirty="0" err="1" smtClean="0">
                <a:solidFill>
                  <a:srgbClr val="000000"/>
                </a:solidFill>
                <a:latin typeface="Century Schoolbook" pitchFamily="18" charset="0"/>
              </a:rPr>
              <a:t>GW</a:t>
            </a:r>
            <a:r>
              <a:rPr lang="en-US" sz="1600" dirty="0" smtClean="0">
                <a:solidFill>
                  <a:srgbClr val="000000"/>
                </a:solidFill>
                <a:latin typeface="Century Schoolbook" pitchFamily="18" charset="0"/>
              </a:rPr>
              <a:t> ≤ 1.0, H</a:t>
            </a:r>
            <a:r>
              <a:rPr lang="en-US" sz="1600" baseline="-25000" dirty="0" smtClean="0">
                <a:solidFill>
                  <a:srgbClr val="000000"/>
                </a:solidFill>
                <a:latin typeface="Century Schoolbook" pitchFamily="18" charset="0"/>
              </a:rPr>
              <a:t>98</a:t>
            </a:r>
            <a:r>
              <a:rPr lang="en-US" sz="1600" dirty="0" smtClean="0">
                <a:solidFill>
                  <a:srgbClr val="000000"/>
                </a:solidFill>
                <a:latin typeface="Century Schoolbook" pitchFamily="18" charset="0"/>
              </a:rPr>
              <a:t> ≤ 1.75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9889</TotalTime>
  <Words>3036</Words>
  <Application>Microsoft Office PowerPoint</Application>
  <PresentationFormat>On-screen Show (4:3)</PresentationFormat>
  <Paragraphs>611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Echo</vt:lpstr>
      <vt:lpstr>Chart</vt:lpstr>
      <vt:lpstr>Overview of the ARIES Program</vt:lpstr>
      <vt:lpstr>ARIES Research Bridges the Science and Energy Missions of the US Fusion Program</vt:lpstr>
      <vt:lpstr>ARIES Research Framework: Assessment Based on Attractiveness &amp; Feasibility</vt:lpstr>
      <vt:lpstr>The ARIES Team has examined many fusion concept as power plants</vt:lpstr>
      <vt:lpstr>Goals &amp; results of ARIES Pathways</vt:lpstr>
      <vt:lpstr>ARIES ACT Study: A Re-examination of tokamak power plants</vt:lpstr>
      <vt:lpstr>Frame the “parameter space for attractive power plants” by considering the “four corners” of parameter space</vt:lpstr>
      <vt:lpstr>Status of the ARIES ACT Study</vt:lpstr>
      <vt:lpstr>ARIES Systems Code – a new approach to finding operating points</vt:lpstr>
      <vt:lpstr>The new systems approach underlines robustness of the design point to physics achievements</vt:lpstr>
      <vt:lpstr>Detailed Physics analysis has been performed using the latest tools</vt:lpstr>
      <vt:lpstr>Impact of the Divertor Heat load</vt:lpstr>
      <vt:lpstr>Overview of engineering design:  1. High-hest flux components</vt:lpstr>
      <vt:lpstr>Overview of engineering design:  2. Fusion Core</vt:lpstr>
      <vt:lpstr>Detailed safety analysis has highlighted impact of tritium absorption and transport</vt:lpstr>
      <vt:lpstr>Revisiting ARIES-AT vacuum vessel</vt:lpstr>
      <vt:lpstr>New Vacuum Vessel Design</vt:lpstr>
      <vt:lpstr>In summary …</vt:lpstr>
      <vt:lpstr>Systems Code &amp; Optimization</vt:lpstr>
      <vt:lpstr>Issues with “Point-Optimization”</vt:lpstr>
      <vt:lpstr>Identifying “optimum region ” as opposed to the optimum point </vt:lpstr>
      <vt:lpstr>Major Features of the new ARIES Systems Code</vt:lpstr>
      <vt:lpstr>Radial builds, thermal efficiency, pumping powers, etc are derived from detailed analysis</vt:lpstr>
      <vt:lpstr>“Lots of numbers don’t make sense to ‘low-bandwidth’ humans, but visualization can decode large amounts of data to gain insight.”</vt:lpstr>
      <vt:lpstr>Operating space for ACT-1 (Advanced Physics, SiC Blanket)</vt:lpstr>
      <vt:lpstr>Operating space for ACT-1 (Advanced Physics, SiC Blanket)</vt:lpstr>
      <vt:lpstr>Sensitivity Scans for ARIES-ACT1 (COE vs outboard divertor heat flux)</vt:lpstr>
      <vt:lpstr>Sensitivity Scans for ARIES-ACT1 (COE vs outboard divertor heat flux)</vt:lpstr>
      <vt:lpstr>Operating space for ACT-2 (Conservative Physics, DCLL Blanket)</vt:lpstr>
      <vt:lpstr>Operating space for ACT-2 (Conservative Physics, DCLL Blanket)</vt:lpstr>
      <vt:lpstr>Summary</vt:lpstr>
      <vt:lpstr>ARIES-ACT Program Participants</vt:lpstr>
    </vt:vector>
  </TitlesOfParts>
  <Company>UC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Farrokh Najmabadi</dc:creator>
  <cp:lastModifiedBy>Farrokh Najmabadi</cp:lastModifiedBy>
  <cp:revision>300</cp:revision>
  <dcterms:created xsi:type="dcterms:W3CDTF">2007-04-24T18:01:29Z</dcterms:created>
  <dcterms:modified xsi:type="dcterms:W3CDTF">2013-08-28T04:22:05Z</dcterms:modified>
</cp:coreProperties>
</file>