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1" r:id="rId1"/>
  </p:sldMasterIdLst>
  <p:notesMasterIdLst>
    <p:notesMasterId r:id="rId8"/>
  </p:notesMasterIdLst>
  <p:handoutMasterIdLst>
    <p:handoutMasterId r:id="rId9"/>
  </p:handoutMasterIdLst>
  <p:sldIdLst>
    <p:sldId id="360" r:id="rId2"/>
    <p:sldId id="516" r:id="rId3"/>
    <p:sldId id="517" r:id="rId4"/>
    <p:sldId id="526" r:id="rId5"/>
    <p:sldId id="525" r:id="rId6"/>
    <p:sldId id="528" r:id="rId7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  <a:srgbClr val="0000FF"/>
    <a:srgbClr val="000000"/>
    <a:srgbClr val="7B2E1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206" autoAdjust="0"/>
    <p:restoredTop sz="94607" autoAdjust="0"/>
  </p:normalViewPr>
  <p:slideViewPr>
    <p:cSldViewPr snapToGrid="0">
      <p:cViewPr varScale="1">
        <p:scale>
          <a:sx n="101" d="100"/>
          <a:sy n="101" d="100"/>
        </p:scale>
        <p:origin x="-110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30" tIns="45665" rIns="91330" bIns="45665" numCol="1" anchor="t" anchorCtr="0" compatLnSpc="1">
            <a:prstTxWarp prst="textNoShape">
              <a:avLst/>
            </a:prstTxWarp>
          </a:bodyPr>
          <a:lstStyle>
            <a:lvl1pPr defTabSz="91281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6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30" tIns="45665" rIns="91330" bIns="45665" numCol="1" anchor="t" anchorCtr="0" compatLnSpc="1">
            <a:prstTxWarp prst="textNoShape">
              <a:avLst/>
            </a:prstTxWarp>
          </a:bodyPr>
          <a:lstStyle>
            <a:lvl1pPr algn="r" defTabSz="91281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6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30" tIns="45665" rIns="91330" bIns="45665" numCol="1" anchor="b" anchorCtr="0" compatLnSpc="1">
            <a:prstTxWarp prst="textNoShape">
              <a:avLst/>
            </a:prstTxWarp>
          </a:bodyPr>
          <a:lstStyle>
            <a:lvl1pPr defTabSz="91281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6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30" tIns="45665" rIns="91330" bIns="45665" numCol="1" anchor="b" anchorCtr="0" compatLnSpc="1">
            <a:prstTxWarp prst="textNoShape">
              <a:avLst/>
            </a:prstTxWarp>
          </a:bodyPr>
          <a:lstStyle>
            <a:lvl1pPr algn="r" defTabSz="91281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14FBC36F-0EE7-4553-8F16-3D7358C4D4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4838"/>
            <a:ext cx="5610225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86104AE8-395C-4ACA-9BA2-E611F8F650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504B2A6-3201-4E30-BA9D-55F07B51D5A4}" type="slidenum">
              <a:rPr lang="en-US" smtClean="0"/>
              <a:pPr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9F79FA-1725-473C-BE95-E537566D0CFC}" type="slidenum">
              <a:rPr lang="en-US" smtClean="0">
                <a:latin typeface="Arial" pitchFamily="34" charset="0"/>
              </a:rPr>
              <a:pPr/>
              <a:t>3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1905000" y="1219200"/>
            <a:ext cx="0" cy="2057400"/>
          </a:xfrm>
          <a:prstGeom prst="line">
            <a:avLst/>
          </a:prstGeom>
          <a:noFill/>
          <a:ln w="3492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Oval 8"/>
          <p:cNvSpPr>
            <a:spLocks noChangeArrowheads="1"/>
          </p:cNvSpPr>
          <p:nvPr/>
        </p:nvSpPr>
        <p:spPr bwMode="auto">
          <a:xfrm>
            <a:off x="163513" y="2103438"/>
            <a:ext cx="347662" cy="347662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6" name="Oval 9"/>
          <p:cNvSpPr>
            <a:spLocks noChangeArrowheads="1"/>
          </p:cNvSpPr>
          <p:nvPr/>
        </p:nvSpPr>
        <p:spPr bwMode="auto">
          <a:xfrm>
            <a:off x="739775" y="2105025"/>
            <a:ext cx="349250" cy="347663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7" name="Oval 10"/>
          <p:cNvSpPr>
            <a:spLocks noChangeArrowheads="1"/>
          </p:cNvSpPr>
          <p:nvPr/>
        </p:nvSpPr>
        <p:spPr bwMode="auto">
          <a:xfrm>
            <a:off x="1317625" y="2105025"/>
            <a:ext cx="347663" cy="347663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1371600"/>
            <a:ext cx="6477000" cy="1752600"/>
          </a:xfrm>
          <a:noFill/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733800"/>
            <a:ext cx="6477000" cy="1981200"/>
          </a:xfrm>
          <a:noFill/>
          <a:ln w="9525">
            <a:noFill/>
          </a:ln>
          <a:effectLst/>
        </p:spPr>
        <p:txBody>
          <a:bodyPr/>
          <a:lstStyle>
            <a:lvl1pPr marL="0" indent="0">
              <a:buFont typeface="Wingdings" pitchFamily="2" charset="2"/>
              <a:buNone/>
              <a:defRPr sz="2800" b="1"/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>
              <a:defRPr/>
            </a:pPr>
            <a:r>
              <a:rPr lang="en-US" dirty="0" smtClean="0"/>
              <a:t>F. Najmabadi, ARIES Peer Review, 29 August 2013 (</a:t>
            </a:r>
            <a:fld id="{E6A31900-E67A-4242-A06F-E692783690B8}" type="slidenum">
              <a:rPr lang="en-US" smtClean="0"/>
              <a:pPr algn="l">
                <a:defRPr/>
              </a:pPr>
              <a:t>‹#›</a:t>
            </a:fld>
            <a:r>
              <a:rPr lang="en-US" dirty="0" smtClean="0"/>
              <a:t>/32)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38138"/>
            <a:ext cx="1809750" cy="56816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400" y="338138"/>
            <a:ext cx="5276850" cy="56816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>
              <a:defRPr/>
            </a:pPr>
            <a:r>
              <a:rPr lang="en-US" dirty="0" smtClean="0"/>
              <a:t>F. Najmabadi, ARIES Peer Review, 29 August 2013 (</a:t>
            </a:r>
            <a:fld id="{E6A31900-E67A-4242-A06F-E692783690B8}" type="slidenum">
              <a:rPr lang="en-US" smtClean="0"/>
              <a:pPr algn="l">
                <a:defRPr/>
              </a:pPr>
              <a:t>‹#›</a:t>
            </a:fld>
            <a:r>
              <a:rPr lang="en-US" dirty="0" smtClean="0"/>
              <a:t>/32)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0" y="6629400"/>
            <a:ext cx="5230026" cy="228600"/>
          </a:xfrm>
          <a:ln/>
        </p:spPr>
        <p:txBody>
          <a:bodyPr/>
          <a:lstStyle>
            <a:lvl1pPr>
              <a:defRPr/>
            </a:lvl1pPr>
          </a:lstStyle>
          <a:p>
            <a:pPr algn="l">
              <a:defRPr/>
            </a:pPr>
            <a:r>
              <a:rPr lang="en-US" dirty="0" smtClean="0"/>
              <a:t>F. Najmabadi, ARIES Peer Review, 29 August 2013 (</a:t>
            </a:r>
            <a:fld id="{E6A31900-E67A-4242-A06F-E692783690B8}" type="slidenum">
              <a:rPr lang="en-US" smtClean="0"/>
              <a:pPr algn="l">
                <a:defRPr/>
              </a:pPr>
              <a:t>‹#›</a:t>
            </a:fld>
            <a:r>
              <a:rPr lang="en-US" dirty="0" smtClean="0"/>
              <a:t>/32)</a:t>
            </a:r>
          </a:p>
          <a:p>
            <a:pPr algn="l">
              <a:defRPr/>
            </a:pP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>
              <a:defRPr/>
            </a:pPr>
            <a:r>
              <a:rPr lang="en-US" dirty="0" smtClean="0"/>
              <a:t>F. Najmabadi, ARIES Peer Review, 29 August 2013 (</a:t>
            </a:r>
            <a:fld id="{E6A31900-E67A-4242-A06F-E692783690B8}" type="slidenum">
              <a:rPr lang="en-US" smtClean="0"/>
              <a:pPr algn="l">
                <a:defRPr/>
              </a:pPr>
              <a:t>‹#›</a:t>
            </a:fld>
            <a:r>
              <a:rPr lang="en-US" dirty="0" smtClean="0"/>
              <a:t>/32</a:t>
            </a:r>
          </a:p>
          <a:p>
            <a:pPr algn="l">
              <a:defRPr/>
            </a:pP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1905000"/>
            <a:ext cx="354330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1100" y="1905000"/>
            <a:ext cx="354330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>
              <a:defRPr/>
            </a:pPr>
            <a:r>
              <a:rPr lang="en-US" dirty="0" smtClean="0"/>
              <a:t>F. Najmabadi, ARIES Peer Review, 29 August 2013 (</a:t>
            </a:r>
            <a:fld id="{E6A31900-E67A-4242-A06F-E692783690B8}" type="slidenum">
              <a:rPr lang="en-US" smtClean="0"/>
              <a:pPr algn="l">
                <a:defRPr/>
              </a:pPr>
              <a:t>‹#›</a:t>
            </a:fld>
            <a:r>
              <a:rPr lang="en-US" dirty="0" smtClean="0"/>
              <a:t>/32</a:t>
            </a:r>
          </a:p>
          <a:p>
            <a:pPr algn="l">
              <a:defRPr/>
            </a:pP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184" y="274638"/>
            <a:ext cx="7214616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>
              <a:defRPr/>
            </a:pPr>
            <a:r>
              <a:rPr lang="en-US" dirty="0" smtClean="0"/>
              <a:t>F. Najmabadi, ARIES Peer Review, 29 August 2013 (</a:t>
            </a:r>
            <a:fld id="{E6A31900-E67A-4242-A06F-E692783690B8}" type="slidenum">
              <a:rPr lang="en-US" smtClean="0"/>
              <a:pPr algn="l">
                <a:defRPr/>
              </a:pPr>
              <a:t>‹#›</a:t>
            </a:fld>
            <a:r>
              <a:rPr lang="en-US" dirty="0" smtClean="0"/>
              <a:t>/32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>
              <a:defRPr/>
            </a:pPr>
            <a:r>
              <a:rPr lang="en-US" dirty="0" smtClean="0"/>
              <a:t>F. Najmabadi, ARIES Peer Review, 29 August 2013 (</a:t>
            </a:r>
            <a:fld id="{E6A31900-E67A-4242-A06F-E692783690B8}" type="slidenum">
              <a:rPr lang="en-US" smtClean="0"/>
              <a:pPr algn="l">
                <a:defRPr/>
              </a:pPr>
              <a:t>‹#›</a:t>
            </a:fld>
            <a:r>
              <a:rPr lang="en-US" dirty="0" smtClean="0"/>
              <a:t>/32)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>
              <a:defRPr/>
            </a:pPr>
            <a:r>
              <a:rPr lang="en-US" dirty="0" smtClean="0"/>
              <a:t>F. Najmabadi, ARIES Peer Review, 29 August 2013 (</a:t>
            </a:r>
            <a:fld id="{E6A31900-E67A-4242-A06F-E692783690B8}" type="slidenum">
              <a:rPr lang="en-US" smtClean="0"/>
              <a:pPr algn="l">
                <a:defRPr/>
              </a:pPr>
              <a:t>‹#›</a:t>
            </a:fld>
            <a:r>
              <a:rPr lang="en-US" dirty="0" smtClean="0"/>
              <a:t>/32)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>
              <a:defRPr/>
            </a:pPr>
            <a:r>
              <a:rPr lang="en-US" dirty="0" smtClean="0"/>
              <a:t>F. Najmabadi, ARIES Peer Review, 29 August 2013 (</a:t>
            </a:r>
            <a:fld id="{E6A31900-E67A-4242-A06F-E692783690B8}" type="slidenum">
              <a:rPr lang="en-US" smtClean="0"/>
              <a:pPr algn="l">
                <a:defRPr/>
              </a:pPr>
              <a:t>‹#›</a:t>
            </a:fld>
            <a:r>
              <a:rPr lang="en-US" dirty="0" smtClean="0"/>
              <a:t>/32)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>
              <a:defRPr/>
            </a:pPr>
            <a:r>
              <a:rPr lang="en-US" dirty="0" smtClean="0"/>
              <a:t>F. Najmabadi, ARIES Peer Review, 29 August 2013 (</a:t>
            </a:r>
            <a:fld id="{E6A31900-E67A-4242-A06F-E692783690B8}" type="slidenum">
              <a:rPr lang="en-US" smtClean="0"/>
              <a:pPr algn="l">
                <a:defRPr/>
              </a:pPr>
              <a:t>‹#›</a:t>
            </a:fld>
            <a:r>
              <a:rPr lang="en-US" dirty="0" smtClean="0"/>
              <a:t>/32)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338138"/>
            <a:ext cx="7239000" cy="11112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5400" y="1905000"/>
            <a:ext cx="7239000" cy="4114800"/>
          </a:xfrm>
          <a:prstGeom prst="rect">
            <a:avLst/>
          </a:prstGeom>
          <a:solidFill>
            <a:schemeClr val="bg1"/>
          </a:solidFill>
          <a:ln w="38100">
            <a:solidFill>
              <a:srgbClr val="006666"/>
            </a:solidFill>
            <a:miter lim="800000"/>
            <a:headEnd/>
            <a:tailEnd/>
          </a:ln>
          <a:effectLst>
            <a:outerShdw blurRad="76200" dist="76200" dir="18900000" algn="bl" rotWithShape="0">
              <a:prstClr val="black">
                <a:alpha val="5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86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629400"/>
            <a:ext cx="5148072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pPr algn="l">
              <a:defRPr/>
            </a:pPr>
            <a:r>
              <a:rPr lang="en-US" dirty="0" smtClean="0"/>
              <a:t>F. Najmabadi, ARIES Peer Review, 29 August 2013 (</a:t>
            </a:r>
            <a:fld id="{E6A31900-E67A-4242-A06F-E692783690B8}" type="slidenum">
              <a:rPr lang="en-US" smtClean="0"/>
              <a:pPr algn="l">
                <a:defRPr/>
              </a:pPr>
              <a:t>‹#›</a:t>
            </a:fld>
            <a:r>
              <a:rPr lang="en-US" dirty="0" smtClean="0"/>
              <a:t>/32)</a:t>
            </a:r>
            <a:endParaRPr lang="en-US" dirty="0"/>
          </a:p>
        </p:txBody>
      </p:sp>
      <p:sp>
        <p:nvSpPr>
          <p:cNvPr id="68616" name="Oval 8"/>
          <p:cNvSpPr>
            <a:spLocks noChangeArrowheads="1"/>
          </p:cNvSpPr>
          <p:nvPr/>
        </p:nvSpPr>
        <p:spPr bwMode="auto">
          <a:xfrm>
            <a:off x="152400" y="8382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68617" name="Oval 9"/>
          <p:cNvSpPr>
            <a:spLocks noChangeArrowheads="1"/>
          </p:cNvSpPr>
          <p:nvPr/>
        </p:nvSpPr>
        <p:spPr bwMode="auto">
          <a:xfrm>
            <a:off x="539750" y="838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68618" name="Oval 10"/>
          <p:cNvSpPr>
            <a:spLocks noChangeArrowheads="1"/>
          </p:cNvSpPr>
          <p:nvPr/>
        </p:nvSpPr>
        <p:spPr bwMode="auto">
          <a:xfrm>
            <a:off x="927100" y="838200"/>
            <a:ext cx="228600" cy="228600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17" r:id="rId2"/>
    <p:sldLayoutId id="2147483918" r:id="rId3"/>
    <p:sldLayoutId id="2147483919" r:id="rId4"/>
    <p:sldLayoutId id="2147483920" r:id="rId5"/>
    <p:sldLayoutId id="2147483921" r:id="rId6"/>
    <p:sldLayoutId id="2147483922" r:id="rId7"/>
    <p:sldLayoutId id="2147483923" r:id="rId8"/>
    <p:sldLayoutId id="2147483924" r:id="rId9"/>
    <p:sldLayoutId id="2147483925" r:id="rId10"/>
    <p:sldLayoutId id="2147483926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666"/>
        </a:buClr>
        <a:buSzPct val="100000"/>
        <a:buFont typeface="Wingdings" pitchFamily="2" charset="2"/>
        <a:buChar char="Ø"/>
        <a:defRPr sz="24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66"/>
        </a:buClr>
        <a:buSzPct val="120000"/>
        <a:buFont typeface="Symbol" pitchFamily="18" charset="2"/>
        <a:buChar char=""/>
        <a:defRPr sz="20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Courier New" pitchFamily="49" charset="0"/>
        <a:buChar char="o"/>
        <a:defRPr sz="18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Symbol" pitchFamily="18" charset="2"/>
        <a:buChar char=""/>
        <a:defRPr sz="16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aries.ucsd.edu/ARIES/DOCS/bib.s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ries_sta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48211" y="0"/>
            <a:ext cx="2095789" cy="2095789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23690" y="1345721"/>
            <a:ext cx="7220310" cy="1752600"/>
          </a:xfrm>
          <a:noFill/>
        </p:spPr>
        <p:txBody>
          <a:bodyPr/>
          <a:lstStyle/>
          <a:p>
            <a:pPr eaLnBrk="1" hangingPunct="1"/>
            <a:r>
              <a:rPr lang="en-US" sz="3600" dirty="0" smtClean="0"/>
              <a:t>Summary and Closing Remarks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25135" y="5039142"/>
            <a:ext cx="6679663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Farrokh </a:t>
            </a:r>
            <a:r>
              <a:rPr lang="en-US" dirty="0" smtClean="0">
                <a:solidFill>
                  <a:srgbClr val="000000"/>
                </a:solidFill>
              </a:rPr>
              <a:t>Najmabadi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UC </a:t>
            </a:r>
            <a:r>
              <a:rPr lang="en-US" dirty="0">
                <a:solidFill>
                  <a:srgbClr val="000000"/>
                </a:solidFill>
              </a:rPr>
              <a:t>San </a:t>
            </a:r>
            <a:r>
              <a:rPr lang="en-US" dirty="0" smtClean="0">
                <a:solidFill>
                  <a:srgbClr val="000000"/>
                </a:solidFill>
              </a:rPr>
              <a:t>Diego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pPr marL="342900" indent="-342900"/>
            <a:r>
              <a:rPr lang="en-US" sz="2400" dirty="0" smtClean="0"/>
              <a:t>Presentation to </a:t>
            </a:r>
            <a:r>
              <a:rPr lang="en-US" sz="2400" b="1" dirty="0" smtClean="0"/>
              <a:t>ARIES Program Peer Review</a:t>
            </a:r>
          </a:p>
          <a:p>
            <a:pPr marL="342900" indent="-342900"/>
            <a:r>
              <a:rPr lang="en-US" dirty="0" smtClean="0"/>
              <a:t>August 29, 2013, Washington , DC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Nature of Power Plant Studies has evolved in time.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6187" y="1704109"/>
            <a:ext cx="8070572" cy="4932062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en-US" dirty="0" smtClean="0"/>
              <a:t>Concept Exploration (&lt; 1990)</a:t>
            </a:r>
          </a:p>
          <a:p>
            <a:pPr marL="744538" lvl="1" indent="-344488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Limited physics/engineering trade-offs due to lack of physic understanding (the only credible vision was a large, expensive pulsed tokamak with many engineering challenges).</a:t>
            </a: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en-US" dirty="0" smtClean="0"/>
              <a:t>Concept Definition ( ~ 1990-2005)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Finding credible embodiments (Credible in a “global” sense).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Better physics understanding allowed optimization of steady-state plasma operation and physics/engineering trade-offs.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Development of high-performance blanket concepts.</a:t>
            </a: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en-US" dirty="0" smtClean="0"/>
              <a:t>Concept Feasibility and Optimization (&gt; 2010)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Detailed analysis of subsystems to resolve feasibility issues.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Definition of R&amp;D requirements (e.g., material properties)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Trade-offs among extrapolation and attractiveness in order to guide R&amp;D.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Summary of ARIES-ACT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931" y="1726163"/>
            <a:ext cx="7704138" cy="4767943"/>
          </a:xfrm>
        </p:spPr>
        <p:txBody>
          <a:bodyPr>
            <a:noAutofit/>
          </a:bodyPr>
          <a:lstStyle/>
          <a:p>
            <a:pPr>
              <a:spcBef>
                <a:spcPct val="25000"/>
              </a:spcBef>
              <a:defRPr/>
            </a:pPr>
            <a:r>
              <a:rPr lang="en-US" sz="2000" dirty="0" smtClean="0"/>
              <a:t>ARIES-ACT study is re-examining the tokamak power plant space to understand risk and trade-offs of higher physics and engineering performance with special emphasis on PMI/PFC and off-normal events.</a:t>
            </a:r>
          </a:p>
          <a:p>
            <a:pPr lvl="1">
              <a:spcBef>
                <a:spcPct val="25000"/>
              </a:spcBef>
              <a:defRPr/>
            </a:pPr>
            <a:r>
              <a:rPr lang="en-US" sz="1800" dirty="0" smtClean="0"/>
              <a:t>Detailed physics analysis with modern computational tools are used.  Many new physics issues are included.</a:t>
            </a:r>
          </a:p>
          <a:p>
            <a:pPr lvl="1">
              <a:spcBef>
                <a:spcPct val="25000"/>
              </a:spcBef>
              <a:defRPr/>
            </a:pPr>
            <a:r>
              <a:rPr lang="en-US" sz="1800" dirty="0" smtClean="0"/>
              <a:t>The new system approach indicate a robust design window for this class of power plants.</a:t>
            </a:r>
          </a:p>
          <a:p>
            <a:pPr lvl="1">
              <a:spcBef>
                <a:spcPct val="25000"/>
              </a:spcBef>
              <a:defRPr/>
            </a:pPr>
            <a:r>
              <a:rPr lang="en-US" sz="1800" dirty="0" smtClean="0">
                <a:solidFill>
                  <a:srgbClr val="000000"/>
                </a:solidFill>
              </a:rPr>
              <a:t>In-elastic analysis of component  including Birth-to-death modeling and fracture mechanics indicate a higher performance PFCs are possible.  Many issues/properties for material development &amp; optimization are identified.</a:t>
            </a:r>
          </a:p>
          <a:p>
            <a:pPr lvl="1">
              <a:spcBef>
                <a:spcPct val="25000"/>
              </a:spcBef>
              <a:defRPr/>
            </a:pPr>
            <a:r>
              <a:rPr lang="en-US" sz="1800" dirty="0" smtClean="0"/>
              <a:t>Many engineering improvements: </a:t>
            </a:r>
            <a:r>
              <a:rPr lang="en-US" sz="1800" dirty="0" smtClean="0">
                <a:solidFill>
                  <a:srgbClr val="000000"/>
                </a:solidFill>
              </a:rPr>
              <a:t>He-cooled </a:t>
            </a:r>
            <a:r>
              <a:rPr lang="en-US" sz="1800" dirty="0" err="1" smtClean="0">
                <a:solidFill>
                  <a:srgbClr val="000000"/>
                </a:solidFill>
              </a:rPr>
              <a:t>ferritic</a:t>
            </a:r>
            <a:r>
              <a:rPr lang="en-US" sz="1800" dirty="0" smtClean="0">
                <a:solidFill>
                  <a:srgbClr val="000000"/>
                </a:solidFill>
              </a:rPr>
              <a:t> steel structural ring/shield, Detailed flow paths and </a:t>
            </a:r>
            <a:r>
              <a:rPr lang="en-US" sz="1800" dirty="0" err="1" smtClean="0">
                <a:solidFill>
                  <a:srgbClr val="000000"/>
                </a:solidFill>
              </a:rPr>
              <a:t>manifolding</a:t>
            </a:r>
            <a:r>
              <a:rPr lang="en-US" sz="1800" dirty="0" smtClean="0">
                <a:solidFill>
                  <a:srgbClr val="000000"/>
                </a:solidFill>
              </a:rPr>
              <a:t> to reduce 3D MHD effects, Identification of new material for the vacuum vessel …</a:t>
            </a:r>
            <a:endParaRPr lang="en-US" sz="1800" dirty="0" smtClean="0"/>
          </a:p>
          <a:p>
            <a:pPr lvl="1">
              <a:spcBef>
                <a:spcPct val="25000"/>
              </a:spcBef>
              <a:defRPr/>
            </a:pPr>
            <a:endParaRPr lang="en-US" sz="1800" dirty="0" smtClean="0">
              <a:solidFill>
                <a:srgbClr val="000000"/>
              </a:solidFill>
            </a:endParaRPr>
          </a:p>
          <a:p>
            <a:pPr lvl="1">
              <a:spcBef>
                <a:spcPct val="25000"/>
              </a:spcBef>
              <a:defRPr/>
            </a:pPr>
            <a:endParaRPr lang="en-US" dirty="0" smtClean="0"/>
          </a:p>
          <a:p>
            <a:pPr lvl="1">
              <a:spcBef>
                <a:spcPct val="25000"/>
              </a:spcBef>
              <a:defRPr/>
            </a:pPr>
            <a:endParaRPr lang="en-US" dirty="0" smtClean="0"/>
          </a:p>
          <a:p>
            <a:pPr lvl="1">
              <a:spcBef>
                <a:spcPct val="25000"/>
              </a:spcBef>
              <a:defRPr/>
            </a:pPr>
            <a:endParaRPr lang="en-US" dirty="0" smtClean="0"/>
          </a:p>
          <a:p>
            <a:pPr lvl="1">
              <a:spcBef>
                <a:spcPct val="25000"/>
              </a:spcBef>
              <a:buClr>
                <a:srgbClr val="99CCCC"/>
              </a:buClr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 lvl="1">
              <a:spcBef>
                <a:spcPct val="25000"/>
              </a:spcBef>
              <a:defRPr/>
            </a:pPr>
            <a:endParaRPr lang="en-US" sz="1000" dirty="0" smtClean="0">
              <a:latin typeface="Century Schoolbook" pitchFamily="18" charset="0"/>
            </a:endParaRPr>
          </a:p>
          <a:p>
            <a:pPr lvl="1">
              <a:spcBef>
                <a:spcPct val="25000"/>
              </a:spcBef>
              <a:defRPr/>
            </a:pPr>
            <a:endParaRPr lang="en-US" sz="1000" dirty="0" smtClean="0">
              <a:latin typeface="Century Schoolbook" pitchFamily="18" charset="0"/>
            </a:endParaRPr>
          </a:p>
          <a:p>
            <a:pPr>
              <a:spcBef>
                <a:spcPct val="25000"/>
              </a:spcBef>
              <a:buFont typeface="Wingdings" pitchFamily="2" charset="2"/>
              <a:buNone/>
              <a:defRPr/>
            </a:pPr>
            <a:r>
              <a:rPr lang="en-US" sz="1800" dirty="0" smtClean="0">
                <a:latin typeface="Century Schoolbook" pitchFamily="18" charset="0"/>
              </a:rPr>
              <a:t>	</a:t>
            </a:r>
          </a:p>
          <a:p>
            <a:pPr lvl="1">
              <a:spcBef>
                <a:spcPct val="25000"/>
              </a:spcBef>
              <a:defRPr/>
            </a:pPr>
            <a:endParaRPr lang="en-US" sz="1800" dirty="0" smtClean="0">
              <a:latin typeface="Century Schoolbook" pitchFamily="18" charset="0"/>
            </a:endParaRPr>
          </a:p>
          <a:p>
            <a:pPr lvl="1">
              <a:spcBef>
                <a:spcPct val="25000"/>
              </a:spcBef>
              <a:defRPr/>
            </a:pPr>
            <a:endParaRPr lang="en-US" sz="1400" dirty="0" smtClean="0">
              <a:latin typeface="Century Schoolbook" pitchFamily="18" charset="0"/>
            </a:endParaRPr>
          </a:p>
          <a:p>
            <a:pPr>
              <a:spcBef>
                <a:spcPct val="25000"/>
              </a:spcBef>
              <a:defRPr/>
            </a:pPr>
            <a:endParaRPr lang="en-US" sz="1800" dirty="0" smtClean="0">
              <a:latin typeface="Century Schoolbook" pitchFamily="18" charset="0"/>
            </a:endParaRPr>
          </a:p>
          <a:p>
            <a:pPr>
              <a:spcBef>
                <a:spcPct val="25000"/>
              </a:spcBef>
              <a:defRPr/>
            </a:pPr>
            <a:endParaRPr lang="en-US" sz="1800" dirty="0" smtClean="0">
              <a:latin typeface="Century Schoolbook" pitchFamily="18" charset="0"/>
            </a:endParaRPr>
          </a:p>
          <a:p>
            <a:pPr>
              <a:spcBef>
                <a:spcPct val="25000"/>
              </a:spcBef>
              <a:defRPr/>
            </a:pPr>
            <a:endParaRPr lang="en-US" sz="1800" dirty="0" smtClean="0">
              <a:latin typeface="Century Schoolbook" pitchFamily="18" charset="0"/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0" y="6629400"/>
            <a:ext cx="5148072" cy="228600"/>
          </a:xfrm>
        </p:spPr>
        <p:txBody>
          <a:bodyPr/>
          <a:lstStyle/>
          <a:p>
            <a:pPr algn="l">
              <a:defRPr/>
            </a:pPr>
            <a:r>
              <a:rPr lang="en-US" dirty="0" smtClean="0"/>
              <a:t>F. Najmabadi, ARIES Peer </a:t>
            </a:r>
            <a:r>
              <a:rPr lang="en-US" dirty="0" smtClean="0"/>
              <a:t>Review closing, </a:t>
            </a:r>
            <a:r>
              <a:rPr lang="en-US" dirty="0" smtClean="0"/>
              <a:t>29 August 2013 (</a:t>
            </a:r>
            <a:fld id="{E6A31900-E67A-4242-A06F-E692783690B8}" type="slidenum">
              <a:rPr lang="en-US" smtClean="0"/>
              <a:pPr algn="l">
                <a:defRPr/>
              </a:pPr>
              <a:t>3</a:t>
            </a:fld>
            <a:r>
              <a:rPr lang="en-US" dirty="0" smtClean="0"/>
              <a:t>/6)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ARIES-ACT Publications (49 papers)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905000"/>
            <a:ext cx="7239000" cy="3702698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000" dirty="0" smtClean="0"/>
              <a:t>ARIES-ACT1 final report to be published as a special issue of Fusion Science &amp; </a:t>
            </a:r>
            <a:r>
              <a:rPr lang="en-US" sz="2000" smtClean="0"/>
              <a:t>Technology (8 </a:t>
            </a:r>
            <a:r>
              <a:rPr lang="en-US" sz="2000" dirty="0" smtClean="0"/>
              <a:t>articles)</a:t>
            </a:r>
          </a:p>
          <a:p>
            <a:pPr>
              <a:spcBef>
                <a:spcPts val="1200"/>
              </a:spcBef>
            </a:pPr>
            <a:r>
              <a:rPr lang="en-US" sz="2000" dirty="0" smtClean="0"/>
              <a:t>15 papers in TOFE-19 (published in FS&amp;T vol. 60)</a:t>
            </a:r>
          </a:p>
          <a:p>
            <a:pPr>
              <a:spcBef>
                <a:spcPts val="1200"/>
              </a:spcBef>
            </a:pPr>
            <a:r>
              <a:rPr lang="en-US" sz="2000" dirty="0" smtClean="0"/>
              <a:t>12 papers in TOFE-20 (published in FD&amp;T vol. 64)</a:t>
            </a:r>
          </a:p>
          <a:p>
            <a:pPr>
              <a:spcBef>
                <a:spcPts val="1200"/>
              </a:spcBef>
            </a:pPr>
            <a:r>
              <a:rPr lang="en-US" sz="2000" dirty="0" smtClean="0"/>
              <a:t>13 other articles in FS&amp;T, FED, SOFE, etc.</a:t>
            </a:r>
          </a:p>
          <a:p>
            <a:pPr>
              <a:spcBef>
                <a:spcPts val="1200"/>
              </a:spcBef>
            </a:pPr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These papers can be downloaded from the ARIES web site.   </a:t>
            </a:r>
            <a:r>
              <a:rPr lang="en-US" sz="2000" dirty="0" smtClean="0">
                <a:hlinkClick r:id="rId2"/>
              </a:rPr>
              <a:t>(http://aries.ucsd.edu/ARIES/DOCS/bib.shtml)</a:t>
            </a:r>
            <a:endParaRPr lang="en-US" sz="2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 dirty="0" smtClean="0"/>
              <a:t>F. Najmabadi, ARIES Peer </a:t>
            </a:r>
            <a:r>
              <a:rPr lang="en-US" dirty="0" smtClean="0"/>
              <a:t>Review </a:t>
            </a:r>
            <a:r>
              <a:rPr lang="en-US" dirty="0" err="1" smtClean="0"/>
              <a:t>cosing</a:t>
            </a:r>
            <a:r>
              <a:rPr lang="en-US" dirty="0" smtClean="0"/>
              <a:t>, </a:t>
            </a:r>
            <a:r>
              <a:rPr lang="en-US" dirty="0" smtClean="0"/>
              <a:t>29 August 2013 (</a:t>
            </a:r>
            <a:fld id="{E6A31900-E67A-4242-A06F-E692783690B8}" type="slidenum">
              <a:rPr lang="en-US" smtClean="0"/>
              <a:pPr algn="l">
                <a:defRPr/>
              </a:pPr>
              <a:t>4</a:t>
            </a:fld>
            <a:r>
              <a:rPr lang="en-US" dirty="0" smtClean="0"/>
              <a:t>/6)</a:t>
            </a:r>
            <a:endParaRPr lang="en-US" dirty="0" smtClean="0"/>
          </a:p>
          <a:p>
            <a:pPr algn="l">
              <a:defRPr/>
            </a:pP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338263" y="392113"/>
            <a:ext cx="7178675" cy="917575"/>
          </a:xfrm>
        </p:spPr>
        <p:txBody>
          <a:bodyPr/>
          <a:lstStyle/>
          <a:p>
            <a:r>
              <a:rPr lang="en-US" smtClean="0"/>
              <a:t>Some ARIES Town Meetings</a:t>
            </a:r>
          </a:p>
        </p:txBody>
      </p:sp>
      <p:sp>
        <p:nvSpPr>
          <p:cNvPr id="15363" name="Rectangle 5"/>
          <p:cNvSpPr>
            <a:spLocks noChangeArrowheads="1"/>
          </p:cNvSpPr>
          <p:nvPr/>
        </p:nvSpPr>
        <p:spPr bwMode="auto">
          <a:xfrm>
            <a:off x="246063" y="1484313"/>
            <a:ext cx="86106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138" tIns="41275" rIns="84138" bIns="41275"/>
          <a:lstStyle/>
          <a:p>
            <a:pPr marL="207963" indent="-207963">
              <a:spcBef>
                <a:spcPct val="50000"/>
              </a:spcBef>
              <a:buSzPct val="120000"/>
            </a:pPr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20700" y="1541463"/>
          <a:ext cx="8072794" cy="5018309"/>
        </p:xfrm>
        <a:graphic>
          <a:graphicData uri="http://schemas.openxmlformats.org/drawingml/2006/table">
            <a:tbl>
              <a:tblPr/>
              <a:tblGrid>
                <a:gridCol w="1876570"/>
                <a:gridCol w="1022002"/>
                <a:gridCol w="5174222"/>
              </a:tblGrid>
              <a:tr h="40539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Times New Roman"/>
                          <a:cs typeface="Times New Roman"/>
                        </a:rPr>
                        <a:t>Date</a:t>
                      </a:r>
                      <a:endParaRPr lang="en-US" sz="16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/>
                          <a:ea typeface="Times New Roman"/>
                          <a:cs typeface="Times New Roman"/>
                        </a:rPr>
                        <a:t>Location</a:t>
                      </a:r>
                      <a:endParaRPr lang="en-US" sz="160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/>
                          <a:ea typeface="Times New Roman"/>
                          <a:cs typeface="Times New Roman"/>
                        </a:rPr>
                        <a:t>Subject</a:t>
                      </a:r>
                      <a:endParaRPr lang="en-US" sz="160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263"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Mar. 2-3, 1995</a:t>
                      </a:r>
                      <a:endParaRPr lang="en-US" sz="16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ANL</a:t>
                      </a:r>
                      <a:endParaRPr lang="en-US" sz="160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ARIES Workshop on Liquid Target Divertors</a:t>
                      </a:r>
                      <a:endParaRPr lang="en-US" sz="160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263"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May 10, 1995</a:t>
                      </a:r>
                      <a:endParaRPr lang="en-US" sz="16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ANL</a:t>
                      </a:r>
                      <a:endParaRPr lang="en-US" sz="160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ARIES Town Meeting on Structural Materials</a:t>
                      </a:r>
                      <a:endParaRPr lang="en-US" sz="16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525"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Jan. 31, 1996</a:t>
                      </a:r>
                      <a:endParaRPr lang="en-US" sz="16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UCSD</a:t>
                      </a:r>
                      <a:endParaRPr lang="en-US" sz="16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ARIES Town Meeting on Low Aspect Ratio Spherical Tokamaks</a:t>
                      </a:r>
                      <a:endParaRPr lang="en-US" sz="16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126"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June 19, 1997</a:t>
                      </a:r>
                      <a:endParaRPr lang="en-US" sz="16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UW</a:t>
                      </a:r>
                      <a:endParaRPr lang="en-US" sz="16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ARIES Town Meeting on Designing with Brittle Materials </a:t>
                      </a:r>
                      <a:endParaRPr lang="en-US" sz="16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263"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May 6-7, 1998</a:t>
                      </a:r>
                      <a:endParaRPr lang="en-US" sz="16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UCSD</a:t>
                      </a:r>
                      <a:endParaRPr lang="en-US" sz="16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ARIES Town Meeting on ST Physics</a:t>
                      </a:r>
                      <a:endParaRPr lang="en-US" sz="16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525"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Jan. 18-19, 2000</a:t>
                      </a:r>
                      <a:endParaRPr lang="en-US" sz="16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ORNL</a:t>
                      </a:r>
                      <a:endParaRPr lang="en-US" sz="16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International Town Meeting on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  <a:cs typeface="Times New Roman"/>
                        </a:rPr>
                        <a:t>SiC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  <a:cs typeface="Times New Roman"/>
                        </a:rPr>
                        <a:t>SiC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 Design &amp; Material Issues for Fusion Systems</a:t>
                      </a:r>
                      <a:endParaRPr lang="en-US" sz="16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263"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Mar. 6-7, 2001</a:t>
                      </a:r>
                      <a:endParaRPr lang="en-US" sz="16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Livermore</a:t>
                      </a:r>
                      <a:endParaRPr lang="en-US" sz="16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ARIES Tritium Town Meeting</a:t>
                      </a:r>
                      <a:endParaRPr lang="en-US" sz="16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599"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May 5-6, 2003</a:t>
                      </a:r>
                      <a:endParaRPr lang="en-US" sz="16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Livermore</a:t>
                      </a:r>
                      <a:endParaRPr lang="en-US" sz="16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ARIES Town Meeting on Liquid Wall Chamber Dynamics</a:t>
                      </a:r>
                      <a:endParaRPr lang="en-US" sz="16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780"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Sep. 15-16, 2005</a:t>
                      </a:r>
                      <a:endParaRPr lang="en-US" sz="16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PPPL</a:t>
                      </a:r>
                      <a:endParaRPr lang="en-US" sz="16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ARIES Compact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  <a:cs typeface="Times New Roman"/>
                        </a:rPr>
                        <a:t>Stellarator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 Physics Town Meeting </a:t>
                      </a:r>
                      <a:endParaRPr lang="en-US" sz="16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1838"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Times New Roman"/>
                          <a:cs typeface="Times New Roman"/>
                        </a:rPr>
                        <a:t>Dec. 10-12, 2008</a:t>
                      </a:r>
                      <a:endParaRPr lang="en-US" sz="1600" b="1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Times New Roman"/>
                          <a:cs typeface="Times New Roman"/>
                        </a:rPr>
                        <a:t>UCSD</a:t>
                      </a:r>
                      <a:endParaRPr lang="en-US" sz="1600" b="1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Times New Roman"/>
                          <a:cs typeface="Times New Roman"/>
                        </a:rPr>
                        <a:t>International </a:t>
                      </a:r>
                      <a:r>
                        <a:rPr lang="en-US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Workshop on High-Heat-Flux</a:t>
                      </a:r>
                      <a:r>
                        <a:rPr lang="en-US" sz="16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Components’</a:t>
                      </a:r>
                      <a:r>
                        <a:rPr lang="en-US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>
                          <a:latin typeface="Times New Roman"/>
                          <a:ea typeface="Times New Roman"/>
                          <a:cs typeface="Times New Roman"/>
                        </a:rPr>
                        <a:t>Readiness to Proceed from Near Term Fusion Systems to Power Plants </a:t>
                      </a:r>
                      <a:endParaRPr lang="en-US" sz="1600" b="1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0788"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Times"/>
                          <a:ea typeface="Times New Roman"/>
                          <a:cs typeface="Times New Roman"/>
                        </a:rPr>
                        <a:t>May 2010</a:t>
                      </a:r>
                      <a:endParaRPr lang="en-US" sz="1600" b="1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Times"/>
                          <a:ea typeface="Times New Roman"/>
                          <a:cs typeface="Times New Roman"/>
                        </a:rPr>
                        <a:t>UCSD</a:t>
                      </a:r>
                      <a:endParaRPr lang="en-US" sz="1600" b="1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baseline="0" dirty="0" smtClean="0">
                          <a:latin typeface="Times"/>
                          <a:ea typeface="Times New Roman"/>
                          <a:cs typeface="Times New Roman"/>
                        </a:rPr>
                        <a:t> Town Meeting on Edge Physics Modeling and experimental validation for fusion power plants. </a:t>
                      </a:r>
                      <a:endParaRPr lang="en-US" sz="1600" b="1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338138"/>
            <a:ext cx="7568682" cy="1111250"/>
          </a:xfrm>
        </p:spPr>
        <p:txBody>
          <a:bodyPr/>
          <a:lstStyle/>
          <a:p>
            <a:r>
              <a:rPr lang="en-US" dirty="0" smtClean="0"/>
              <a:t>National ARIES Program has been a high-leverage </a:t>
            </a:r>
            <a:r>
              <a:rPr lang="en-US" smtClean="0"/>
              <a:t>research </a:t>
            </a:r>
            <a:r>
              <a:rPr lang="en-US" dirty="0" err="1" smtClean="0"/>
              <a:t>e</a:t>
            </a:r>
            <a:r>
              <a:rPr lang="en-US" smtClean="0"/>
              <a:t>ffort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249" y="1634412"/>
            <a:ext cx="8630816" cy="5027645"/>
          </a:xfrm>
        </p:spPr>
        <p:txBody>
          <a:bodyPr/>
          <a:lstStyle/>
          <a:p>
            <a:pPr marL="288925" indent="-288925">
              <a:spcBef>
                <a:spcPts val="800"/>
              </a:spcBef>
              <a:buSzPct val="120000"/>
            </a:pPr>
            <a:r>
              <a:rPr lang="en-US" sz="1800" b="1" dirty="0" smtClean="0"/>
              <a:t>High Quality of Science: </a:t>
            </a:r>
            <a:r>
              <a:rPr lang="en-US" sz="1800" dirty="0" smtClean="0"/>
              <a:t>Detailed and in-depth analysis is necessary to make scientific progress.</a:t>
            </a:r>
          </a:p>
          <a:p>
            <a:pPr marL="288925" indent="-288925">
              <a:spcBef>
                <a:spcPts val="800"/>
              </a:spcBef>
              <a:buSzPct val="120000"/>
            </a:pPr>
            <a:r>
              <a:rPr lang="en-US" sz="1800" b="1" dirty="0" smtClean="0"/>
              <a:t>High-Leverage Research: </a:t>
            </a:r>
            <a:r>
              <a:rPr lang="en-US" sz="1800" dirty="0" smtClean="0"/>
              <a:t>Integrated design &amp; analysis beyond current experiments identifies key R&amp;D Issues.</a:t>
            </a:r>
          </a:p>
          <a:p>
            <a:pPr marL="288925" indent="-288925">
              <a:spcBef>
                <a:spcPts val="800"/>
              </a:spcBef>
              <a:buSzPct val="120000"/>
            </a:pPr>
            <a:r>
              <a:rPr lang="en-US" sz="1800" b="1" dirty="0" smtClean="0"/>
              <a:t>Community input and consensus:</a:t>
            </a:r>
            <a:r>
              <a:rPr lang="en-US" sz="1800" dirty="0" smtClean="0"/>
              <a:t> An environment is created for fusion scientists to investigate fusion systems together.  Team members bring in the latest information from R&amp;D program. State-of-art analysis, innovation, and high-leverage issues are readily transferred back to the R&amp;D program.</a:t>
            </a:r>
          </a:p>
          <a:p>
            <a:pPr marL="288925" indent="-288925">
              <a:spcBef>
                <a:spcPts val="800"/>
              </a:spcBef>
              <a:buSzPct val="120000"/>
            </a:pPr>
            <a:r>
              <a:rPr lang="en-US" sz="1800" b="1" dirty="0" smtClean="0"/>
              <a:t>Interaction with other disciplines:</a:t>
            </a:r>
            <a:r>
              <a:rPr lang="en-US" sz="1800" dirty="0" smtClean="0"/>
              <a:t>  Impact of latest development in other scientific fields on fusion systems are evaluated.</a:t>
            </a:r>
          </a:p>
          <a:p>
            <a:pPr marL="288925" indent="-288925">
              <a:spcBef>
                <a:spcPts val="800"/>
              </a:spcBef>
              <a:buSzPct val="120000"/>
            </a:pPr>
            <a:r>
              <a:rPr lang="en-US" sz="1800" b="1" dirty="0" smtClean="0"/>
              <a:t>Impact on Education:</a:t>
            </a:r>
            <a:r>
              <a:rPr lang="en-US" sz="1800" dirty="0" smtClean="0"/>
              <a:t> Approximately 2/3 of the research is performed by universities (UCSD, U. </a:t>
            </a:r>
            <a:r>
              <a:rPr lang="en-US" sz="1800" dirty="0" err="1" smtClean="0"/>
              <a:t>Wisc</a:t>
            </a:r>
            <a:r>
              <a:rPr lang="en-US" sz="1800" dirty="0" smtClean="0"/>
              <a:t>., GIT).  Seven students were supported by this activity last year.</a:t>
            </a:r>
          </a:p>
          <a:p>
            <a:pPr marL="288925" indent="-288925">
              <a:spcBef>
                <a:spcPts val="800"/>
              </a:spcBef>
              <a:buSzPct val="120000"/>
            </a:pPr>
            <a:r>
              <a:rPr lang="en-US" sz="1800" b="1" dirty="0" smtClean="0"/>
              <a:t>A high-leverage niche on the international fusion program. </a:t>
            </a:r>
            <a:r>
              <a:rPr lang="en-US" sz="1800" dirty="0" smtClean="0"/>
              <a:t>It is recognized internationally as a credible driving force towards an attractive end product and influences world-wide fusion research.</a:t>
            </a:r>
          </a:p>
          <a:p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cho">
  <a:themeElements>
    <a:clrScheme name="Echo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Ech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cho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10078</TotalTime>
  <Words>701</Words>
  <Application>Microsoft Office PowerPoint</Application>
  <PresentationFormat>On-screen Show (4:3)</PresentationFormat>
  <Paragraphs>91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Echo</vt:lpstr>
      <vt:lpstr>Summary and Closing Remarks</vt:lpstr>
      <vt:lpstr>Nature of Power Plant Studies has evolved in time.</vt:lpstr>
      <vt:lpstr>Summary of ARIES-ACT Research</vt:lpstr>
      <vt:lpstr>ARIES-ACT Publications (49 papers)</vt:lpstr>
      <vt:lpstr>Some ARIES Town Meetings</vt:lpstr>
      <vt:lpstr>National ARIES Program has been a high-leverage research effort</vt:lpstr>
    </vt:vector>
  </TitlesOfParts>
  <Company>UC San Diego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Farrokh Najmabadi</dc:creator>
  <cp:lastModifiedBy>Farrokh Najmabadi</cp:lastModifiedBy>
  <cp:revision>323</cp:revision>
  <dcterms:created xsi:type="dcterms:W3CDTF">2007-04-24T18:01:29Z</dcterms:created>
  <dcterms:modified xsi:type="dcterms:W3CDTF">2013-09-05T15:32:58Z</dcterms:modified>
</cp:coreProperties>
</file>